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81" r:id="rId2"/>
    <p:sldId id="482" r:id="rId3"/>
    <p:sldId id="508" r:id="rId4"/>
    <p:sldId id="588" r:id="rId5"/>
    <p:sldId id="633" r:id="rId6"/>
    <p:sldId id="655" r:id="rId7"/>
    <p:sldId id="656" r:id="rId8"/>
    <p:sldId id="657" r:id="rId9"/>
    <p:sldId id="658" r:id="rId10"/>
    <p:sldId id="659" r:id="rId11"/>
    <p:sldId id="651" r:id="rId12"/>
    <p:sldId id="660" r:id="rId13"/>
    <p:sldId id="661" r:id="rId14"/>
    <p:sldId id="662" r:id="rId15"/>
    <p:sldId id="663" r:id="rId16"/>
    <p:sldId id="664" r:id="rId17"/>
    <p:sldId id="671" r:id="rId18"/>
    <p:sldId id="665" r:id="rId19"/>
    <p:sldId id="666" r:id="rId20"/>
    <p:sldId id="667" r:id="rId21"/>
    <p:sldId id="668" r:id="rId22"/>
    <p:sldId id="669" r:id="rId23"/>
    <p:sldId id="6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8534" autoAdjust="0"/>
  </p:normalViewPr>
  <p:slideViewPr>
    <p:cSldViewPr>
      <p:cViewPr varScale="1">
        <p:scale>
          <a:sx n="69" d="100"/>
          <a:sy n="69" d="100"/>
        </p:scale>
        <p:origin x="1148"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4.png"/><Relationship Id="rId4" Type="http://schemas.openxmlformats.org/officeDocument/2006/relationships/image" Target="../media/image5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00.png"/><Relationship Id="rId1" Type="http://schemas.openxmlformats.org/officeDocument/2006/relationships/slideLayout" Target="../slideLayouts/slideLayout7.xml"/><Relationship Id="rId4" Type="http://schemas.openxmlformats.org/officeDocument/2006/relationships/image" Target="../media/image570.png"/></Relationships>
</file>

<file path=ppt/slides/_rels/slide22.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6 :: </a:t>
            </a:r>
            <a:r>
              <a:rPr lang="en-GB" dirty="0"/>
              <a:t>Statistical Distributions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17</a:t>
            </a:r>
            <a:r>
              <a:rPr lang="en-GB" baseline="30000" dirty="0"/>
              <a:t>th</a:t>
            </a:r>
            <a:r>
              <a:rPr lang="en-GB" dirty="0"/>
              <a:t> February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few last things…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755576" y="1628800"/>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755576" y="3573016"/>
            <a:ext cx="27363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404794" y="338545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4794" y="3385457"/>
                <a:ext cx="504056"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8634" y="1227761"/>
                <a:ext cx="797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78634" y="1227761"/>
                <a:ext cx="797024" cy="369332"/>
              </a:xfrm>
              <a:prstGeom prst="rect">
                <a:avLst/>
              </a:prstGeom>
              <a:blipFill>
                <a:blip r:embed="rId3"/>
                <a:stretch>
                  <a:fillRect b="-13115"/>
                </a:stretch>
              </a:blipFill>
            </p:spPr>
            <p:txBody>
              <a:bodyPr/>
              <a:lstStyle/>
              <a:p>
                <a:r>
                  <a:rPr lang="en-GB">
                    <a:noFill/>
                  </a:rPr>
                  <a:t> </a:t>
                </a:r>
              </a:p>
            </p:txBody>
          </p:sp>
        </mc:Fallback>
      </mc:AlternateContent>
      <p:sp>
        <p:nvSpPr>
          <p:cNvPr id="26" name="Oval 25"/>
          <p:cNvSpPr/>
          <p:nvPr/>
        </p:nvSpPr>
        <p:spPr>
          <a:xfrm>
            <a:off x="1079550"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409823"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740096"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070369"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400642"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730915"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329383" y="2030095"/>
                <a:ext cx="50405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329383" y="2030095"/>
                <a:ext cx="504056" cy="612732"/>
              </a:xfrm>
              <a:prstGeom prst="rect">
                <a:avLst/>
              </a:prstGeom>
              <a:blipFill>
                <a:blip r:embed="rId4"/>
                <a:stretch>
                  <a:fillRect/>
                </a:stretch>
              </a:blipFill>
            </p:spPr>
            <p:txBody>
              <a:bodyPr/>
              <a:lstStyle/>
              <a:p>
                <a:r>
                  <a:rPr lang="en-GB">
                    <a:noFill/>
                  </a:rPr>
                  <a:t> </a:t>
                </a:r>
              </a:p>
            </p:txBody>
          </p:sp>
        </mc:Fallback>
      </mc:AlternateContent>
      <p:cxnSp>
        <p:nvCxnSpPr>
          <p:cNvPr id="34" name="Straight Connector 33"/>
          <p:cNvCxnSpPr>
            <a:stCxn id="26" idx="4"/>
          </p:cNvCxnSpPr>
          <p:nvPr/>
        </p:nvCxnSpPr>
        <p:spPr>
          <a:xfrm>
            <a:off x="1136675" y="2444750"/>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66948" y="2419349"/>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97221" y="2419349"/>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123728" y="2419349"/>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57767" y="2419348"/>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88040" y="2419348"/>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964504"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964504" y="3584741"/>
                <a:ext cx="33089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300877"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1300877" y="3584741"/>
                <a:ext cx="33089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631773"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1631773" y="3584741"/>
                <a:ext cx="33089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955634"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1955634" y="3584741"/>
                <a:ext cx="33089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286530"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2286530" y="3584741"/>
                <a:ext cx="330896"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622592" y="3591654"/>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45" name="TextBox 44"/>
              <p:cNvSpPr txBox="1">
                <a:spLocks noRot="1" noChangeAspect="1" noMove="1" noResize="1" noEditPoints="1" noAdjustHandles="1" noChangeArrowheads="1" noChangeShapeType="1" noTextEdit="1"/>
              </p:cNvSpPr>
              <p:nvPr/>
            </p:nvSpPr>
            <p:spPr>
              <a:xfrm>
                <a:off x="2622592" y="3591654"/>
                <a:ext cx="330896" cy="369332"/>
              </a:xfrm>
              <a:prstGeom prst="rect">
                <a:avLst/>
              </a:prstGeom>
              <a:blipFill>
                <a:blip r:embed="rId10"/>
                <a:stretch>
                  <a:fillRect/>
                </a:stretch>
              </a:blipFill>
            </p:spPr>
            <p:txBody>
              <a:bodyPr/>
              <a:lstStyle/>
              <a:p>
                <a:r>
                  <a:rPr lang="en-GB">
                    <a:noFill/>
                  </a:rPr>
                  <a:t> </a:t>
                </a:r>
              </a:p>
            </p:txBody>
          </p:sp>
        </mc:Fallback>
      </mc:AlternateContent>
      <p:sp>
        <p:nvSpPr>
          <p:cNvPr id="47" name="TextBox 46"/>
          <p:cNvSpPr txBox="1"/>
          <p:nvPr/>
        </p:nvSpPr>
        <p:spPr>
          <a:xfrm>
            <a:off x="1193800" y="750074"/>
            <a:ext cx="3075411" cy="923330"/>
          </a:xfrm>
          <a:prstGeom prst="rect">
            <a:avLst/>
          </a:prstGeom>
          <a:noFill/>
        </p:spPr>
        <p:txBody>
          <a:bodyPr wrap="square" rtlCol="0">
            <a:spAutoFit/>
          </a:bodyPr>
          <a:lstStyle/>
          <a:p>
            <a:r>
              <a:rPr lang="en-GB" dirty="0"/>
              <a:t>We can also represent a probability distribution graphically:</a:t>
            </a:r>
          </a:p>
        </p:txBody>
      </p:sp>
      <p:sp>
        <p:nvSpPr>
          <p:cNvPr id="48" name="TextBox 47"/>
          <p:cNvSpPr txBox="1"/>
          <p:nvPr/>
        </p:nvSpPr>
        <p:spPr>
          <a:xfrm>
            <a:off x="320577" y="4044410"/>
            <a:ext cx="389057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The throw of a die is an example of a </a:t>
            </a:r>
            <a:r>
              <a:rPr lang="en-GB" sz="1600" b="1" u="sng" dirty="0"/>
              <a:t>discrete uniform distribution</a:t>
            </a:r>
            <a:r>
              <a:rPr lang="en-GB" sz="1600" dirty="0"/>
              <a:t> because the probability of each outcome is the same.</a:t>
            </a:r>
          </a:p>
        </p:txBody>
      </p:sp>
      <p:pic>
        <p:nvPicPr>
          <p:cNvPr id="49" name="Picture 2" descr="board, dice, games, package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7544" y="1881178"/>
            <a:ext cx="762825" cy="762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320577" y="5137901"/>
                <a:ext cx="3890577"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for discrete random variables is known as a </a:t>
                </a:r>
                <a:r>
                  <a:rPr lang="en-GB" sz="1600" b="1" u="sng" dirty="0"/>
                  <a:t>probability mass function</a:t>
                </a:r>
                <a:r>
                  <a:rPr lang="en-GB" sz="1600" dirty="0"/>
                  <a:t>, because the probability of each outcome represents an actual ‘amount’ (i.e. mass) of probability.</a:t>
                </a:r>
              </a:p>
            </p:txBody>
          </p:sp>
        </mc:Choice>
        <mc:Fallback xmlns="">
          <p:sp>
            <p:nvSpPr>
              <p:cNvPr id="50" name="TextBox 49"/>
              <p:cNvSpPr txBox="1">
                <a:spLocks noRot="1" noChangeAspect="1" noMove="1" noResize="1" noEditPoints="1" noAdjustHandles="1" noChangeArrowheads="1" noChangeShapeType="1" noTextEdit="1"/>
              </p:cNvSpPr>
              <p:nvPr/>
            </p:nvSpPr>
            <p:spPr>
              <a:xfrm>
                <a:off x="320577" y="5137901"/>
                <a:ext cx="3890577" cy="1077218"/>
              </a:xfrm>
              <a:prstGeom prst="rect">
                <a:avLst/>
              </a:prstGeom>
              <a:blipFill>
                <a:blip r:embed="rId12"/>
                <a:stretch>
                  <a:fillRect l="-623" t="-552" b="-4972"/>
                </a:stretch>
              </a:blipFill>
            </p:spPr>
            <p:txBody>
              <a:bodyPr/>
              <a:lstStyle/>
              <a:p>
                <a:r>
                  <a:rPr lang="en-GB">
                    <a:noFill/>
                  </a:rPr>
                  <a:t> </a:t>
                </a:r>
              </a:p>
            </p:txBody>
          </p:sp>
        </mc:Fallback>
      </mc:AlternateContent>
      <p:cxnSp>
        <p:nvCxnSpPr>
          <p:cNvPr id="51" name="Straight Arrow Connector 50"/>
          <p:cNvCxnSpPr/>
          <p:nvPr/>
        </p:nvCxnSpPr>
        <p:spPr>
          <a:xfrm flipV="1">
            <a:off x="4988424" y="111008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4988424" y="3054304"/>
            <a:ext cx="27363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7754601" y="2824215"/>
                <a:ext cx="1074085" cy="646331"/>
              </a:xfrm>
              <a:prstGeom prst="rect">
                <a:avLst/>
              </a:prstGeom>
              <a:noFill/>
            </p:spPr>
            <p:txBody>
              <a:bodyPr wrap="square" rtlCol="0">
                <a:spAutoFit/>
              </a:bodyPr>
              <a:lstStyle/>
              <a:p>
                <a:r>
                  <a:rPr lang="en-GB" b="0" dirty="0"/>
                  <a:t>Height </a:t>
                </a:r>
                <a14:m>
                  <m:oMath xmlns:m="http://schemas.openxmlformats.org/officeDocument/2006/math">
                    <m:r>
                      <a:rPr lang="en-GB" b="0" i="1" smtClean="0">
                        <a:latin typeface="Cambria Math" panose="02040503050406030204" pitchFamily="18" charset="0"/>
                      </a:rPr>
                      <m:t>𝑥</m:t>
                    </m:r>
                  </m:oMath>
                </a14:m>
                <a:endParaRPr lang="en-GB" dirty="0"/>
              </a:p>
              <a:p>
                <a:r>
                  <a:rPr lang="en-GB" dirty="0"/>
                  <a:t>(cm)</a:t>
                </a:r>
              </a:p>
            </p:txBody>
          </p:sp>
        </mc:Choice>
        <mc:Fallback xmlns="">
          <p:sp>
            <p:nvSpPr>
              <p:cNvPr id="53" name="TextBox 52"/>
              <p:cNvSpPr txBox="1">
                <a:spLocks noRot="1" noChangeAspect="1" noMove="1" noResize="1" noEditPoints="1" noAdjustHandles="1" noChangeArrowheads="1" noChangeShapeType="1" noTextEdit="1"/>
              </p:cNvSpPr>
              <p:nvPr/>
            </p:nvSpPr>
            <p:spPr>
              <a:xfrm>
                <a:off x="7754601" y="2824215"/>
                <a:ext cx="1074085" cy="646331"/>
              </a:xfrm>
              <a:prstGeom prst="rect">
                <a:avLst/>
              </a:prstGeom>
              <a:blipFill>
                <a:blip r:embed="rId13"/>
                <a:stretch>
                  <a:fillRect l="-4545"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611482" y="709049"/>
                <a:ext cx="797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611482" y="709049"/>
                <a:ext cx="797024" cy="369332"/>
              </a:xfrm>
              <a:prstGeom prst="rect">
                <a:avLst/>
              </a:prstGeom>
              <a:blipFill>
                <a:blip r:embed="rId14"/>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182837" y="3051514"/>
                <a:ext cx="254189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10     20    30    40    50</m:t>
                      </m:r>
                    </m:oMath>
                  </m:oMathPara>
                </a14:m>
                <a:endParaRPr lang="en-GB" dirty="0"/>
              </a:p>
            </p:txBody>
          </p:sp>
        </mc:Choice>
        <mc:Fallback xmlns="">
          <p:sp>
            <p:nvSpPr>
              <p:cNvPr id="68" name="TextBox 67"/>
              <p:cNvSpPr txBox="1">
                <a:spLocks noRot="1" noChangeAspect="1" noMove="1" noResize="1" noEditPoints="1" noAdjustHandles="1" noChangeArrowheads="1" noChangeShapeType="1" noTextEdit="1"/>
              </p:cNvSpPr>
              <p:nvPr/>
            </p:nvSpPr>
            <p:spPr>
              <a:xfrm>
                <a:off x="5182837" y="3051514"/>
                <a:ext cx="2541890"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512860" y="3502256"/>
                <a:ext cx="4523636" cy="3323987"/>
              </a:xfrm>
              <a:prstGeom prst="rect">
                <a:avLst/>
              </a:prstGeom>
              <a:noFill/>
            </p:spPr>
            <p:txBody>
              <a:bodyPr wrap="square" rtlCol="0">
                <a:spAutoFit/>
              </a:bodyPr>
              <a:lstStyle/>
              <a:p>
                <a:r>
                  <a:rPr lang="en-GB" sz="1400" dirty="0"/>
                  <a:t>We can also have probability distributions for </a:t>
                </a:r>
                <a:r>
                  <a:rPr lang="en-GB" sz="1400" b="1" dirty="0"/>
                  <a:t>continuous</a:t>
                </a:r>
                <a:r>
                  <a:rPr lang="en-GB" sz="1400" dirty="0"/>
                  <a:t> variables, e.g. height.</a:t>
                </a:r>
              </a:p>
              <a:p>
                <a:r>
                  <a:rPr lang="en-GB" sz="1400" dirty="0"/>
                  <a:t>However, the probability that something has a height of say </a:t>
                </a:r>
                <a:r>
                  <a:rPr lang="en-GB" sz="1400" b="1" dirty="0"/>
                  <a:t>exactly</a:t>
                </a:r>
                <a:r>
                  <a:rPr lang="en-GB" sz="1400" dirty="0"/>
                  <a:t> 30cm, is infinitely small (effectively 0).</a:t>
                </a:r>
              </a:p>
              <a:p>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(written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for continuous random variables is known as a </a:t>
                </a:r>
                <a:r>
                  <a:rPr lang="en-GB" sz="1400" b="1" dirty="0"/>
                  <a:t>probability density function</a:t>
                </a:r>
                <a:r>
                  <a:rPr lang="en-GB" sz="1400" dirty="0"/>
                  <a:t>.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(30)</m:t>
                    </m:r>
                  </m:oMath>
                </a14:m>
                <a:r>
                  <a:rPr lang="en-GB" sz="1400" dirty="0"/>
                  <a:t> wouldn’t give us the probability of being 30cm tall, but the amount of probability </a:t>
                </a:r>
                <a:r>
                  <a:rPr lang="en-GB" sz="1400" b="1" dirty="0"/>
                  <a:t>per unit height</a:t>
                </a:r>
                <a:r>
                  <a:rPr lang="en-GB" sz="1400" dirty="0"/>
                  <a:t>, i.e. the density. This is similar to histograms where frequency density is the “frequency per unit value”. Just as an area in a histogram would then give a frequency, and area under a probability density graph would give a probability (mass). </a:t>
                </a:r>
              </a:p>
              <a:p>
                <a:endParaRPr lang="en-GB" sz="1400" dirty="0"/>
              </a:p>
              <a:p>
                <a:r>
                  <a:rPr lang="en-GB" sz="1400" dirty="0"/>
                  <a:t>You will encounter the </a:t>
                </a:r>
                <a:r>
                  <a:rPr lang="en-GB" sz="1400" b="1" dirty="0"/>
                  <a:t>Normal Distribution</a:t>
                </a:r>
                <a:r>
                  <a:rPr lang="en-GB" sz="1400" dirty="0"/>
                  <a:t> in Year 2, which is an example of a continuous probability distribution.</a:t>
                </a:r>
              </a:p>
            </p:txBody>
          </p:sp>
        </mc:Choice>
        <mc:Fallback xmlns="">
          <p:sp>
            <p:nvSpPr>
              <p:cNvPr id="74" name="TextBox 73"/>
              <p:cNvSpPr txBox="1">
                <a:spLocks noRot="1" noChangeAspect="1" noMove="1" noResize="1" noEditPoints="1" noAdjustHandles="1" noChangeArrowheads="1" noChangeShapeType="1" noTextEdit="1"/>
              </p:cNvSpPr>
              <p:nvPr/>
            </p:nvSpPr>
            <p:spPr>
              <a:xfrm>
                <a:off x="4512860" y="3502256"/>
                <a:ext cx="4523636" cy="3323987"/>
              </a:xfrm>
              <a:prstGeom prst="rect">
                <a:avLst/>
              </a:prstGeom>
              <a:blipFill>
                <a:blip r:embed="rId16"/>
                <a:stretch>
                  <a:fillRect l="-404" t="-367" r="-1213" b="-917"/>
                </a:stretch>
              </a:blipFill>
            </p:spPr>
            <p:txBody>
              <a:bodyPr/>
              <a:lstStyle/>
              <a:p>
                <a:r>
                  <a:rPr lang="en-GB">
                    <a:noFill/>
                  </a:rPr>
                  <a:t> </a:t>
                </a:r>
              </a:p>
            </p:txBody>
          </p:sp>
        </mc:Fallback>
      </mc:AlternateContent>
      <p:sp>
        <p:nvSpPr>
          <p:cNvPr id="76" name="Freeform: Shape 75"/>
          <p:cNvSpPr/>
          <p:nvPr/>
        </p:nvSpPr>
        <p:spPr>
          <a:xfrm>
            <a:off x="4971819" y="1797029"/>
            <a:ext cx="2627085" cy="1219241"/>
          </a:xfrm>
          <a:custGeom>
            <a:avLst/>
            <a:gdLst>
              <a:gd name="connsiteX0" fmla="*/ 0 w 2612571"/>
              <a:gd name="connsiteY0" fmla="*/ 1248628 h 1248628"/>
              <a:gd name="connsiteX1" fmla="*/ 464457 w 2612571"/>
              <a:gd name="connsiteY1" fmla="*/ 1001885 h 1248628"/>
              <a:gd name="connsiteX2" fmla="*/ 914400 w 2612571"/>
              <a:gd name="connsiteY2" fmla="*/ 537428 h 1248628"/>
              <a:gd name="connsiteX3" fmla="*/ 1378857 w 2612571"/>
              <a:gd name="connsiteY3" fmla="*/ 399 h 1248628"/>
              <a:gd name="connsiteX4" fmla="*/ 1901371 w 2612571"/>
              <a:gd name="connsiteY4" fmla="*/ 624513 h 1248628"/>
              <a:gd name="connsiteX5" fmla="*/ 2322285 w 2612571"/>
              <a:gd name="connsiteY5" fmla="*/ 1103485 h 1248628"/>
              <a:gd name="connsiteX6" fmla="*/ 2612571 w 2612571"/>
              <a:gd name="connsiteY6" fmla="*/ 1205085 h 1248628"/>
              <a:gd name="connsiteX0" fmla="*/ 0 w 2627085"/>
              <a:gd name="connsiteY0" fmla="*/ 1219599 h 1219599"/>
              <a:gd name="connsiteX1" fmla="*/ 478971 w 2627085"/>
              <a:gd name="connsiteY1" fmla="*/ 1001885 h 1219599"/>
              <a:gd name="connsiteX2" fmla="*/ 928914 w 2627085"/>
              <a:gd name="connsiteY2" fmla="*/ 537428 h 1219599"/>
              <a:gd name="connsiteX3" fmla="*/ 1393371 w 2627085"/>
              <a:gd name="connsiteY3" fmla="*/ 399 h 1219599"/>
              <a:gd name="connsiteX4" fmla="*/ 1915885 w 2627085"/>
              <a:gd name="connsiteY4" fmla="*/ 624513 h 1219599"/>
              <a:gd name="connsiteX5" fmla="*/ 2336799 w 2627085"/>
              <a:gd name="connsiteY5" fmla="*/ 1103485 h 1219599"/>
              <a:gd name="connsiteX6" fmla="*/ 2627085 w 2627085"/>
              <a:gd name="connsiteY6" fmla="*/ 1205085 h 1219599"/>
              <a:gd name="connsiteX0" fmla="*/ 0 w 2627085"/>
              <a:gd name="connsiteY0" fmla="*/ 1219241 h 1219241"/>
              <a:gd name="connsiteX1" fmla="*/ 478971 w 2627085"/>
              <a:gd name="connsiteY1" fmla="*/ 1001527 h 1219241"/>
              <a:gd name="connsiteX2" fmla="*/ 899886 w 2627085"/>
              <a:gd name="connsiteY2" fmla="*/ 595127 h 1219241"/>
              <a:gd name="connsiteX3" fmla="*/ 1393371 w 2627085"/>
              <a:gd name="connsiteY3" fmla="*/ 41 h 1219241"/>
              <a:gd name="connsiteX4" fmla="*/ 1915885 w 2627085"/>
              <a:gd name="connsiteY4" fmla="*/ 624155 h 1219241"/>
              <a:gd name="connsiteX5" fmla="*/ 2336799 w 2627085"/>
              <a:gd name="connsiteY5" fmla="*/ 1103127 h 1219241"/>
              <a:gd name="connsiteX6" fmla="*/ 2627085 w 2627085"/>
              <a:gd name="connsiteY6" fmla="*/ 1204727 h 1219241"/>
              <a:gd name="connsiteX0" fmla="*/ 0 w 2627085"/>
              <a:gd name="connsiteY0" fmla="*/ 1219241 h 1219241"/>
              <a:gd name="connsiteX1" fmla="*/ 478971 w 2627085"/>
              <a:gd name="connsiteY1" fmla="*/ 1001527 h 1219241"/>
              <a:gd name="connsiteX2" fmla="*/ 899886 w 2627085"/>
              <a:gd name="connsiteY2" fmla="*/ 595127 h 1219241"/>
              <a:gd name="connsiteX3" fmla="*/ 1393371 w 2627085"/>
              <a:gd name="connsiteY3" fmla="*/ 41 h 1219241"/>
              <a:gd name="connsiteX4" fmla="*/ 1915885 w 2627085"/>
              <a:gd name="connsiteY4" fmla="*/ 624155 h 1219241"/>
              <a:gd name="connsiteX5" fmla="*/ 2336799 w 2627085"/>
              <a:gd name="connsiteY5" fmla="*/ 1103127 h 1219241"/>
              <a:gd name="connsiteX6" fmla="*/ 2627085 w 2627085"/>
              <a:gd name="connsiteY6" fmla="*/ 1204727 h 121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085" h="1219241">
                <a:moveTo>
                  <a:pt x="0" y="1219241"/>
                </a:moveTo>
                <a:cubicBezTo>
                  <a:pt x="156028" y="1155136"/>
                  <a:pt x="328990" y="1105546"/>
                  <a:pt x="478971" y="1001527"/>
                </a:cubicBezTo>
                <a:cubicBezTo>
                  <a:pt x="628952" y="897508"/>
                  <a:pt x="747486" y="762041"/>
                  <a:pt x="899886" y="595127"/>
                </a:cubicBezTo>
                <a:cubicBezTo>
                  <a:pt x="1052286" y="428213"/>
                  <a:pt x="1122438" y="-4797"/>
                  <a:pt x="1393371" y="41"/>
                </a:cubicBezTo>
                <a:cubicBezTo>
                  <a:pt x="1664304" y="4879"/>
                  <a:pt x="1758647" y="440307"/>
                  <a:pt x="1915885" y="624155"/>
                </a:cubicBezTo>
                <a:cubicBezTo>
                  <a:pt x="2073123" y="808003"/>
                  <a:pt x="2218266" y="1006365"/>
                  <a:pt x="2336799" y="1103127"/>
                </a:cubicBezTo>
                <a:cubicBezTo>
                  <a:pt x="2455332" y="1199889"/>
                  <a:pt x="2541208" y="1202308"/>
                  <a:pt x="2627085" y="12047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247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0" presetClass="entr" presetSubtype="0"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500"/>
                                        <p:tgtEl>
                                          <p:spTgt spid="6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4"/>
                                        </p:tgtEl>
                                        <p:attrNameLst>
                                          <p:attrName>style.visibility</p:attrName>
                                        </p:attrNameLst>
                                      </p:cBhvr>
                                      <p:to>
                                        <p:strVal val="visible"/>
                                      </p:to>
                                    </p:set>
                                    <p:animEffect transition="in" filter="fade">
                                      <p:cBhvr>
                                        <p:cTn id="106" dur="500"/>
                                        <p:tgtEl>
                                          <p:spTgt spid="7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animBg="1"/>
      <p:bldP spid="27" grpId="0" animBg="1"/>
      <p:bldP spid="28" grpId="0" animBg="1"/>
      <p:bldP spid="29" grpId="0" animBg="1"/>
      <p:bldP spid="30" grpId="0" animBg="1"/>
      <p:bldP spid="31" grpId="0" animBg="1"/>
      <p:bldP spid="32" grpId="0"/>
      <p:bldP spid="40" grpId="0"/>
      <p:bldP spid="41" grpId="0"/>
      <p:bldP spid="42" grpId="0"/>
      <p:bldP spid="43" grpId="0"/>
      <p:bldP spid="44" grpId="0"/>
      <p:bldP spid="45" grpId="0"/>
      <p:bldP spid="48" grpId="0" animBg="1"/>
      <p:bldP spid="50" grpId="0" animBg="1"/>
      <p:bldP spid="53" grpId="0"/>
      <p:bldP spid="54" grpId="0"/>
      <p:bldP spid="68" grpId="0"/>
      <p:bldP spid="74" grpId="0"/>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86-88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Q1-4</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Q5-6</a:t>
            </a:r>
            <a:endParaRPr lang="en-US" sz="2400" dirty="0"/>
          </a:p>
          <a:p>
            <a:r>
              <a:rPr lang="en-US" sz="2400" dirty="0" smtClean="0">
                <a:solidFill>
                  <a:schemeClr val="accent6"/>
                </a:solidFill>
              </a:rPr>
              <a:t>Amber					</a:t>
            </a:r>
            <a:r>
              <a:rPr lang="en-US" sz="2400" dirty="0" smtClean="0"/>
              <a:t>Q7-10</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Q11-13 &amp; Challenge</a:t>
            </a:r>
            <a:endParaRPr lang="en-US" sz="2400" dirty="0"/>
          </a:p>
          <a:p>
            <a:endParaRPr lang="en-US" sz="2400" dirty="0"/>
          </a:p>
        </p:txBody>
      </p:sp>
    </p:spTree>
    <p:extLst>
      <p:ext uri="{BB962C8B-B14F-4D97-AF65-F5344CB8AC3E}">
        <p14:creationId xmlns:p14="http://schemas.microsoft.com/office/powerpoint/2010/main" val="318390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1802224" y="694698"/>
            <a:ext cx="4253537" cy="769441"/>
          </a:xfrm>
          <a:prstGeom prst="rect">
            <a:avLst/>
          </a:prstGeom>
          <a:noFill/>
        </p:spPr>
        <p:txBody>
          <a:bodyPr wrap="none" lIns="91440" tIns="45720" rIns="91440" bIns="45720">
            <a:spAutoFit/>
            <a:scene3d>
              <a:camera prst="perspectiveHeroicExtremeRightFacing">
                <a:rot lat="136583" lon="20416690" rev="21515679"/>
              </a:camera>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3"/>
                </a:solidFill>
                <a:effectLst/>
              </a:rPr>
              <a:t>Frost True Stories</a:t>
            </a:r>
          </a:p>
        </p:txBody>
      </p:sp>
      <p:sp>
        <p:nvSpPr>
          <p:cNvPr id="7" name="TextBox 6"/>
          <p:cNvSpPr txBox="1"/>
          <p:nvPr/>
        </p:nvSpPr>
        <p:spPr>
          <a:xfrm>
            <a:off x="436604" y="1705349"/>
            <a:ext cx="8527883" cy="1200329"/>
          </a:xfrm>
          <a:prstGeom prst="rect">
            <a:avLst/>
          </a:prstGeom>
          <a:noFill/>
        </p:spPr>
        <p:txBody>
          <a:bodyPr wrap="square" rtlCol="0">
            <a:spAutoFit/>
          </a:bodyPr>
          <a:lstStyle/>
          <a:p>
            <a:r>
              <a:rPr lang="en-GB" dirty="0"/>
              <a:t>Back in 2010 I was on holiday in Hawaii and visited the family of a friend. We noticed that at the dinner table that out of the </a:t>
            </a:r>
            <a:r>
              <a:rPr lang="en-GB" b="1" dirty="0"/>
              <a:t>8 of us, 6 of us were left-handed </a:t>
            </a:r>
            <a:r>
              <a:rPr lang="en-GB" dirty="0"/>
              <a:t>(including myself).</a:t>
            </a:r>
          </a:p>
          <a:p>
            <a:r>
              <a:rPr lang="en-GB" dirty="0"/>
              <a:t>One of them commented, “The chances of that must be very low”.</a:t>
            </a:r>
          </a:p>
          <a:p>
            <a:r>
              <a:rPr lang="en-GB" b="1" dirty="0"/>
              <a:t>“CHALLENGE ACCEPTED”.</a:t>
            </a:r>
          </a:p>
        </p:txBody>
      </p:sp>
      <p:sp>
        <p:nvSpPr>
          <p:cNvPr id="9" name="Oval 8"/>
          <p:cNvSpPr/>
          <p:nvPr/>
        </p:nvSpPr>
        <p:spPr>
          <a:xfrm>
            <a:off x="3784977" y="3573162"/>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784977" y="3852070"/>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408897" y="3978336"/>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408897" y="4257244"/>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038593" y="4517286"/>
            <a:ext cx="288032" cy="2949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Oval 13"/>
          <p:cNvSpPr/>
          <p:nvPr/>
        </p:nvSpPr>
        <p:spPr>
          <a:xfrm>
            <a:off x="3038593" y="4796194"/>
            <a:ext cx="288032" cy="5200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Oval 14"/>
          <p:cNvSpPr/>
          <p:nvPr/>
        </p:nvSpPr>
        <p:spPr>
          <a:xfrm>
            <a:off x="4649073" y="3095286"/>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649073" y="3374194"/>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ube 16"/>
          <p:cNvSpPr/>
          <p:nvPr/>
        </p:nvSpPr>
        <p:spPr>
          <a:xfrm>
            <a:off x="3254617" y="5350534"/>
            <a:ext cx="144016" cy="69380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Cube 17"/>
          <p:cNvSpPr/>
          <p:nvPr/>
        </p:nvSpPr>
        <p:spPr>
          <a:xfrm>
            <a:off x="4001001" y="5350534"/>
            <a:ext cx="144016" cy="69380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Cube 18"/>
          <p:cNvSpPr/>
          <p:nvPr/>
        </p:nvSpPr>
        <p:spPr>
          <a:xfrm>
            <a:off x="5153129" y="3903470"/>
            <a:ext cx="144016" cy="69380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Parallelogram 19"/>
          <p:cNvSpPr/>
          <p:nvPr/>
        </p:nvSpPr>
        <p:spPr>
          <a:xfrm>
            <a:off x="3064897" y="3720630"/>
            <a:ext cx="2376264" cy="1728192"/>
          </a:xfrm>
          <a:prstGeom prst="parallelogram">
            <a:avLst>
              <a:gd name="adj" fmla="val 6672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p:cNvSpPr/>
          <p:nvPr/>
        </p:nvSpPr>
        <p:spPr>
          <a:xfrm>
            <a:off x="4937105" y="3903470"/>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937105" y="4182378"/>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649073" y="4250370"/>
            <a:ext cx="288032" cy="2949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Oval 23"/>
          <p:cNvSpPr/>
          <p:nvPr/>
        </p:nvSpPr>
        <p:spPr>
          <a:xfrm>
            <a:off x="4649073" y="4529278"/>
            <a:ext cx="288032" cy="5200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Oval 24"/>
          <p:cNvSpPr/>
          <p:nvPr/>
        </p:nvSpPr>
        <p:spPr>
          <a:xfrm>
            <a:off x="3552913" y="4976168"/>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552913" y="5255076"/>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361041" y="4664754"/>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361041" y="4943662"/>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2"/>
          <a:stretch>
            <a:fillRect/>
          </a:stretch>
        </p:blipFill>
        <p:spPr>
          <a:xfrm>
            <a:off x="-5631" y="599535"/>
            <a:ext cx="1625304" cy="953903"/>
          </a:xfrm>
          <a:prstGeom prst="rect">
            <a:avLst/>
          </a:prstGeom>
        </p:spPr>
      </p:pic>
      <p:cxnSp>
        <p:nvCxnSpPr>
          <p:cNvPr id="30" name="Straight Connector 29"/>
          <p:cNvCxnSpPr/>
          <p:nvPr/>
        </p:nvCxnSpPr>
        <p:spPr>
          <a:xfrm>
            <a:off x="-5631" y="1555452"/>
            <a:ext cx="9143782" cy="0"/>
          </a:xfrm>
          <a:prstGeom prst="line">
            <a:avLst/>
          </a:prstGeom>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2790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Leftie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85428" y="773212"/>
            <a:ext cx="5832648" cy="369332"/>
          </a:xfrm>
          <a:prstGeom prst="rect">
            <a:avLst/>
          </a:prstGeom>
          <a:noFill/>
        </p:spPr>
        <p:txBody>
          <a:bodyPr wrap="square" rtlCol="0">
            <a:spAutoFit/>
          </a:bodyPr>
          <a:lstStyle/>
          <a:p>
            <a:r>
              <a:rPr lang="en-GB" dirty="0"/>
              <a:t>Let’s simplify the problem by using just 3 people:</a:t>
            </a:r>
          </a:p>
        </p:txBody>
      </p:sp>
      <p:sp>
        <p:nvSpPr>
          <p:cNvPr id="6" name="TextBox 5"/>
          <p:cNvSpPr txBox="1"/>
          <p:nvPr/>
        </p:nvSpPr>
        <p:spPr>
          <a:xfrm>
            <a:off x="348928" y="1145952"/>
            <a:ext cx="4648968"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probability a randomly chosen person is left-handed is 0.1. If there is a group of 3 people, what is the probability that:</a:t>
            </a:r>
          </a:p>
          <a:p>
            <a:pPr marL="342900" indent="-342900">
              <a:buAutoNum type="alphaLcParenR"/>
            </a:pPr>
            <a:r>
              <a:rPr lang="en-GB" dirty="0"/>
              <a:t>All 3 are left-handed.</a:t>
            </a:r>
          </a:p>
          <a:p>
            <a:pPr marL="342900" indent="-342900">
              <a:buAutoNum type="alphaLcParenR"/>
            </a:pPr>
            <a:r>
              <a:rPr lang="en-GB" dirty="0"/>
              <a:t>0 are left-handed.</a:t>
            </a:r>
          </a:p>
          <a:p>
            <a:pPr marL="342900" indent="-342900">
              <a:buAutoNum type="alphaLcParenR"/>
            </a:pPr>
            <a:r>
              <a:rPr lang="en-GB" dirty="0"/>
              <a:t>1 person is left-handed.</a:t>
            </a:r>
          </a:p>
          <a:p>
            <a:pPr marL="342900" indent="-342900">
              <a:buAutoNum type="alphaLcParenR"/>
            </a:pPr>
            <a:r>
              <a:rPr lang="en-GB" dirty="0"/>
              <a:t>2 people are left-handed.</a:t>
            </a:r>
          </a:p>
        </p:txBody>
      </p:sp>
      <mc:AlternateContent xmlns:mc="http://schemas.openxmlformats.org/markup-compatibility/2006" xmlns:a14="http://schemas.microsoft.com/office/drawing/2010/main">
        <mc:Choice Requires="a14">
          <p:sp>
            <p:nvSpPr>
              <p:cNvPr id="7" name="TextBox 6"/>
              <p:cNvSpPr txBox="1"/>
              <p:nvPr/>
            </p:nvSpPr>
            <p:spPr>
              <a:xfrm>
                <a:off x="874192" y="3323084"/>
                <a:ext cx="201622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0.1</m:t>
                          </m:r>
                        </m:e>
                        <m:sup>
                          <m:r>
                            <a:rPr lang="en-GB" b="0" i="1" smtClean="0">
                              <a:latin typeface="Cambria Math" panose="02040503050406030204" pitchFamily="18" charset="0"/>
                            </a:rPr>
                            <m:t>3</m:t>
                          </m:r>
                        </m:sup>
                      </m:sSup>
                      <m:r>
                        <a:rPr lang="en-GB" b="0" i="1" smtClean="0">
                          <a:latin typeface="Cambria Math" panose="02040503050406030204" pitchFamily="18" charset="0"/>
                        </a:rPr>
                        <m:t>=0.001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74192" y="3323084"/>
                <a:ext cx="201622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7144" y="3854356"/>
                <a:ext cx="201622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0.9</m:t>
                          </m:r>
                        </m:e>
                        <m:sup>
                          <m:r>
                            <a:rPr lang="en-GB" b="0" i="1" smtClean="0">
                              <a:latin typeface="Cambria Math" panose="02040503050406030204" pitchFamily="18" charset="0"/>
                            </a:rPr>
                            <m:t>3</m:t>
                          </m:r>
                        </m:sup>
                      </m:sSup>
                      <m:r>
                        <a:rPr lang="en-GB" b="0" i="1" smtClean="0">
                          <a:latin typeface="Cambria Math" panose="02040503050406030204" pitchFamily="18" charset="0"/>
                        </a:rPr>
                        <m:t>=0.729</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77144" y="3854356"/>
                <a:ext cx="201622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74192" y="4242420"/>
                <a:ext cx="3151708" cy="2585323"/>
              </a:xfrm>
              <a:prstGeom prst="rect">
                <a:avLst/>
              </a:prstGeom>
              <a:noFill/>
            </p:spPr>
            <p:txBody>
              <a:bodyPr wrap="square" rtlCol="0">
                <a:spAutoFit/>
              </a:bodyPr>
              <a:lstStyle/>
              <a:p>
                <a:r>
                  <a:rPr lang="en-GB" dirty="0"/>
                  <a:t>As we would do at GCSE, we could list the possibilities than find the probability of each before adding:</a:t>
                </a:r>
              </a:p>
              <a:p>
                <a:endParaRPr lang="en-GB" dirty="0"/>
              </a:p>
              <a:p>
                <a:r>
                  <a:rPr lang="en-GB" dirty="0"/>
                  <a:t>LRR:   </a:t>
                </a:r>
                <a14:m>
                  <m:oMath xmlns:m="http://schemas.openxmlformats.org/officeDocument/2006/math">
                    <m:r>
                      <a:rPr lang="en-GB" b="0" i="1" smtClean="0">
                        <a:latin typeface="Cambria Math" panose="02040503050406030204" pitchFamily="18" charset="0"/>
                      </a:rPr>
                      <m:t>0.1×0.9×0.9=0.081</m:t>
                    </m:r>
                  </m:oMath>
                </a14:m>
                <a:endParaRPr lang="en-GB" b="0" dirty="0"/>
              </a:p>
              <a:p>
                <a:r>
                  <a:rPr lang="en-GB" dirty="0"/>
                  <a:t>RLR: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×0.9=0.081</m:t>
                    </m:r>
                  </m:oMath>
                </a14:m>
                <a:endParaRPr lang="en-GB" dirty="0"/>
              </a:p>
              <a:p>
                <a:r>
                  <a:rPr lang="en-GB" dirty="0"/>
                  <a:t>RRL: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×0.9×0.</m:t>
                    </m:r>
                    <m:r>
                      <a:rPr lang="en-GB" b="0" i="1" smtClean="0">
                        <a:latin typeface="Cambria Math" panose="02040503050406030204" pitchFamily="18" charset="0"/>
                      </a:rPr>
                      <m:t>1</m:t>
                    </m:r>
                    <m:r>
                      <a:rPr lang="en-GB" i="1">
                        <a:latin typeface="Cambria Math" panose="02040503050406030204" pitchFamily="18" charset="0"/>
                      </a:rPr>
                      <m:t>=0.081</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0.081×3=0.243</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874192" y="4242420"/>
                <a:ext cx="3151708" cy="2585323"/>
              </a:xfrm>
              <a:prstGeom prst="rect">
                <a:avLst/>
              </a:prstGeom>
              <a:blipFill>
                <a:blip r:embed="rId4"/>
                <a:stretch>
                  <a:fillRect l="-1547" t="-14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66606" y="1365578"/>
                <a:ext cx="3151708" cy="1585049"/>
              </a:xfrm>
              <a:prstGeom prst="rect">
                <a:avLst/>
              </a:prstGeom>
              <a:noFill/>
            </p:spPr>
            <p:txBody>
              <a:bodyPr wrap="square" rtlCol="0">
                <a:spAutoFit/>
              </a:bodyPr>
              <a:lstStyle/>
              <a:p>
                <a:r>
                  <a:rPr lang="en-GB" dirty="0"/>
                  <a:t>Again, listing the possibilities:</a:t>
                </a:r>
              </a:p>
              <a:p>
                <a:endParaRPr lang="en-GB" sz="500" dirty="0"/>
              </a:p>
              <a:p>
                <a:r>
                  <a:rPr lang="en-GB" dirty="0"/>
                  <a:t>LLR:   </a:t>
                </a:r>
                <a14:m>
                  <m:oMath xmlns:m="http://schemas.openxmlformats.org/officeDocument/2006/math">
                    <m:r>
                      <a:rPr lang="en-GB" b="0" i="1" smtClean="0">
                        <a:latin typeface="Cambria Math" panose="02040503050406030204" pitchFamily="18" charset="0"/>
                      </a:rPr>
                      <m:t>0.1×0.1×0.9=0.009</m:t>
                    </m:r>
                  </m:oMath>
                </a14:m>
                <a:endParaRPr lang="en-GB" b="0" dirty="0"/>
              </a:p>
              <a:p>
                <a:r>
                  <a:rPr lang="en-GB" dirty="0"/>
                  <a:t>RLL: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=0.0</m:t>
                    </m:r>
                    <m:r>
                      <a:rPr lang="en-GB" b="0" i="1" smtClean="0">
                        <a:latin typeface="Cambria Math" panose="02040503050406030204" pitchFamily="18" charset="0"/>
                      </a:rPr>
                      <m:t>09</m:t>
                    </m:r>
                  </m:oMath>
                </a14:m>
                <a:endParaRPr lang="en-GB" dirty="0"/>
              </a:p>
              <a:p>
                <a:r>
                  <a:rPr lang="en-GB" dirty="0"/>
                  <a:t>LRL: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=0.0</m:t>
                    </m:r>
                    <m:r>
                      <a:rPr lang="en-GB" b="0" i="1" smtClean="0">
                        <a:latin typeface="Cambria Math" panose="02040503050406030204" pitchFamily="18" charset="0"/>
                      </a:rPr>
                      <m:t>09</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0.009×3=0.027</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666606" y="1365578"/>
                <a:ext cx="3151708" cy="1585049"/>
              </a:xfrm>
              <a:prstGeom prst="rect">
                <a:avLst/>
              </a:prstGeom>
              <a:blipFill>
                <a:blip r:embed="rId5"/>
                <a:stretch>
                  <a:fillRect l="-1741" t="-1923"/>
                </a:stretch>
              </a:blipFill>
            </p:spPr>
            <p:txBody>
              <a:bodyPr/>
              <a:lstStyle/>
              <a:p>
                <a:r>
                  <a:rPr lang="en-GB">
                    <a:noFill/>
                  </a:rPr>
                  <a:t> </a:t>
                </a:r>
              </a:p>
            </p:txBody>
          </p:sp>
        </mc:Fallback>
      </mc:AlternateContent>
      <p:sp>
        <p:nvSpPr>
          <p:cNvPr id="11" name="Rectangle 10"/>
          <p:cNvSpPr/>
          <p:nvPr/>
        </p:nvSpPr>
        <p:spPr>
          <a:xfrm>
            <a:off x="485453" y="3361184"/>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p:cNvSpPr/>
          <p:nvPr/>
        </p:nvSpPr>
        <p:spPr>
          <a:xfrm>
            <a:off x="489001" y="3881398"/>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p:cNvSpPr/>
          <p:nvPr/>
        </p:nvSpPr>
        <p:spPr>
          <a:xfrm>
            <a:off x="485453" y="4313243"/>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4" name="Rectangle 13"/>
          <p:cNvSpPr/>
          <p:nvPr/>
        </p:nvSpPr>
        <p:spPr>
          <a:xfrm>
            <a:off x="5340474" y="1412225"/>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mc:AlternateContent xmlns:mc="http://schemas.openxmlformats.org/markup-compatibility/2006" xmlns:a14="http://schemas.microsoft.com/office/drawing/2010/main">
        <mc:Choice Requires="a14">
          <p:sp>
            <p:nvSpPr>
              <p:cNvPr id="15" name="TextBox 14"/>
              <p:cNvSpPr txBox="1"/>
              <p:nvPr/>
            </p:nvSpPr>
            <p:spPr>
              <a:xfrm>
                <a:off x="4706331" y="3638376"/>
                <a:ext cx="4100016" cy="28833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Let’s try to generalise!</a:t>
                </a:r>
              </a:p>
              <a:p>
                <a:r>
                  <a:rPr lang="en-GB" sz="1600" dirty="0"/>
                  <a:t>If there were </a:t>
                </a:r>
                <a14:m>
                  <m:oMath xmlns:m="http://schemas.openxmlformats.org/officeDocument/2006/math">
                    <m:r>
                      <a:rPr lang="en-GB" sz="1600" b="0" i="1" smtClean="0">
                        <a:latin typeface="Cambria Math" panose="02040503050406030204" pitchFamily="18" charset="0"/>
                      </a:rPr>
                      <m:t>𝑥</m:t>
                    </m:r>
                  </m:oMath>
                </a14:m>
                <a:r>
                  <a:rPr lang="en-GB" sz="1600" dirty="0"/>
                  <a:t> ‘lefties’ out of 3, then we can see, using the examples, that the probability of a single matching outcome is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3−</m:t>
                        </m:r>
                        <m:r>
                          <a:rPr lang="en-GB" sz="1600" b="0" i="1" smtClean="0">
                            <a:latin typeface="Cambria Math" panose="02040503050406030204" pitchFamily="18" charset="0"/>
                          </a:rPr>
                          <m:t>𝑥</m:t>
                        </m:r>
                      </m:sup>
                    </m:sSup>
                  </m:oMath>
                </a14:m>
                <a:r>
                  <a:rPr lang="en-GB" sz="1600" dirty="0"/>
                  <a:t>.</a:t>
                </a:r>
              </a:p>
              <a:p>
                <a:r>
                  <a:rPr lang="en-GB" sz="1600" dirty="0"/>
                  <a:t>How many rows did we have each time? In a sequence of three L’s and R’s, there are “3 choose </a:t>
                </a:r>
                <a14:m>
                  <m:oMath xmlns:m="http://schemas.openxmlformats.org/officeDocument/2006/math">
                    <m:r>
                      <a:rPr lang="en-GB" sz="1600" b="0" i="1" smtClean="0">
                        <a:latin typeface="Cambria Math" panose="02040503050406030204" pitchFamily="18" charset="0"/>
                      </a:rPr>
                      <m:t>𝑥</m:t>
                    </m:r>
                  </m:oMath>
                </a14:m>
                <a:r>
                  <a:rPr lang="en-GB" sz="1600" dirty="0"/>
                  <a:t>”, i.e.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𝑥</m:t>
                              </m:r>
                            </m:e>
                          </m:mr>
                        </m:m>
                      </m:e>
                    </m:d>
                  </m:oMath>
                </a14:m>
                <a:r>
                  <a:rPr lang="en-GB" sz="1600" dirty="0"/>
                  <a:t> ways of choosing </a:t>
                </a:r>
                <a14:m>
                  <m:oMath xmlns:m="http://schemas.openxmlformats.org/officeDocument/2006/math">
                    <m:r>
                      <a:rPr lang="en-GB" sz="1600" b="0" i="1" smtClean="0">
                        <a:latin typeface="Cambria Math" panose="02040503050406030204" pitchFamily="18" charset="0"/>
                      </a:rPr>
                      <m:t>𝑥</m:t>
                    </m:r>
                  </m:oMath>
                </a14:m>
                <a:r>
                  <a:rPr lang="en-GB" sz="1600" dirty="0"/>
                  <a:t> of the 3 letters to be L’s. Therefore the probability of </a:t>
                </a:r>
                <a14:m>
                  <m:oMath xmlns:m="http://schemas.openxmlformats.org/officeDocument/2006/math">
                    <m:r>
                      <a:rPr lang="en-GB" sz="1600" b="0" i="1" smtClean="0">
                        <a:latin typeface="Cambria Math" panose="02040503050406030204" pitchFamily="18" charset="0"/>
                      </a:rPr>
                      <m:t>𝑥</m:t>
                    </m:r>
                  </m:oMath>
                </a14:m>
                <a:r>
                  <a:rPr lang="en-GB" sz="1600" dirty="0"/>
                  <a:t> out of 3 people being left handed is:</a:t>
                </a:r>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𝑥</m:t>
                                </m:r>
                              </m:e>
                            </m:mr>
                          </m:m>
                        </m:e>
                      </m:d>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3−</m:t>
                          </m:r>
                          <m:r>
                            <a:rPr lang="en-GB" sz="1600" b="0" i="1" smtClean="0">
                              <a:latin typeface="Cambria Math" panose="02040503050406030204" pitchFamily="18" charset="0"/>
                            </a:rPr>
                            <m:t>𝑥</m:t>
                          </m:r>
                        </m:sup>
                      </m:sSup>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706331" y="3638376"/>
                <a:ext cx="4100016" cy="2883353"/>
              </a:xfrm>
              <a:prstGeom prst="rect">
                <a:avLst/>
              </a:prstGeom>
              <a:blipFill>
                <a:blip r:embed="rId6"/>
                <a:stretch>
                  <a:fillRect l="-443" t="-210" r="-443"/>
                </a:stretch>
              </a:blipFill>
            </p:spPr>
            <p:txBody>
              <a:bodyPr/>
              <a:lstStyle/>
              <a:p>
                <a:r>
                  <a:rPr lang="en-GB">
                    <a:noFill/>
                  </a:rPr>
                  <a:t> </a:t>
                </a:r>
              </a:p>
            </p:txBody>
          </p:sp>
        </mc:Fallback>
      </mc:AlternateContent>
      <p:sp>
        <p:nvSpPr>
          <p:cNvPr id="16" name="Rectangle 15"/>
          <p:cNvSpPr/>
          <p:nvPr/>
        </p:nvSpPr>
        <p:spPr>
          <a:xfrm>
            <a:off x="746125" y="3358945"/>
            <a:ext cx="2673747" cy="352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46125" y="3862920"/>
            <a:ext cx="2673747" cy="352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746125" y="4313243"/>
            <a:ext cx="3172732" cy="2435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617563" y="1412225"/>
            <a:ext cx="3188783" cy="17614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19103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nextCondLst>
                <p:cond evt="onClick" delay="0">
                  <p:tgtEl>
                    <p:spTgt spid="19"/>
                  </p:tgtEl>
                </p:cond>
              </p:nextCondLst>
            </p:seq>
          </p:childTnLst>
        </p:cTn>
      </p:par>
    </p:tnLst>
    <p:bldLst>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The Binomial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17714" y="880254"/>
                <a:ext cx="6589485" cy="21843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You can model a random variable </a:t>
                </a:r>
                <a14:m>
                  <m:oMath xmlns:m="http://schemas.openxmlformats.org/officeDocument/2006/math">
                    <m:r>
                      <a:rPr lang="en-GB" sz="1600" b="0" i="1" smtClean="0">
                        <a:latin typeface="Cambria Math" panose="02040503050406030204" pitchFamily="18" charset="0"/>
                      </a:rPr>
                      <m:t>𝑋</m:t>
                    </m:r>
                  </m:oMath>
                </a14:m>
                <a:r>
                  <a:rPr lang="en-GB" sz="1600" dirty="0"/>
                  <a:t> with a binomial distribution </a:t>
                </a:r>
                <a14:m>
                  <m:oMath xmlns:m="http://schemas.openxmlformats.org/officeDocument/2006/math">
                    <m:r>
                      <a:rPr lang="en-GB" sz="1600" b="0" i="1" smtClean="0">
                        <a:latin typeface="Cambria Math" panose="02040503050406030204" pitchFamily="18" charset="0"/>
                      </a:rPr>
                      <m:t>𝐵</m:t>
                    </m:r>
                    <m:r>
                      <a:rPr lang="en-GB" sz="1600" b="0" i="1" smtClean="0">
                        <a:latin typeface="Cambria Math" panose="02040503050406030204" pitchFamily="18" charset="0"/>
                      </a:rPr>
                      <m:t>(</m:t>
                    </m:r>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if</a:t>
                </a:r>
              </a:p>
              <a:p>
                <a:pPr marL="285750" indent="-285750">
                  <a:buFont typeface="Arial" panose="020B0604020202020204" pitchFamily="34" charset="0"/>
                  <a:buChar char="•"/>
                </a:pPr>
                <a:r>
                  <a:rPr lang="en-GB" sz="1600" dirty="0"/>
                  <a:t>there are a fixed number of trials, </a:t>
                </a:r>
                <a14:m>
                  <m:oMath xmlns:m="http://schemas.openxmlformats.org/officeDocument/2006/math">
                    <m:r>
                      <a:rPr lang="en-GB" sz="1600" b="0" i="1" smtClean="0">
                        <a:latin typeface="Cambria Math" panose="02040503050406030204" pitchFamily="18" charset="0"/>
                      </a:rPr>
                      <m:t>𝑛</m:t>
                    </m:r>
                  </m:oMath>
                </a14:m>
                <a:r>
                  <a:rPr lang="en-GB" sz="1600" dirty="0"/>
                  <a:t>,</a:t>
                </a:r>
              </a:p>
              <a:p>
                <a:pPr marL="285750" indent="-285750">
                  <a:buFont typeface="Arial" panose="020B0604020202020204" pitchFamily="34" charset="0"/>
                  <a:buChar char="•"/>
                </a:pPr>
                <a:r>
                  <a:rPr lang="en-GB" sz="1600" dirty="0"/>
                  <a:t>there are two possible outcomes: ‘success’ and ‘failure’,</a:t>
                </a:r>
              </a:p>
              <a:p>
                <a:pPr marL="285750" indent="-285750">
                  <a:buFont typeface="Arial" panose="020B0604020202020204" pitchFamily="34" charset="0"/>
                  <a:buChar char="•"/>
                </a:pPr>
                <a:r>
                  <a:rPr lang="en-GB" sz="1600" dirty="0"/>
                  <a:t>there is a fixed probability of success, </a:t>
                </a:r>
                <a14:m>
                  <m:oMath xmlns:m="http://schemas.openxmlformats.org/officeDocument/2006/math">
                    <m:r>
                      <a:rPr lang="en-GB" sz="1600" b="0" i="1" smtClean="0">
                        <a:latin typeface="Cambria Math" panose="02040503050406030204" pitchFamily="18" charset="0"/>
                      </a:rPr>
                      <m:t>𝑝</m:t>
                    </m:r>
                  </m:oMath>
                </a14:m>
                <a:endParaRPr lang="en-GB" sz="1600" dirty="0"/>
              </a:p>
              <a:p>
                <a:pPr marL="285750" indent="-285750">
                  <a:buFont typeface="Arial" panose="020B0604020202020204" pitchFamily="34" charset="0"/>
                  <a:buChar char="•"/>
                </a:pPr>
                <a:r>
                  <a:rPr lang="en-GB" sz="1600" dirty="0"/>
                  <a:t>the trials are independent of each other</a:t>
                </a:r>
              </a:p>
              <a:p>
                <a:endParaRPr lang="en-GB" sz="1600" dirty="0"/>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𝐵</m:t>
                    </m:r>
                    <m:r>
                      <a:rPr lang="en-GB" sz="1600" b="0" i="1" smtClean="0">
                        <a:latin typeface="Cambria Math" panose="02040503050406030204" pitchFamily="18" charset="0"/>
                      </a:rPr>
                      <m:t>(</m:t>
                    </m:r>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𝑟</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𝑛</m:t>
                                </m:r>
                              </m:e>
                            </m:mr>
                            <m:mr>
                              <m:e>
                                <m:r>
                                  <a:rPr lang="en-GB" sz="1600" b="0" i="1" smtClean="0">
                                    <a:latin typeface="Cambria Math" panose="02040503050406030204" pitchFamily="18" charset="0"/>
                                  </a:rPr>
                                  <m:t>𝑟</m:t>
                                </m:r>
                              </m:e>
                            </m:mr>
                          </m:m>
                        </m:e>
                      </m:d>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𝑟</m:t>
                          </m:r>
                        </m:sup>
                      </m:sSup>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𝑟</m:t>
                          </m:r>
                        </m:sup>
                      </m:sSup>
                    </m:oMath>
                  </m:oMathPara>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217714" y="880254"/>
                <a:ext cx="6589485" cy="2184381"/>
              </a:xfrm>
              <a:prstGeom prst="rect">
                <a:avLst/>
              </a:prstGeom>
              <a:blipFill>
                <a:blip r:embed="rId2"/>
                <a:stretch>
                  <a:fillRect l="-369" t="-551"/>
                </a:stretch>
              </a:blipFill>
            </p:spPr>
            <p:txBody>
              <a:bodyPr/>
              <a:lstStyle/>
              <a:p>
                <a:r>
                  <a:rPr lang="en-GB">
                    <a:noFill/>
                  </a:rPr>
                  <a:t> </a:t>
                </a:r>
              </a:p>
            </p:txBody>
          </p:sp>
        </mc:Fallback>
      </mc:AlternateContent>
      <p:sp>
        <p:nvSpPr>
          <p:cNvPr id="6" name="TextBox 5"/>
          <p:cNvSpPr txBox="1"/>
          <p:nvPr/>
        </p:nvSpPr>
        <p:spPr>
          <a:xfrm>
            <a:off x="7208394" y="1196753"/>
            <a:ext cx="1863034" cy="523220"/>
          </a:xfrm>
          <a:prstGeom prst="rect">
            <a:avLst/>
          </a:prstGeom>
          <a:noFill/>
        </p:spPr>
        <p:txBody>
          <a:bodyPr wrap="square" rtlCol="0">
            <a:spAutoFit/>
          </a:bodyPr>
          <a:lstStyle/>
          <a:p>
            <a:r>
              <a:rPr lang="en-GB" sz="1400" dirty="0"/>
              <a:t>In our example, ‘success’ was ‘leftie’.</a:t>
            </a:r>
          </a:p>
        </p:txBody>
      </p:sp>
      <p:cxnSp>
        <p:nvCxnSpPr>
          <p:cNvPr id="8" name="Straight Arrow Connector 7"/>
          <p:cNvCxnSpPr>
            <a:stCxn id="6" idx="1"/>
          </p:cNvCxnSpPr>
          <p:nvPr/>
        </p:nvCxnSpPr>
        <p:spPr>
          <a:xfrm flipH="1">
            <a:off x="6908800" y="1458363"/>
            <a:ext cx="299594" cy="7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208394" y="2251267"/>
                <a:ext cx="1863034" cy="523220"/>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𝑟</m:t>
                    </m:r>
                  </m:oMath>
                </a14:m>
                <a:r>
                  <a:rPr lang="en-GB" sz="1400" dirty="0"/>
                  <a:t> is the number of successes out of </a:t>
                </a:r>
                <a14:m>
                  <m:oMath xmlns:m="http://schemas.openxmlformats.org/officeDocument/2006/math">
                    <m:r>
                      <a:rPr lang="en-GB" sz="1400" b="0" i="1" smtClean="0">
                        <a:latin typeface="Cambria Math" panose="02040503050406030204" pitchFamily="18" charset="0"/>
                      </a:rPr>
                      <m:t>𝑛</m:t>
                    </m:r>
                  </m:oMath>
                </a14:m>
                <a:r>
                  <a:rPr lang="en-GB" sz="14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7208394" y="2251267"/>
                <a:ext cx="1863034" cy="523220"/>
              </a:xfrm>
              <a:prstGeom prst="rect">
                <a:avLst/>
              </a:prstGeom>
              <a:blipFill>
                <a:blip r:embed="rId3"/>
                <a:stretch>
                  <a:fillRect l="-980" t="-1163" b="-11628"/>
                </a:stretch>
              </a:blipFill>
            </p:spPr>
            <p:txBody>
              <a:bodyPr/>
              <a:lstStyle/>
              <a:p>
                <a:r>
                  <a:rPr lang="en-GB">
                    <a:noFill/>
                  </a:rPr>
                  <a:t> </a:t>
                </a:r>
              </a:p>
            </p:txBody>
          </p:sp>
        </mc:Fallback>
      </mc:AlternateContent>
      <p:cxnSp>
        <p:nvCxnSpPr>
          <p:cNvPr id="10" name="Straight Arrow Connector 9"/>
          <p:cNvCxnSpPr/>
          <p:nvPr/>
        </p:nvCxnSpPr>
        <p:spPr>
          <a:xfrm flipH="1">
            <a:off x="6908800" y="2512877"/>
            <a:ext cx="299594" cy="7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6908800" y="2914132"/>
            <a:ext cx="348343" cy="119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7274205" y="2870000"/>
                <a:ext cx="1710138" cy="523220"/>
              </a:xfrm>
              <a:prstGeom prst="rect">
                <a:avLst/>
              </a:prstGeom>
              <a:noFill/>
            </p:spPr>
            <p:txBody>
              <a:bodyPr wrap="square" rtlCol="0">
                <a:spAutoFit/>
              </a:bodyPr>
              <a:lstStyle/>
              <a:p>
                <a:r>
                  <a:rPr lang="en-GB" sz="1400" b="0" dirty="0"/>
                  <a:t>“</a:t>
                </a:r>
                <a14:m>
                  <m:oMath xmlns:m="http://schemas.openxmlformats.org/officeDocument/2006/math">
                    <m:r>
                      <a:rPr lang="en-GB" sz="1400" b="0" i="1" smtClean="0">
                        <a:latin typeface="Cambria Math" panose="02040503050406030204" pitchFamily="18" charset="0"/>
                      </a:rPr>
                      <m:t>~</m:t>
                    </m:r>
                  </m:oMath>
                </a14:m>
                <a:r>
                  <a:rPr lang="en-GB" sz="1400" dirty="0"/>
                  <a:t>” means “has the distribution”</a:t>
                </a:r>
              </a:p>
            </p:txBody>
          </p:sp>
        </mc:Choice>
        <mc:Fallback xmlns="">
          <p:sp>
            <p:nvSpPr>
              <p:cNvPr id="13" name="TextBox 12"/>
              <p:cNvSpPr txBox="1">
                <a:spLocks noRot="1" noChangeAspect="1" noMove="1" noResize="1" noEditPoints="1" noAdjustHandles="1" noChangeArrowheads="1" noChangeShapeType="1" noTextEdit="1"/>
              </p:cNvSpPr>
              <p:nvPr/>
            </p:nvSpPr>
            <p:spPr>
              <a:xfrm>
                <a:off x="7274205" y="2870000"/>
                <a:ext cx="1710138" cy="523220"/>
              </a:xfrm>
              <a:prstGeom prst="rect">
                <a:avLst/>
              </a:prstGeom>
              <a:blipFill>
                <a:blip r:embed="rId4"/>
                <a:stretch>
                  <a:fillRect l="-1068"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5536" y="3393220"/>
                <a:ext cx="842493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a table of 8 people, 6 people are left handed.</a:t>
                </a:r>
              </a:p>
              <a:p>
                <a:pPr marL="342900" indent="-342900">
                  <a:buAutoNum type="alphaLcParenR"/>
                </a:pPr>
                <a:r>
                  <a:rPr lang="en-GB" dirty="0"/>
                  <a:t>Suggest a suitable model for a random variable </a:t>
                </a:r>
                <a14:m>
                  <m:oMath xmlns:m="http://schemas.openxmlformats.org/officeDocument/2006/math">
                    <m:r>
                      <a:rPr lang="en-GB" b="0" i="1" smtClean="0">
                        <a:latin typeface="Cambria Math" panose="02040503050406030204" pitchFamily="18" charset="0"/>
                      </a:rPr>
                      <m:t>𝑋</m:t>
                    </m:r>
                  </m:oMath>
                </a14:m>
                <a:r>
                  <a:rPr lang="en-GB" dirty="0"/>
                  <a:t>: the number of left-handed people in a group of 8, where the probability of being left-handed is 0.1.</a:t>
                </a:r>
              </a:p>
              <a:p>
                <a:pPr marL="342900" indent="-342900">
                  <a:buAutoNum type="alphaLcParenR"/>
                </a:pPr>
                <a:r>
                  <a:rPr lang="en-GB" dirty="0"/>
                  <a:t>Find the probability 6 people are left handed.</a:t>
                </a:r>
              </a:p>
              <a:p>
                <a:pPr marL="342900" indent="-342900">
                  <a:buAutoNum type="alphaLcParenR"/>
                </a:pPr>
                <a:r>
                  <a:rPr lang="en-GB" dirty="0"/>
                  <a:t>Suggest why the chosen model may not have been appropriate.</a:t>
                </a:r>
              </a:p>
            </p:txBody>
          </p:sp>
        </mc:Choice>
        <mc:Fallback xmlns="">
          <p:sp>
            <p:nvSpPr>
              <p:cNvPr id="14" name="TextBox 13"/>
              <p:cNvSpPr txBox="1">
                <a:spLocks noRot="1" noChangeAspect="1" noMove="1" noResize="1" noEditPoints="1" noAdjustHandles="1" noChangeArrowheads="1" noChangeShapeType="1" noTextEdit="1"/>
              </p:cNvSpPr>
              <p:nvPr/>
            </p:nvSpPr>
            <p:spPr>
              <a:xfrm>
                <a:off x="395536" y="3393220"/>
                <a:ext cx="8424936" cy="1477328"/>
              </a:xfrm>
              <a:prstGeom prst="rect">
                <a:avLst/>
              </a:prstGeom>
              <a:blipFill>
                <a:blip r:embed="rId5"/>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0092" y="4991912"/>
                <a:ext cx="5258052" cy="17340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𝐵</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8, 0.1</m:t>
                          </m:r>
                        </m:e>
                      </m:d>
                    </m:oMath>
                  </m:oMathPara>
                </a14:m>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=6</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8</m:t>
                                </m:r>
                              </m:e>
                            </m:mr>
                            <m:mr>
                              <m:e>
                                <m:r>
                                  <a:rPr lang="en-GB" sz="1600" b="0" i="1" smtClean="0">
                                    <a:latin typeface="Cambria Math" panose="02040503050406030204" pitchFamily="18" charset="0"/>
                                  </a:rPr>
                                  <m:t>6</m:t>
                                </m:r>
                              </m:e>
                            </m:mr>
                          </m:m>
                        </m:e>
                      </m:d>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6</m:t>
                          </m:r>
                        </m:sup>
                      </m:sSup>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=0.00002268</m:t>
                      </m:r>
                    </m:oMath>
                  </m:oMathPara>
                </a14:m>
                <a:endParaRPr lang="en-GB" sz="1600" b="0" dirty="0"/>
              </a:p>
              <a:p>
                <a:r>
                  <a:rPr lang="en-GB" sz="1600" dirty="0"/>
                  <a:t>In using a Binomial distribution, we assumed that each person being left handed is independent of each other. However, left-handedness is partially genetic and many people on the table were from the same family.</a:t>
                </a:r>
              </a:p>
            </p:txBody>
          </p:sp>
        </mc:Choice>
        <mc:Fallback xmlns="">
          <p:sp>
            <p:nvSpPr>
              <p:cNvPr id="15" name="TextBox 14"/>
              <p:cNvSpPr txBox="1">
                <a:spLocks noRot="1" noChangeAspect="1" noMove="1" noResize="1" noEditPoints="1" noAdjustHandles="1" noChangeArrowheads="1" noChangeShapeType="1" noTextEdit="1"/>
              </p:cNvSpPr>
              <p:nvPr/>
            </p:nvSpPr>
            <p:spPr>
              <a:xfrm>
                <a:off x="610092" y="4991912"/>
                <a:ext cx="5258052" cy="1734064"/>
              </a:xfrm>
              <a:prstGeom prst="rect">
                <a:avLst/>
              </a:prstGeom>
              <a:blipFill>
                <a:blip r:embed="rId6"/>
                <a:stretch>
                  <a:fillRect l="-579" b="-3873"/>
                </a:stretch>
              </a:blipFill>
            </p:spPr>
            <p:txBody>
              <a:bodyPr/>
              <a:lstStyle/>
              <a:p>
                <a:r>
                  <a:rPr lang="en-GB">
                    <a:noFill/>
                  </a:rPr>
                  <a:t> </a:t>
                </a:r>
              </a:p>
            </p:txBody>
          </p:sp>
        </mc:Fallback>
      </mc:AlternateContent>
      <p:sp>
        <p:nvSpPr>
          <p:cNvPr id="16" name="Rectangle 15"/>
          <p:cNvSpPr/>
          <p:nvPr/>
        </p:nvSpPr>
        <p:spPr>
          <a:xfrm>
            <a:off x="652752" y="4991912"/>
            <a:ext cx="2427906" cy="2985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52751" y="5290457"/>
            <a:ext cx="3734191" cy="413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41350" y="5702647"/>
            <a:ext cx="4986049" cy="9797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80678" y="4989959"/>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1" name="Rectangle 20"/>
          <p:cNvSpPr/>
          <p:nvPr/>
        </p:nvSpPr>
        <p:spPr>
          <a:xfrm>
            <a:off x="380678" y="5288940"/>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2" name="Rectangle 21"/>
          <p:cNvSpPr/>
          <p:nvPr/>
        </p:nvSpPr>
        <p:spPr>
          <a:xfrm>
            <a:off x="380678" y="5704114"/>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3" name="TextBox 22"/>
          <p:cNvSpPr txBox="1"/>
          <p:nvPr/>
        </p:nvSpPr>
        <p:spPr>
          <a:xfrm>
            <a:off x="6042317" y="5081924"/>
            <a:ext cx="2974092"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 general, choosing a well-known model, such as a Binomial distribution, makes certain </a:t>
            </a:r>
            <a:r>
              <a:rPr lang="en-GB" sz="1400" b="1" dirty="0"/>
              <a:t>simplifying assumptions</a:t>
            </a:r>
            <a:r>
              <a:rPr lang="en-GB" sz="1400" dirty="0"/>
              <a:t>. Such assumptions simplifies the maths involved, but potentially at the expense of not adequately modelling the situation.</a:t>
            </a:r>
          </a:p>
        </p:txBody>
      </p:sp>
    </p:spTree>
    <p:extLst>
      <p:ext uri="{BB962C8B-B14F-4D97-AF65-F5344CB8AC3E}">
        <p14:creationId xmlns:p14="http://schemas.microsoft.com/office/powerpoint/2010/main" val="257712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3" restart="whenNotActive" fill="hold" evtFilter="cancelBubble" nodeType="interactiveSeq">
                <p:stCondLst>
                  <p:cond evt="onClick" delay="0">
                    <p:tgtEl>
                      <p:spTgt spid="19"/>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nextCondLst>
                <p:cond evt="onClick" delay="0">
                  <p:tgtEl>
                    <p:spTgt spid="19"/>
                  </p:tgtEl>
                </p:cond>
              </p:nextCondLst>
            </p:seq>
          </p:childTnLst>
        </p:cTn>
      </p:par>
    </p:tnLst>
    <p:bldLst>
      <p:bldP spid="14" grpId="0" animBg="1"/>
      <p:bldP spid="15" grpId="0"/>
      <p:bldP spid="16" grpId="0" animBg="1"/>
      <p:bldP spid="16" grpId="1" animBg="1"/>
      <p:bldP spid="18" grpId="0" animBg="1"/>
      <p:bldP spid="18" grpId="1" animBg="1"/>
      <p:bldP spid="19" grpId="0" animBg="1"/>
      <p:bldP spid="19" grpId="1"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58960" y="836712"/>
                <a:ext cx="8424936" cy="13378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m:t>
                        </m:r>
                      </m:e>
                    </m:d>
                  </m:oMath>
                </a14:m>
                <a:endParaRPr lang="en-GB"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58960" y="836712"/>
                <a:ext cx="8424936" cy="1337867"/>
              </a:xfrm>
              <a:prstGeom prst="rect">
                <a:avLst/>
              </a:prstGeom>
              <a:blipFill>
                <a:blip r:embed="rId2"/>
                <a:stretch>
                  <a:fillRect b="-40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9599" y="2362268"/>
                <a:ext cx="4426857" cy="24004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12</m:t>
                                </m:r>
                              </m:e>
                            </m:mr>
                            <m:mr>
                              <m:e>
                                <m:r>
                                  <a:rPr lang="en-GB" b="0" i="1" smtClean="0">
                                    <a:latin typeface="Cambria Math" panose="02040503050406030204" pitchFamily="18" charset="0"/>
                                  </a:rPr>
                                  <m:t>2</m:t>
                                </m:r>
                              </m:e>
                            </m:mr>
                          </m:m>
                        </m:e>
                      </m:d>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e>
                          </m:d>
                        </m:e>
                        <m:sup>
                          <m:r>
                            <a:rPr lang="en-GB" b="0" i="1" smtClean="0">
                              <a:latin typeface="Cambria Math" panose="02040503050406030204" pitchFamily="18" charset="0"/>
                            </a:rPr>
                            <m:t>10</m:t>
                          </m:r>
                        </m:sup>
                      </m:sSup>
                      <m:r>
                        <a:rPr lang="en-GB" b="0" i="1" smtClean="0">
                          <a:latin typeface="Cambria Math" panose="02040503050406030204" pitchFamily="18" charset="0"/>
                        </a:rPr>
                        <m:t>=0.296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12</m:t>
                                </m:r>
                              </m:e>
                            </m:mr>
                            <m:mr>
                              <m:e>
                                <m:r>
                                  <a:rPr lang="en-GB" b="0" i="1" smtClean="0">
                                    <a:latin typeface="Cambria Math" panose="02040503050406030204" pitchFamily="18" charset="0"/>
                                  </a:rPr>
                                  <m:t>9</m:t>
                                </m:r>
                              </m:e>
                            </m:mr>
                          </m:m>
                        </m:e>
                      </m:d>
                      <m:r>
                        <a:rPr lang="en-GB" i="1">
                          <a:latin typeface="Cambria Math" panose="02040503050406030204" pitchFamily="18" charset="0"/>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e>
                          </m:d>
                        </m:e>
                        <m:sup>
                          <m:r>
                            <a:rPr lang="en-GB" b="0" i="1" smtClean="0">
                              <a:latin typeface="Cambria Math" panose="02040503050406030204" pitchFamily="18" charset="0"/>
                            </a:rPr>
                            <m:t>9</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6</m:t>
                                  </m:r>
                                </m:den>
                              </m:f>
                            </m:e>
                          </m:d>
                        </m:e>
                        <m:sup>
                          <m:r>
                            <a:rPr lang="en-GB" b="0" i="1" smtClean="0">
                              <a:latin typeface="Cambria Math" panose="02040503050406030204" pitchFamily="18" charset="0"/>
                            </a:rPr>
                            <m:t>3</m:t>
                          </m:r>
                        </m:sup>
                      </m:sSup>
                      <m:r>
                        <a:rPr lang="en-GB" b="0" i="1" smtClean="0">
                          <a:latin typeface="Cambria Math" panose="02040503050406030204" pitchFamily="18" charset="0"/>
                        </a:rPr>
                        <m:t>=0.0000126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=0</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e>
                          </m:d>
                        </m:e>
                        <m:sup>
                          <m:r>
                            <a:rPr lang="en-GB" b="0" i="1" smtClean="0">
                              <a:latin typeface="Cambria Math" panose="02040503050406030204" pitchFamily="18" charset="0"/>
                            </a:rPr>
                            <m:t>12</m:t>
                          </m:r>
                        </m:sup>
                      </m:sSup>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12</m:t>
                                </m:r>
                              </m:e>
                            </m:mr>
                            <m:mr>
                              <m:e>
                                <m:r>
                                  <a:rPr lang="en-GB" b="0" i="1" smtClean="0">
                                    <a:latin typeface="Cambria Math" panose="02040503050406030204" pitchFamily="18" charset="0"/>
                                  </a:rPr>
                                  <m:t>1</m:t>
                                </m:r>
                              </m:e>
                            </m:mr>
                          </m:m>
                        </m:e>
                      </m:d>
                      <m:r>
                        <a:rPr lang="en-GB" i="1">
                          <a:latin typeface="Cambria Math" panose="02040503050406030204" pitchFamily="18" charset="0"/>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e>
                          </m:d>
                        </m:e>
                        <m:sup>
                          <m:r>
                            <a:rPr lang="en-GB" b="0" i="1" smtClean="0">
                              <a:latin typeface="Cambria Math" panose="02040503050406030204" pitchFamily="18" charset="0"/>
                            </a:rPr>
                            <m:t>1</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6</m:t>
                                  </m:r>
                                </m:den>
                              </m:f>
                            </m:e>
                          </m:d>
                        </m:e>
                        <m:sup>
                          <m:r>
                            <a:rPr lang="en-GB" b="0" i="1" smtClean="0">
                              <a:latin typeface="Cambria Math" panose="02040503050406030204" pitchFamily="18" charset="0"/>
                            </a:rPr>
                            <m:t>11</m:t>
                          </m:r>
                        </m:sup>
                      </m:sSup>
                      <m:r>
                        <a:rPr lang="en-GB" b="0" i="1" smtClean="0">
                          <a:latin typeface="Cambria Math" panose="02040503050406030204" pitchFamily="18" charset="0"/>
                        </a:rPr>
                        <m:t>=0.381</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09599" y="2362268"/>
                <a:ext cx="4426857" cy="24004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61599" y="2427643"/>
                <a:ext cx="273687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Mental Tip</a:t>
                </a:r>
                <a:r>
                  <a:rPr lang="en-GB" dirty="0"/>
                  <a:t>: The two powers add up to </a:t>
                </a:r>
                <a14:m>
                  <m:oMath xmlns:m="http://schemas.openxmlformats.org/officeDocument/2006/math">
                    <m:r>
                      <a:rPr lang="en-GB" b="0" i="1" smtClean="0">
                        <a:latin typeface="Cambria Math" panose="02040503050406030204" pitchFamily="18" charset="0"/>
                      </a:rPr>
                      <m:t>𝑛</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5761599" y="2427643"/>
                <a:ext cx="2736876" cy="646331"/>
              </a:xfrm>
              <a:prstGeom prst="rect">
                <a:avLst/>
              </a:prstGeom>
              <a:blipFill>
                <a:blip r:embed="rId4"/>
                <a:stretch>
                  <a:fillRect l="-1325"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61599" y="3470288"/>
                <a:ext cx="273687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Tip</a:t>
                </a:r>
                <a:r>
                  <a:rPr lang="en-GB" dirty="0"/>
                  <a:t>: Remember the two ‘edge cases’: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=0</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𝑛</m:t>
                          </m:r>
                        </m:sup>
                      </m:sSup>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𝑛</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𝑛</m:t>
                          </m:r>
                        </m:sup>
                      </m:sSup>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761599" y="3470288"/>
                <a:ext cx="2736876" cy="1200329"/>
              </a:xfrm>
              <a:prstGeom prst="rect">
                <a:avLst/>
              </a:prstGeom>
              <a:blipFill>
                <a:blip r:embed="rId5"/>
                <a:stretch>
                  <a:fillRect l="-1325" t="-1493" b="-498"/>
                </a:stretch>
              </a:blipFill>
            </p:spPr>
            <p:txBody>
              <a:bodyPr/>
              <a:lstStyle/>
              <a:p>
                <a:r>
                  <a:rPr lang="en-GB">
                    <a:noFill/>
                  </a:rPr>
                  <a:t> </a:t>
                </a:r>
              </a:p>
            </p:txBody>
          </p:sp>
        </mc:Fallback>
      </mc:AlternateContent>
      <p:sp>
        <p:nvSpPr>
          <p:cNvPr id="9" name="Rectangle 8"/>
          <p:cNvSpPr/>
          <p:nvPr/>
        </p:nvSpPr>
        <p:spPr>
          <a:xfrm>
            <a:off x="263719" y="2424798"/>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p:cNvSpPr/>
          <p:nvPr/>
        </p:nvSpPr>
        <p:spPr>
          <a:xfrm>
            <a:off x="263719" y="3074605"/>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p:cNvSpPr/>
          <p:nvPr/>
        </p:nvSpPr>
        <p:spPr>
          <a:xfrm>
            <a:off x="263719" y="3748269"/>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p:cNvSpPr/>
          <p:nvPr/>
        </p:nvSpPr>
        <p:spPr>
          <a:xfrm>
            <a:off x="532071" y="2421695"/>
            <a:ext cx="4504385" cy="648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32070" y="3069734"/>
            <a:ext cx="4504386" cy="673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32068" y="3743398"/>
            <a:ext cx="4504387" cy="10452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28604" y="5262027"/>
            <a:ext cx="4951030" cy="1169551"/>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A company claims that a quarter of the bolts sent to them are faulty. To test this claim the number of faulty bolts in a random sample of 50 is recorded.</a:t>
            </a:r>
          </a:p>
          <a:p>
            <a:r>
              <a:rPr lang="en-GB" sz="1400" dirty="0"/>
              <a:t>(a) Give two reasons why a binomial distribution may be a suitable model for the number of faulty bolts in the sample.   (2)</a:t>
            </a:r>
          </a:p>
        </p:txBody>
      </p:sp>
      <p:sp>
        <p:nvSpPr>
          <p:cNvPr id="18" name="TextBox 17"/>
          <p:cNvSpPr txBox="1"/>
          <p:nvPr/>
        </p:nvSpPr>
        <p:spPr>
          <a:xfrm>
            <a:off x="328604" y="4898556"/>
            <a:ext cx="260881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 June 2010 Q6</a:t>
            </a:r>
          </a:p>
        </p:txBody>
      </p:sp>
      <p:pic>
        <p:nvPicPr>
          <p:cNvPr id="19" name="Picture 18"/>
          <p:cNvPicPr>
            <a:picLocks noChangeAspect="1"/>
          </p:cNvPicPr>
          <p:nvPr/>
        </p:nvPicPr>
        <p:blipFill>
          <a:blip r:embed="rId6"/>
          <a:stretch>
            <a:fillRect/>
          </a:stretch>
        </p:blipFill>
        <p:spPr>
          <a:xfrm>
            <a:off x="5488246" y="5373216"/>
            <a:ext cx="3295650" cy="781050"/>
          </a:xfrm>
          <a:prstGeom prst="rect">
            <a:avLst/>
          </a:prstGeom>
        </p:spPr>
      </p:pic>
      <p:sp>
        <p:nvSpPr>
          <p:cNvPr id="20" name="Rectangle 19"/>
          <p:cNvSpPr/>
          <p:nvPr/>
        </p:nvSpPr>
        <p:spPr>
          <a:xfrm>
            <a:off x="5488246" y="5262027"/>
            <a:ext cx="3295650" cy="1024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18519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3" grpId="0" animBg="1"/>
      <p:bldP spid="14"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1259632" y="836712"/>
                <a:ext cx="6408712" cy="48059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6, 0.2</m:t>
                          </m:r>
                        </m:e>
                      </m:d>
                    </m:oMath>
                  </m:oMathPara>
                </a14:m>
                <a:endParaRPr lang="en-GB" dirty="0"/>
              </a:p>
              <a:p>
                <a:r>
                  <a:rPr lang="en-GB" dirty="0"/>
                  <a:t>What is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=2)</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𝟔</m:t>
                                </m:r>
                              </m:e>
                            </m:mr>
                            <m:mr>
                              <m:e>
                                <m:r>
                                  <a:rPr lang="en-GB" b="1" i="1" smtClean="0">
                                    <a:latin typeface="Cambria Math" panose="02040503050406030204" pitchFamily="18" charset="0"/>
                                  </a:rPr>
                                  <m:t>𝟐</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sup>
                          <m:r>
                            <a:rPr lang="en-GB" b="1" i="1" smtClean="0">
                              <a:latin typeface="Cambria Math" panose="02040503050406030204" pitchFamily="18" charset="0"/>
                            </a:rPr>
                            <m:t>𝟐</m:t>
                          </m:r>
                        </m:sup>
                      </m:sSup>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𝟖</m:t>
                          </m:r>
                        </m:e>
                        <m:sup>
                          <m:r>
                            <a:rPr lang="en-GB" b="1" i="1" smtClean="0">
                              <a:latin typeface="Cambria Math" panose="02040503050406030204" pitchFamily="18" charset="0"/>
                            </a:rPr>
                            <m:t>𝟒</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𝟐𝟒𝟓𝟕𝟔</m:t>
                      </m:r>
                    </m:oMath>
                  </m:oMathPara>
                </a14:m>
                <a:endParaRPr lang="en-GB" b="1" i="1" dirty="0">
                  <a:latin typeface="Cambria Math" panose="02040503050406030204" pitchFamily="18" charset="0"/>
                </a:endParaRPr>
              </a:p>
              <a:p>
                <a:pPr/>
                <a:r>
                  <a:rPr lang="en-GB" dirty="0">
                    <a:latin typeface="+mj-lt"/>
                  </a:rPr>
                  <a:t>What is </a:t>
                </a:r>
                <a14:m>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𝑋</m:t>
                    </m:r>
                    <m:r>
                      <a:rPr lang="en-GB" b="0" i="1" smtClean="0">
                        <a:latin typeface="Cambria Math" panose="02040503050406030204" pitchFamily="18" charset="0"/>
                      </a:rPr>
                      <m:t>≥5</m:t>
                    </m:r>
                    <m:r>
                      <a:rPr lang="en-GB" b="0" i="1" smtClean="0">
                        <a:latin typeface="Cambria Math"/>
                      </a:rPr>
                      <m:t>)</m:t>
                    </m:r>
                  </m:oMath>
                </a14:m>
                <a:r>
                  <a:rPr lang="en-GB" b="0" dirty="0">
                    <a:latin typeface="+mj-lt"/>
                  </a:rPr>
                  <a:t>?</a:t>
                </a:r>
                <a:r>
                  <a:rPr lang="en-GB" b="0" i="1" dirty="0">
                    <a:latin typeface="Cambria Math" panose="02040503050406030204" pitchFamily="18" charset="0"/>
                  </a:rPr>
                  <a:t/>
                </a: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                =</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smtClean="0">
                                    <a:latin typeface="Cambria Math" panose="02040503050406030204" pitchFamily="18" charset="0"/>
                                  </a:rPr>
                                  <m:t>𝟔</m:t>
                                </m:r>
                              </m:e>
                            </m:mr>
                            <m:mr>
                              <m:e>
                                <m:r>
                                  <a:rPr lang="en-GB" b="1" i="1" smtClean="0">
                                    <a:latin typeface="Cambria Math" panose="02040503050406030204" pitchFamily="18" charset="0"/>
                                  </a:rPr>
                                  <m:t>𝟓</m:t>
                                </m:r>
                              </m:e>
                            </m:mr>
                          </m:m>
                        </m:e>
                      </m:d>
                      <m:sSup>
                        <m:sSupPr>
                          <m:ctrlPr>
                            <a:rPr lang="en-GB" b="1" i="1">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sup>
                          <m:r>
                            <a:rPr lang="en-GB" b="1" i="1" smtClean="0">
                              <a:latin typeface="Cambria Math" panose="02040503050406030204" pitchFamily="18" charset="0"/>
                            </a:rPr>
                            <m:t>𝟓</m:t>
                          </m:r>
                        </m:sup>
                      </m:sSup>
                      <m:sSup>
                        <m:sSupPr>
                          <m:ctrlPr>
                            <a:rPr lang="en-GB" b="1" i="1">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sup>
                          <m:r>
                            <a:rPr lang="en-GB" b="1" i="1" smtClean="0">
                              <a:latin typeface="Cambria Math" panose="02040503050406030204" pitchFamily="18" charset="0"/>
                            </a:rPr>
                            <m:t>𝟏</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𝟔</m:t>
                          </m:r>
                        </m:sup>
                      </m:sSup>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𝟎𝟎𝟏𝟔</m:t>
                      </m:r>
                    </m:oMath>
                  </m:oMathPara>
                </a14:m>
                <a:endParaRPr lang="en-GB" b="1" dirty="0"/>
              </a:p>
              <a:p>
                <a:endParaRPr lang="en-GB" dirty="0"/>
              </a:p>
              <a:p>
                <a:r>
                  <a:rPr lang="en-GB" dirty="0"/>
                  <a:t>I have a bag of 2 red and 8 white balls. </a:t>
                </a:r>
                <a14:m>
                  <m:oMath xmlns:m="http://schemas.openxmlformats.org/officeDocument/2006/math">
                    <m:r>
                      <a:rPr lang="en-GB" b="0" i="1" smtClean="0">
                        <a:latin typeface="Cambria Math" panose="02040503050406030204" pitchFamily="18" charset="0"/>
                      </a:rPr>
                      <m:t>𝑋</m:t>
                    </m:r>
                  </m:oMath>
                </a14:m>
                <a:r>
                  <a:rPr lang="en-GB" dirty="0"/>
                  <a:t> represents the number of red balls I chose after 5 selections (with replacement).</a:t>
                </a:r>
              </a:p>
              <a:p>
                <a:endParaRPr lang="en-GB" dirty="0"/>
              </a:p>
              <a:p>
                <a:r>
                  <a:rPr lang="en-GB" dirty="0"/>
                  <a:t>How is </a:t>
                </a:r>
                <a14:m>
                  <m:oMath xmlns:m="http://schemas.openxmlformats.org/officeDocument/2006/math">
                    <m:r>
                      <a:rPr lang="en-GB" b="0" i="1" smtClean="0">
                        <a:latin typeface="Cambria Math" panose="02040503050406030204" pitchFamily="18" charset="0"/>
                      </a:rPr>
                      <m:t>𝑋</m:t>
                    </m:r>
                  </m:oMath>
                </a14:m>
                <a:r>
                  <a:rPr lang="en-GB" dirty="0"/>
                  <a:t> distributed?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d>
                    </m:oMath>
                  </m:oMathPara>
                </a14:m>
                <a:endParaRPr lang="en-GB" b="1" dirty="0"/>
              </a:p>
              <a:p>
                <a:r>
                  <a:rPr lang="en-GB" dirty="0"/>
                  <a:t>Determine the probability that I chose 3 red balls.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smtClean="0">
                                    <a:latin typeface="Cambria Math" panose="02040503050406030204" pitchFamily="18" charset="0"/>
                                  </a:rPr>
                                  <m:t>𝟓</m:t>
                                </m:r>
                              </m:e>
                            </m:mr>
                            <m:mr>
                              <m:e>
                                <m:r>
                                  <a:rPr lang="en-GB" b="1" i="1" smtClean="0">
                                    <a:latin typeface="Cambria Math" panose="02040503050406030204" pitchFamily="18" charset="0"/>
                                  </a:rPr>
                                  <m:t>𝟑</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sup>
                          <m:r>
                            <a:rPr lang="en-GB" b="1" i="1" smtClean="0">
                              <a:latin typeface="Cambria Math" panose="02040503050406030204" pitchFamily="18" charset="0"/>
                            </a:rPr>
                            <m:t>𝟑</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𝟎𝟓𝟏𝟐</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259632" y="836712"/>
                <a:ext cx="6408712" cy="4805931"/>
              </a:xfrm>
              <a:prstGeom prst="rect">
                <a:avLst/>
              </a:prstGeom>
              <a:blipFill>
                <a:blip r:embed="rId2"/>
                <a:stretch>
                  <a:fillRect l="-856" r="-1237"/>
                </a:stretch>
              </a:blipFill>
            </p:spPr>
            <p:txBody>
              <a:bodyPr/>
              <a:lstStyle/>
              <a:p>
                <a:r>
                  <a:rPr lang="en-GB">
                    <a:noFill/>
                  </a:rPr>
                  <a:t> </a:t>
                </a:r>
              </a:p>
            </p:txBody>
          </p:sp>
        </mc:Fallback>
      </mc:AlternateContent>
      <p:sp>
        <p:nvSpPr>
          <p:cNvPr id="7" name="Rectangle 6"/>
          <p:cNvSpPr/>
          <p:nvPr/>
        </p:nvSpPr>
        <p:spPr>
          <a:xfrm>
            <a:off x="805366" y="889875"/>
            <a:ext cx="364215" cy="327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805366" y="3489861"/>
            <a:ext cx="353583" cy="3272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950691" y="428746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0" name="Rectangle 9"/>
          <p:cNvSpPr/>
          <p:nvPr/>
        </p:nvSpPr>
        <p:spPr>
          <a:xfrm>
            <a:off x="944262" y="4825706"/>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1" name="Rectangle 10"/>
          <p:cNvSpPr/>
          <p:nvPr/>
        </p:nvSpPr>
        <p:spPr>
          <a:xfrm>
            <a:off x="2536151" y="1428603"/>
            <a:ext cx="4123729" cy="472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514560" y="2197067"/>
            <a:ext cx="4145320" cy="104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579529" y="4358906"/>
            <a:ext cx="2016224" cy="450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558729" y="5141888"/>
            <a:ext cx="4102066" cy="450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7832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Challenging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4" y="836712"/>
                <a:ext cx="8208912" cy="286232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An awkward Tiffin boy ventures into Tiffin Girls. He asks 20 girls out on the date. The probability that each girl says yes is 0.3.</a:t>
                </a:r>
              </a:p>
              <a:p>
                <a:r>
                  <a:rPr lang="en-GB" dirty="0"/>
                  <a:t>Determine the probability that he will end up with:</a:t>
                </a:r>
              </a:p>
              <a:p>
                <a:pPr marL="342900" indent="-342900">
                  <a:buAutoNum type="alphaLcParenR"/>
                </a:pPr>
                <a:r>
                  <a:rPr lang="en-GB" dirty="0"/>
                  <a:t>Less than 6 girls on his next date.</a:t>
                </a:r>
              </a:p>
              <a:p>
                <a:pPr marL="342900" indent="-342900">
                  <a:buAutoNum type="alphaLcParenR"/>
                </a:pPr>
                <a:r>
                  <a:rPr lang="en-GB" dirty="0"/>
                  <a:t>At least 9 girls on his next date.</a:t>
                </a:r>
              </a:p>
              <a:p>
                <a:pPr marL="342900" indent="-342900">
                  <a:buAutoNum type="alphaLcParenR"/>
                </a:pPr>
                <a:endParaRPr lang="en-GB" dirty="0"/>
              </a:p>
              <a:p>
                <a:r>
                  <a:rPr lang="en-GB" dirty="0"/>
                  <a:t>The boy considers the evening a success if he dated at least 9 girls that evening.</a:t>
                </a:r>
              </a:p>
              <a:p>
                <a:r>
                  <a:rPr lang="en-GB" dirty="0"/>
                  <a:t>He repeats this process across 5 evenings.</a:t>
                </a:r>
              </a:p>
              <a:p>
                <a:r>
                  <a:rPr lang="en-GB" dirty="0"/>
                  <a:t>c) Calculate the probability that he had at least 4 successful evenings. </a:t>
                </a:r>
                <a:br>
                  <a:rPr lang="en-GB" dirty="0"/>
                </a:br>
                <a:r>
                  <a:rPr lang="en-GB" sz="1400" dirty="0"/>
                  <a:t>(Note: You won’t be able to use your table for (c) as </a:t>
                </a:r>
                <a14:m>
                  <m:oMath xmlns:m="http://schemas.openxmlformats.org/officeDocument/2006/math">
                    <m:r>
                      <a:rPr lang="en-GB" sz="1400" b="0" i="1" smtClean="0">
                        <a:latin typeface="Cambria Math" panose="02040503050406030204" pitchFamily="18" charset="0"/>
                      </a:rPr>
                      <m:t>𝑝</m:t>
                    </m:r>
                  </m:oMath>
                </a14:m>
                <a:r>
                  <a:rPr lang="en-GB" sz="1400" dirty="0"/>
                  <a:t> is not a nice round number – calculate </a:t>
                </a:r>
                <a:r>
                  <a:rPr lang="en-GB" sz="1400" dirty="0" err="1"/>
                  <a:t>prob</a:t>
                </a:r>
                <a:r>
                  <a:rPr lang="en-GB" sz="1400" dirty="0"/>
                  <a:t> directly)</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4" y="836712"/>
                <a:ext cx="8208912" cy="286232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25330"/>
            <a:ext cx="504056" cy="28737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8" name="TextBox 7"/>
              <p:cNvSpPr txBox="1"/>
              <p:nvPr/>
            </p:nvSpPr>
            <p:spPr>
              <a:xfrm>
                <a:off x="994875" y="3780115"/>
                <a:ext cx="7154031" cy="3051028"/>
              </a:xfrm>
              <a:prstGeom prst="rect">
                <a:avLst/>
              </a:prstGeom>
              <a:noFill/>
            </p:spPr>
            <p:txBody>
              <a:bodyPr wrap="square" rtlCol="0">
                <a:spAutoFit/>
              </a:bodyPr>
              <a:lstStyle/>
              <a:p>
                <a:pP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20, 0.3</m:t>
                        </m:r>
                      </m:e>
                    </m:d>
                    <m:r>
                      <a:rPr lang="en-GB" b="0" i="1" smtClean="0">
                        <a:latin typeface="Cambria Math" panose="02040503050406030204" pitchFamily="18" charset="0"/>
                      </a:rPr>
                      <m:t>      </m:t>
                    </m:r>
                    <m:r>
                      <a:rPr lang="en-GB" b="0" i="1" smtClean="0">
                        <a:latin typeface="Cambria Math" panose="02040503050406030204" pitchFamily="18" charset="0"/>
                      </a:rPr>
                      <m:t>𝑋</m:t>
                    </m:r>
                  </m:oMath>
                </a14:m>
                <a:r>
                  <a:rPr lang="en-GB" b="0" dirty="0"/>
                  <a:t> is the number of girls dated in an evening.</a:t>
                </a:r>
                <a:br>
                  <a:rPr lang="en-GB" b="0" dirty="0"/>
                </a:b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&lt;6</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oMath>
                  </m:oMathPara>
                </a14:m>
                <a:r>
                  <a:rPr lang="en-GB" b="0" i="1" dirty="0">
                    <a:latin typeface="Cambria Math" panose="02040503050406030204" pitchFamily="18" charset="0"/>
                  </a:rPr>
                  <a:t/>
                </a:r>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𝟒𝟏𝟔𝟒</m:t>
                    </m:r>
                  </m:oMath>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≤8</m:t>
                          </m:r>
                        </m:e>
                      </m:d>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𝟖𝟖𝟔𝟕</m:t>
                      </m:r>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𝟏𝟏𝟑𝟑</m:t>
                      </m:r>
                    </m:oMath>
                  </m:oMathPara>
                </a14:m>
                <a:endParaRPr lang="en-GB" b="1" dirty="0"/>
              </a:p>
              <a:p>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5, 0.1133</m:t>
                        </m:r>
                      </m:e>
                    </m:d>
                    <m:r>
                      <a:rPr lang="en-GB" b="0" i="1" smtClean="0">
                        <a:latin typeface="Cambria Math" panose="02040503050406030204" pitchFamily="18" charset="0"/>
                      </a:rPr>
                      <m:t>    </m:t>
                    </m:r>
                    <m:r>
                      <a:rPr lang="en-GB" b="0" i="1" smtClean="0">
                        <a:latin typeface="Cambria Math" panose="02040503050406030204" pitchFamily="18" charset="0"/>
                      </a:rPr>
                      <m:t>𝑌</m:t>
                    </m:r>
                  </m:oMath>
                </a14:m>
                <a:r>
                  <a:rPr lang="en-GB" dirty="0"/>
                  <a:t> is the number of successful evenings.</a:t>
                </a:r>
              </a:p>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oMath>
                    <m:oMath xmlns:m="http://schemas.openxmlformats.org/officeDocument/2006/math">
                      <m:r>
                        <a:rPr lang="en-GB" b="1" i="1" smtClean="0">
                          <a:latin typeface="Cambria Math" panose="02040503050406030204" pitchFamily="18" charset="0"/>
                        </a:rPr>
                        <m:t>        =</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𝟓</m:t>
                                </m:r>
                              </m:e>
                            </m:mr>
                            <m:mr>
                              <m:e>
                                <m:r>
                                  <a:rPr lang="en-GB" b="1" i="1" smtClean="0">
                                    <a:latin typeface="Cambria Math" panose="02040503050406030204" pitchFamily="18" charset="0"/>
                                  </a:rPr>
                                  <m:t>𝟒</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𝟏𝟏𝟑𝟑</m:t>
                          </m:r>
                        </m:e>
                        <m:sup>
                          <m:r>
                            <a:rPr lang="en-GB" b="1" i="1" smtClean="0">
                              <a:latin typeface="Cambria Math" panose="02040503050406030204" pitchFamily="18" charset="0"/>
                            </a:rPr>
                            <m:t>𝟒</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𝟖𝟖𝟔𝟕</m:t>
                      </m:r>
                      <m:r>
                        <a:rPr lang="en-GB" b="1" i="1" smtClean="0">
                          <a:latin typeface="Cambria Math" panose="02040503050406030204" pitchFamily="18" charset="0"/>
                        </a:rPr>
                        <m:t>   +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𝟏𝟏𝟑𝟑</m:t>
                          </m:r>
                        </m:e>
                        <m:sup>
                          <m:r>
                            <a:rPr lang="en-GB" b="1" i="1" smtClean="0">
                              <a:latin typeface="Cambria Math" panose="02040503050406030204" pitchFamily="18" charset="0"/>
                            </a:rPr>
                            <m:t>𝟓</m:t>
                          </m:r>
                        </m:sup>
                      </m:sSup>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𝟎𝟎𝟎𝟕𝟒𝟗</m:t>
                      </m:r>
                    </m:oMath>
                  </m:oMathPara>
                </a14:m>
                <a:endParaRPr lang="en-GB"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994875" y="3780115"/>
                <a:ext cx="7154031" cy="3051028"/>
              </a:xfrm>
              <a:prstGeom prst="rect">
                <a:avLst/>
              </a:prstGeom>
              <a:blipFill rotWithShape="0">
                <a:blip r:embed="rId4"/>
                <a:stretch>
                  <a:fillRect t="-998"/>
                </a:stretch>
              </a:blipFill>
            </p:spPr>
            <p:txBody>
              <a:bodyPr/>
              <a:lstStyle/>
              <a:p>
                <a:r>
                  <a:rPr lang="en-GB">
                    <a:noFill/>
                  </a:rPr>
                  <a:t> </a:t>
                </a:r>
              </a:p>
            </p:txBody>
          </p:sp>
        </mc:Fallback>
      </mc:AlternateContent>
      <p:sp>
        <p:nvSpPr>
          <p:cNvPr id="14" name="Rectangle 13"/>
          <p:cNvSpPr/>
          <p:nvPr/>
        </p:nvSpPr>
        <p:spPr>
          <a:xfrm>
            <a:off x="597421" y="386695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5" name="Rectangle 14"/>
          <p:cNvSpPr/>
          <p:nvPr/>
        </p:nvSpPr>
        <p:spPr>
          <a:xfrm>
            <a:off x="588077" y="464957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6" name="Rectangle 15"/>
          <p:cNvSpPr/>
          <p:nvPr/>
        </p:nvSpPr>
        <p:spPr>
          <a:xfrm>
            <a:off x="584937" y="548891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7" name="Rectangle 16"/>
          <p:cNvSpPr/>
          <p:nvPr/>
        </p:nvSpPr>
        <p:spPr>
          <a:xfrm>
            <a:off x="879248" y="3869683"/>
            <a:ext cx="6933112" cy="7798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879248" y="4643018"/>
            <a:ext cx="6933112" cy="8458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p:cNvSpPr txBox="1"/>
              <p:nvPr/>
            </p:nvSpPr>
            <p:spPr>
              <a:xfrm>
                <a:off x="6257652" y="5864572"/>
                <a:ext cx="2635349"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This is an interesting problem because the probability from a Binomial distribution is then used as the </a:t>
                </a:r>
                <a14:m>
                  <m:oMath xmlns:m="http://schemas.openxmlformats.org/officeDocument/2006/math">
                    <m:r>
                      <a:rPr lang="en-GB" sz="1200" b="0" i="1" smtClean="0">
                        <a:latin typeface="Cambria Math" panose="02040503050406030204" pitchFamily="18" charset="0"/>
                      </a:rPr>
                      <m:t>𝑝</m:t>
                    </m:r>
                  </m:oMath>
                </a14:m>
                <a:r>
                  <a:rPr lang="en-GB" sz="1200" dirty="0"/>
                  <a:t> of a </a:t>
                </a:r>
                <a:r>
                  <a:rPr lang="en-GB" sz="1200" b="1" dirty="0"/>
                  <a:t>second</a:t>
                </a:r>
                <a:r>
                  <a:rPr lang="en-GB" sz="1200" dirty="0"/>
                  <a:t> separate Binomial distribution.</a:t>
                </a:r>
              </a:p>
            </p:txBody>
          </p:sp>
        </mc:Choice>
        <mc:Fallback xmlns="">
          <p:sp>
            <p:nvSpPr>
              <p:cNvPr id="9" name="TextBox 8"/>
              <p:cNvSpPr txBox="1">
                <a:spLocks noRot="1" noChangeAspect="1" noMove="1" noResize="1" noEditPoints="1" noAdjustHandles="1" noChangeArrowheads="1" noChangeShapeType="1" noTextEdit="1"/>
              </p:cNvSpPr>
              <p:nvPr/>
            </p:nvSpPr>
            <p:spPr>
              <a:xfrm>
                <a:off x="6257652" y="5864572"/>
                <a:ext cx="2635349" cy="830997"/>
              </a:xfrm>
              <a:prstGeom prst="rect">
                <a:avLst/>
              </a:prstGeom>
              <a:blipFill>
                <a:blip r:embed="rId5"/>
                <a:stretch>
                  <a:fillRect b="-3571"/>
                </a:stretch>
              </a:blipFill>
            </p:spPr>
            <p:txBody>
              <a:bodyPr/>
              <a:lstStyle/>
              <a:p>
                <a:r>
                  <a:rPr lang="en-GB">
                    <a:noFill/>
                  </a:rPr>
                  <a:t> </a:t>
                </a:r>
              </a:p>
            </p:txBody>
          </p:sp>
        </mc:Fallback>
      </mc:AlternateContent>
      <p:sp>
        <p:nvSpPr>
          <p:cNvPr id="19" name="Rectangle 18"/>
          <p:cNvSpPr/>
          <p:nvPr/>
        </p:nvSpPr>
        <p:spPr>
          <a:xfrm>
            <a:off x="879247" y="5488915"/>
            <a:ext cx="8013753" cy="12534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26" name="Picture 2" descr="Image result for tiffin b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914" y="1320800"/>
            <a:ext cx="600258" cy="173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91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90-91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smtClean="0">
                <a:solidFill>
                  <a:schemeClr val="accent6"/>
                </a:solidFill>
              </a:rPr>
              <a:t>Amber					</a:t>
            </a:r>
            <a:r>
              <a:rPr lang="en-US" sz="2400" dirty="0" smtClean="0"/>
              <a:t>Q5</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Q6-8</a:t>
            </a:r>
            <a:endParaRPr lang="en-US" sz="2400" dirty="0"/>
          </a:p>
          <a:p>
            <a:endParaRPr lang="en-US" sz="2400" dirty="0"/>
          </a:p>
        </p:txBody>
      </p:sp>
    </p:spTree>
    <p:extLst>
      <p:ext uri="{BB962C8B-B14F-4D97-AF65-F5344CB8AC3E}">
        <p14:creationId xmlns:p14="http://schemas.microsoft.com/office/powerpoint/2010/main" val="203870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Probabilities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7992888" cy="1200329"/>
              </a:xfrm>
              <a:prstGeom prst="rect">
                <a:avLst/>
              </a:prstGeom>
              <a:noFill/>
            </p:spPr>
            <p:txBody>
              <a:bodyPr wrap="square" rtlCol="0">
                <a:spAutoFit/>
              </a:bodyPr>
              <a:lstStyle/>
              <a:p>
                <a:r>
                  <a:rPr lang="en-GB" dirty="0"/>
                  <a:t>Often we wish to find the probability of a range of values.</a:t>
                </a:r>
              </a:p>
              <a:p>
                <a:r>
                  <a:rPr lang="en-GB" dirty="0"/>
                  <a:t>For a Binomial distribution, this was relatively easy if the range was narrow, e.g.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=0</m:t>
                        </m:r>
                      </m:e>
                    </m:d>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=1)</m:t>
                    </m:r>
                  </m:oMath>
                </a14:m>
                <a:r>
                  <a:rPr lang="en-GB" dirty="0"/>
                  <a:t>, but would be much more computationally expensive if we wanted say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7992888" cy="1200329"/>
              </a:xfrm>
              <a:prstGeom prst="rect">
                <a:avLst/>
              </a:prstGeom>
              <a:blipFill>
                <a:blip r:embed="rId2"/>
                <a:stretch>
                  <a:fillRect l="-610"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4473" y="3789040"/>
                <a:ext cx="4000914"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Press Menu then ‘Distributions’.</a:t>
                </a:r>
              </a:p>
              <a:p>
                <a:r>
                  <a:rPr lang="en-GB" sz="1600" dirty="0"/>
                  <a:t>Choose “Binomial CD” (the C stands for ‘Cumulative’).</a:t>
                </a:r>
              </a:p>
              <a:p>
                <a:r>
                  <a:rPr lang="en-GB" sz="1600" dirty="0"/>
                  <a:t>Choose ‘Variable’.</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=6</m:t>
                      </m:r>
                    </m:oMath>
                    <m:oMath xmlns:m="http://schemas.openxmlformats.org/officeDocument/2006/math">
                      <m:r>
                        <a:rPr lang="en-GB" sz="1600" b="0" i="1" smtClean="0">
                          <a:latin typeface="Cambria Math" panose="02040503050406030204" pitchFamily="18" charset="0"/>
                        </a:rPr>
                        <m:t>𝑁</m:t>
                      </m:r>
                      <m:r>
                        <a:rPr lang="en-GB" sz="1600" b="0" i="1" smtClean="0">
                          <a:latin typeface="Cambria Math" panose="02040503050406030204" pitchFamily="18" charset="0"/>
                        </a:rPr>
                        <m:t>=10</m:t>
                      </m:r>
                    </m:oMath>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=0.3</m:t>
                      </m:r>
                    </m:oMath>
                  </m:oMathPara>
                </a14:m>
                <a:endParaRPr lang="en-GB" sz="1600" dirty="0"/>
              </a:p>
              <a:p>
                <a:r>
                  <a:rPr lang="en-GB" sz="1600" dirty="0"/>
                  <a:t>Pressing = gives the desired value.</a:t>
                </a:r>
              </a:p>
            </p:txBody>
          </p:sp>
        </mc:Choice>
        <mc:Fallback xmlns="">
          <p:sp>
            <p:nvSpPr>
              <p:cNvPr id="6" name="TextBox 5"/>
              <p:cNvSpPr txBox="1">
                <a:spLocks noRot="1" noChangeAspect="1" noMove="1" noResize="1" noEditPoints="1" noAdjustHandles="1" noChangeArrowheads="1" noChangeShapeType="1" noTextEdit="1"/>
              </p:cNvSpPr>
              <p:nvPr/>
            </p:nvSpPr>
            <p:spPr>
              <a:xfrm>
                <a:off x="354473" y="3789040"/>
                <a:ext cx="4000914" cy="2062103"/>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354473" y="3429000"/>
            <a:ext cx="400091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How to calculate on your </a:t>
            </a:r>
            <a:r>
              <a:rPr lang="en-GB" dirty="0" err="1"/>
              <a:t>ClassWiz</a:t>
            </a:r>
            <a:r>
              <a:rPr lang="en-GB" dirty="0"/>
              <a:t>:</a:t>
            </a:r>
          </a:p>
        </p:txBody>
      </p:sp>
      <mc:AlternateContent xmlns:mc="http://schemas.openxmlformats.org/markup-compatibility/2006" xmlns:a14="http://schemas.microsoft.com/office/drawing/2010/main">
        <mc:Choice Requires="a14">
          <p:sp>
            <p:nvSpPr>
              <p:cNvPr id="8" name="TextBox 7"/>
              <p:cNvSpPr txBox="1"/>
              <p:nvPr/>
            </p:nvSpPr>
            <p:spPr>
              <a:xfrm>
                <a:off x="2123728" y="2651430"/>
                <a:ext cx="5184576" cy="523220"/>
              </a:xfrm>
              <a:prstGeom prst="rect">
                <a:avLst/>
              </a:prstGeom>
              <a:noFill/>
            </p:spPr>
            <p:txBody>
              <a:bodyPr wrap="square" rtlCol="0">
                <a:spAutoFit/>
              </a:bodyPr>
              <a:lstStyle/>
              <a:p>
                <a:r>
                  <a:rPr lang="en-GB" sz="2800" dirty="0"/>
                  <a:t>If </a:t>
                </a:r>
                <a14:m>
                  <m:oMath xmlns:m="http://schemas.openxmlformats.org/officeDocument/2006/math">
                    <m:r>
                      <a:rPr lang="en-GB" sz="2800" b="0" i="1" smtClean="0">
                        <a:latin typeface="Cambria Math" panose="02040503050406030204" pitchFamily="18" charset="0"/>
                      </a:rPr>
                      <m:t>𝑋</m:t>
                    </m:r>
                    <m:r>
                      <a:rPr lang="en-GB" sz="2800" b="0" i="1" smtClean="0">
                        <a:latin typeface="Cambria Math" panose="02040503050406030204" pitchFamily="18" charset="0"/>
                      </a:rPr>
                      <m:t>~</m:t>
                    </m:r>
                    <m:r>
                      <a:rPr lang="en-GB" sz="2800" b="0" i="1" smtClean="0">
                        <a:latin typeface="Cambria Math" panose="02040503050406030204" pitchFamily="18" charset="0"/>
                      </a:rPr>
                      <m:t>𝐵</m:t>
                    </m:r>
                    <m:r>
                      <a:rPr lang="en-GB" sz="2800" b="0" i="1" smtClean="0">
                        <a:latin typeface="Cambria Math" panose="02040503050406030204" pitchFamily="18" charset="0"/>
                      </a:rPr>
                      <m:t>(10,0.3)</m:t>
                    </m:r>
                  </m:oMath>
                </a14:m>
                <a:r>
                  <a:rPr lang="en-GB" sz="2800" dirty="0"/>
                  <a:t>, find </a:t>
                </a:r>
                <a14:m>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≤6</m:t>
                        </m:r>
                      </m:e>
                    </m:d>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2123728" y="2651430"/>
                <a:ext cx="5184576" cy="523220"/>
              </a:xfrm>
              <a:prstGeom prst="rect">
                <a:avLst/>
              </a:prstGeom>
              <a:blipFill>
                <a:blip r:embed="rId4"/>
                <a:stretch>
                  <a:fillRect l="-2350" t="-11628" b="-32558"/>
                </a:stretch>
              </a:blipFill>
            </p:spPr>
            <p:txBody>
              <a:bodyPr/>
              <a:lstStyle/>
              <a:p>
                <a:r>
                  <a:rPr lang="en-GB">
                    <a:noFill/>
                  </a:rPr>
                  <a:t> </a:t>
                </a:r>
              </a:p>
            </p:txBody>
          </p:sp>
        </mc:Fallback>
      </mc:AlternateContent>
      <p:sp>
        <p:nvSpPr>
          <p:cNvPr id="9" name="TextBox 8"/>
          <p:cNvSpPr txBox="1"/>
          <p:nvPr/>
        </p:nvSpPr>
        <p:spPr>
          <a:xfrm>
            <a:off x="4571891" y="3419707"/>
            <a:ext cx="400091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Using tables (e.g. Page 204 of textbook)</a:t>
            </a:r>
          </a:p>
        </p:txBody>
      </p:sp>
      <mc:AlternateContent xmlns:mc="http://schemas.openxmlformats.org/markup-compatibility/2006" xmlns:a14="http://schemas.microsoft.com/office/drawing/2010/main">
        <mc:Choice Requires="a14">
          <p:sp>
            <p:nvSpPr>
              <p:cNvPr id="10" name="TextBox 9"/>
              <p:cNvSpPr txBox="1"/>
              <p:nvPr/>
            </p:nvSpPr>
            <p:spPr>
              <a:xfrm>
                <a:off x="4571891" y="3789039"/>
                <a:ext cx="4000914"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Look up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=10</m:t>
                    </m:r>
                  </m:oMath>
                </a14:m>
                <a:r>
                  <a:rPr lang="en-GB" sz="1600" dirty="0"/>
                  <a:t> and the column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=0.3</m:t>
                    </m:r>
                  </m:oMath>
                </a14:m>
                <a:r>
                  <a:rPr lang="en-GB" sz="1600" dirty="0"/>
                  <a:t>.</a:t>
                </a:r>
              </a:p>
              <a:p>
                <a:r>
                  <a:rPr lang="en-GB" sz="1600" dirty="0"/>
                  <a:t>Then look up the row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=6</m:t>
                    </m:r>
                  </m:oMath>
                </a14:m>
                <a:r>
                  <a:rPr lang="en-GB" sz="1600" dirty="0"/>
                  <a:t>.</a:t>
                </a:r>
              </a:p>
              <a:p>
                <a:r>
                  <a:rPr lang="en-GB" sz="1600" dirty="0"/>
                  <a:t>The value should be 0.9894.</a:t>
                </a:r>
              </a:p>
            </p:txBody>
          </p:sp>
        </mc:Choice>
        <mc:Fallback xmlns="">
          <p:sp>
            <p:nvSpPr>
              <p:cNvPr id="10" name="TextBox 9"/>
              <p:cNvSpPr txBox="1">
                <a:spLocks noRot="1" noChangeAspect="1" noMove="1" noResize="1" noEditPoints="1" noAdjustHandles="1" noChangeArrowheads="1" noChangeShapeType="1" noTextEdit="1"/>
              </p:cNvSpPr>
              <p:nvPr/>
            </p:nvSpPr>
            <p:spPr>
              <a:xfrm>
                <a:off x="4571891" y="3789039"/>
                <a:ext cx="4000914" cy="830997"/>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24121" y="5038440"/>
                <a:ext cx="3096453"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Important Note</a:t>
                </a:r>
                <a:r>
                  <a:rPr lang="en-GB" sz="1600" dirty="0"/>
                  <a:t>: The tables only have limited values of </a:t>
                </a:r>
                <a14:m>
                  <m:oMath xmlns:m="http://schemas.openxmlformats.org/officeDocument/2006/math">
                    <m:r>
                      <a:rPr lang="en-GB" sz="1600" b="0" i="1" smtClean="0">
                        <a:latin typeface="Cambria Math" panose="02040503050406030204" pitchFamily="18" charset="0"/>
                      </a:rPr>
                      <m:t>𝑝</m:t>
                    </m:r>
                  </m:oMath>
                </a14:m>
                <a:r>
                  <a:rPr lang="en-GB" sz="1600" dirty="0"/>
                  <a:t>. You may have to use your calculator.</a:t>
                </a:r>
              </a:p>
              <a:p>
                <a:r>
                  <a:rPr lang="en-GB" sz="1600" dirty="0"/>
                  <a:t>You will need to use your calculator in the exam anyway.</a:t>
                </a:r>
              </a:p>
            </p:txBody>
          </p:sp>
        </mc:Choice>
        <mc:Fallback xmlns="">
          <p:sp>
            <p:nvSpPr>
              <p:cNvPr id="11" name="TextBox 10"/>
              <p:cNvSpPr txBox="1">
                <a:spLocks noRot="1" noChangeAspect="1" noMove="1" noResize="1" noEditPoints="1" noAdjustHandles="1" noChangeArrowheads="1" noChangeShapeType="1" noTextEdit="1"/>
              </p:cNvSpPr>
              <p:nvPr/>
            </p:nvSpPr>
            <p:spPr>
              <a:xfrm>
                <a:off x="5024121" y="5038440"/>
                <a:ext cx="3096453" cy="1323439"/>
              </a:xfrm>
              <a:prstGeom prst="rect">
                <a:avLst/>
              </a:prstGeom>
              <a:blipFill>
                <a:blip r:embed="rId6"/>
                <a:stretch>
                  <a:fillRect l="-586" t="-452" b="-4072"/>
                </a:stretch>
              </a:blipFill>
            </p:spPr>
            <p:txBody>
              <a:bodyPr/>
              <a:lstStyle/>
              <a:p>
                <a:r>
                  <a:rPr lang="en-GB">
                    <a:noFill/>
                  </a:rPr>
                  <a:t> </a:t>
                </a:r>
              </a:p>
            </p:txBody>
          </p:sp>
        </mc:Fallback>
      </mc:AlternateContent>
    </p:spTree>
    <p:extLst>
      <p:ext uri="{BB962C8B-B14F-4D97-AF65-F5344CB8AC3E}">
        <p14:creationId xmlns:p14="http://schemas.microsoft.com/office/powerpoint/2010/main" val="23127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9552" y="836712"/>
                <a:ext cx="7632848" cy="14773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(20,0.4)</m:t>
                    </m:r>
                  </m:oMath>
                </a14:m>
                <a:r>
                  <a:rPr lang="en-GB" dirty="0"/>
                  <a:t>. Find:</a:t>
                </a:r>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=0.4159</m:t>
                      </m:r>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&lt;6</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=0.1256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≥15</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≤14</m:t>
                          </m:r>
                        </m:e>
                      </m:d>
                      <m:r>
                        <a:rPr lang="en-GB" b="0" i="1" smtClean="0">
                          <a:latin typeface="Cambria Math" panose="02040503050406030204" pitchFamily="18" charset="0"/>
                        </a:rPr>
                        <m:t>=0.0016</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539552" y="836712"/>
                <a:ext cx="7632848" cy="1477328"/>
              </a:xfrm>
              <a:prstGeom prst="rect">
                <a:avLst/>
              </a:prstGeom>
              <a:blipFill>
                <a:blip r:embed="rId2"/>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63377" y="980728"/>
                <a:ext cx="32403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Look up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=20, </m:t>
                    </m:r>
                    <m:r>
                      <a:rPr lang="en-GB" b="0" i="1" smtClean="0">
                        <a:latin typeface="Cambria Math" panose="02040503050406030204" pitchFamily="18" charset="0"/>
                      </a:rPr>
                      <m:t>𝑝</m:t>
                    </m:r>
                    <m:r>
                      <a:rPr lang="en-GB" b="0" i="1" smtClean="0">
                        <a:latin typeface="Cambria Math" panose="02040503050406030204" pitchFamily="18" charset="0"/>
                      </a:rPr>
                      <m:t>=0.4, </m:t>
                    </m:r>
                    <m:r>
                      <a:rPr lang="en-GB" b="0" i="1" smtClean="0">
                        <a:latin typeface="Cambria Math" panose="02040503050406030204" pitchFamily="18" charset="0"/>
                      </a:rPr>
                      <m:t>𝑥</m:t>
                    </m:r>
                    <m:r>
                      <a:rPr lang="en-GB" b="0" i="1" smtClean="0">
                        <a:latin typeface="Cambria Math" panose="02040503050406030204" pitchFamily="18" charset="0"/>
                      </a:rPr>
                      <m:t>=7</m:t>
                    </m:r>
                  </m:oMath>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5463377" y="980728"/>
                <a:ext cx="3240361" cy="369332"/>
              </a:xfrm>
              <a:prstGeom prst="rect">
                <a:avLst/>
              </a:prstGeom>
              <a:blipFill>
                <a:blip r:embed="rId3"/>
                <a:stretch>
                  <a:fillRect l="-1119" t="-6250" b="-21875"/>
                </a:stretch>
              </a:blipFill>
            </p:spPr>
            <p:txBody>
              <a:bodyPr/>
              <a:lstStyle/>
              <a:p>
                <a:r>
                  <a:rPr lang="en-GB">
                    <a:noFill/>
                  </a:rPr>
                  <a:t> </a:t>
                </a:r>
              </a:p>
            </p:txBody>
          </p:sp>
        </mc:Fallback>
      </mc:AlternateContent>
      <p:cxnSp>
        <p:nvCxnSpPr>
          <p:cNvPr id="4" name="Straight Arrow Connector 3"/>
          <p:cNvCxnSpPr>
            <a:stCxn id="3" idx="1"/>
          </p:cNvCxnSpPr>
          <p:nvPr/>
        </p:nvCxnSpPr>
        <p:spPr>
          <a:xfrm flipH="1">
            <a:off x="3015106" y="1165394"/>
            <a:ext cx="2448271" cy="3913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1863637" y="1416866"/>
            <a:ext cx="1107401" cy="2578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Rectangle 5"/>
          <p:cNvSpPr/>
          <p:nvPr/>
        </p:nvSpPr>
        <p:spPr>
          <a:xfrm>
            <a:off x="1841603" y="1675883"/>
            <a:ext cx="1953448" cy="291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994314" y="1967647"/>
            <a:ext cx="2460952" cy="291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7"/>
          <p:cNvGrpSpPr/>
          <p:nvPr/>
        </p:nvGrpSpPr>
        <p:grpSpPr>
          <a:xfrm>
            <a:off x="0" y="0"/>
            <a:ext cx="9144000"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Probabilities</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5676029" y="1565503"/>
                <a:ext cx="3092748"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Note that the table requires </a:t>
                </a:r>
                <a14:m>
                  <m:oMath xmlns:m="http://schemas.openxmlformats.org/officeDocument/2006/math">
                    <m:r>
                      <a:rPr lang="en-GB" sz="1400" b="0" i="1" smtClean="0">
                        <a:latin typeface="Cambria Math" panose="02040503050406030204" pitchFamily="18" charset="0"/>
                      </a:rPr>
                      <m:t>≤</m:t>
                    </m:r>
                  </m:oMath>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676029" y="1565503"/>
                <a:ext cx="3092748" cy="307777"/>
              </a:xfrm>
              <a:prstGeom prst="rect">
                <a:avLst/>
              </a:prstGeom>
              <a:blipFill>
                <a:blip r:embed="rId4"/>
                <a:stretch>
                  <a:fillRect l="-196" b="-14815"/>
                </a:stretch>
              </a:blipFill>
            </p:spPr>
            <p:txBody>
              <a:bodyPr/>
              <a:lstStyle/>
              <a:p>
                <a:r>
                  <a:rPr lang="en-GB">
                    <a:noFill/>
                  </a:rPr>
                  <a:t> </a:t>
                </a:r>
              </a:p>
            </p:txBody>
          </p:sp>
        </mc:Fallback>
      </mc:AlternateContent>
      <p:sp>
        <p:nvSpPr>
          <p:cNvPr id="12" name="TextBox 11"/>
          <p:cNvSpPr txBox="1"/>
          <p:nvPr/>
        </p:nvSpPr>
        <p:spPr>
          <a:xfrm>
            <a:off x="5676029" y="2088724"/>
            <a:ext cx="309274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To get this right, just say in your head “</a:t>
            </a:r>
            <a:r>
              <a:rPr lang="en-GB" sz="1400" i="1" dirty="0"/>
              <a:t>What’s the opposite of ‘at least 15</a:t>
            </a:r>
            <a:r>
              <a:rPr lang="en-GB" sz="1400" dirty="0"/>
              <a:t>’?”. Hopefully you can see it’s ‘</a:t>
            </a:r>
            <a:r>
              <a:rPr lang="en-GB" sz="1400" i="1" dirty="0"/>
              <a:t>at most 14</a:t>
            </a:r>
            <a:r>
              <a:rPr lang="en-GB" sz="1400" dirty="0"/>
              <a:t>’.</a:t>
            </a:r>
          </a:p>
        </p:txBody>
      </p:sp>
      <p:cxnSp>
        <p:nvCxnSpPr>
          <p:cNvPr id="14" name="Straight Arrow Connector 13"/>
          <p:cNvCxnSpPr>
            <a:stCxn id="11" idx="1"/>
          </p:cNvCxnSpPr>
          <p:nvPr/>
        </p:nvCxnSpPr>
        <p:spPr>
          <a:xfrm flipH="1">
            <a:off x="4716016" y="1719392"/>
            <a:ext cx="960013" cy="1023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flipV="1">
            <a:off x="4774019" y="2137144"/>
            <a:ext cx="1046027" cy="341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94059" y="4310988"/>
            <a:ext cx="40324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Quickfire</a:t>
            </a:r>
            <a:r>
              <a:rPr lang="en-GB" dirty="0"/>
              <a:t> Questions</a:t>
            </a:r>
          </a:p>
        </p:txBody>
      </p:sp>
      <mc:AlternateContent xmlns:mc="http://schemas.openxmlformats.org/markup-compatibility/2006" xmlns:a14="http://schemas.microsoft.com/office/drawing/2010/main">
        <mc:Choice Requires="a14">
          <p:sp>
            <p:nvSpPr>
              <p:cNvPr id="18" name="TextBox 17"/>
              <p:cNvSpPr txBox="1"/>
              <p:nvPr/>
            </p:nvSpPr>
            <p:spPr>
              <a:xfrm>
                <a:off x="594059" y="4815044"/>
                <a:ext cx="8496944" cy="369332"/>
              </a:xfrm>
              <a:prstGeom prst="rect">
                <a:avLst/>
              </a:prstGeom>
              <a:noFill/>
            </p:spPr>
            <p:txBody>
              <a:bodyPr wrap="square" rtlCol="0">
                <a:spAutoFit/>
              </a:bodyPr>
              <a:lstStyle/>
              <a:p>
                <a:r>
                  <a:rPr lang="en-GB" dirty="0"/>
                  <a:t>Write the following in terms of cumulative probabilities, e.g.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&lt;7</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94059" y="4815044"/>
                <a:ext cx="8496944" cy="369332"/>
              </a:xfrm>
              <a:prstGeom prst="rect">
                <a:avLst/>
              </a:prstGeom>
              <a:blipFill>
                <a:blip r:embed="rId5"/>
                <a:stretch>
                  <a:fillRect l="-574"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90749" y="5281302"/>
                <a:ext cx="4464496"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&lt;5</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m:t>
                      </m:r>
                      <m:r>
                        <a:rPr lang="en-GB" b="1" i="1" smtClean="0">
                          <a:latin typeface="Cambria Math"/>
                        </a:rPr>
                        <m:t>𝟏</m:t>
                      </m:r>
                      <m:r>
                        <a:rPr lang="en-GB" b="1" i="1" smtClean="0">
                          <a:latin typeface="Cambria Math"/>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e>
                      </m:d>
                    </m:oMath>
                  </m:oMathPara>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&gt;7</m:t>
                          </m:r>
                        </m:e>
                      </m:d>
                      <m:r>
                        <a:rPr lang="en-GB" b="0" i="1" smtClean="0">
                          <a:latin typeface="Cambria Math" panose="02040503050406030204" pitchFamily="18" charset="0"/>
                        </a:rPr>
                        <m:t>=</m:t>
                      </m:r>
                      <m:r>
                        <a:rPr lang="en-GB" b="1" i="1" smtClean="0">
                          <a:latin typeface="Cambria Math"/>
                        </a:rPr>
                        <m:t>𝟏</m:t>
                      </m:r>
                      <m:r>
                        <a:rPr lang="en-GB" b="1" i="1" smtClean="0">
                          <a:latin typeface="Cambria Math"/>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𝟕</m:t>
                          </m:r>
                        </m:e>
                      </m:d>
                    </m:oMath>
                  </m:oMathPara>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10≤</m:t>
                          </m:r>
                          <m:r>
                            <a:rPr lang="en-GB" b="0" i="1" smtClean="0">
                              <a:latin typeface="Cambria Math" panose="02040503050406030204" pitchFamily="18" charset="0"/>
                            </a:rPr>
                            <m:t>𝑋</m:t>
                          </m:r>
                          <m:r>
                            <a:rPr lang="en-GB" b="0" i="1" smtClean="0">
                              <a:latin typeface="Cambria Math" panose="02040503050406030204" pitchFamily="18" charset="0"/>
                            </a:rPr>
                            <m:t>&lt;20</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𝟏𝟗</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𝟗</m:t>
                          </m:r>
                        </m:e>
                      </m:d>
                    </m:oMath>
                  </m:oMathPara>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190749" y="5281302"/>
                <a:ext cx="4464496" cy="120032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49337" y="5281302"/>
                <a:ext cx="4692968" cy="13542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m:t>
                          </m:r>
                          <m:r>
                            <a:rPr lang="en-GB" sz="1600" b="0" i="1" smtClean="0">
                              <a:latin typeface="Cambria Math" panose="02040503050406030204" pitchFamily="18" charset="0"/>
                            </a:rPr>
                            <m:t>𝑋</m:t>
                          </m:r>
                          <m:r>
                            <a:rPr lang="en-GB" sz="1600" b="0" i="1" smtClean="0">
                              <a:latin typeface="Cambria Math" panose="02040503050406030204" pitchFamily="18" charset="0"/>
                            </a:rPr>
                            <m:t>≤20</m:t>
                          </m:r>
                        </m:e>
                      </m:d>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𝟐𝟎</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𝟗</m:t>
                          </m:r>
                        </m:e>
                      </m:d>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=100</m:t>
                          </m:r>
                        </m:e>
                      </m:d>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𝟏𝟎𝟎</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𝟗𝟗</m:t>
                          </m:r>
                        </m:e>
                      </m:d>
                    </m:oMath>
                  </m:oMathPara>
                </a14:m>
                <a:endParaRPr lang="en-GB" sz="1600" b="1"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20&lt;</m:t>
                          </m:r>
                          <m:r>
                            <a:rPr lang="en-GB" sz="1600" b="0" i="1" smtClean="0">
                              <a:latin typeface="Cambria Math" panose="02040503050406030204" pitchFamily="18" charset="0"/>
                            </a:rPr>
                            <m:t>𝑋</m:t>
                          </m:r>
                          <m:r>
                            <a:rPr lang="en-GB" sz="1600" b="0" i="1" smtClean="0">
                              <a:latin typeface="Cambria Math" panose="02040503050406030204" pitchFamily="18" charset="0"/>
                            </a:rPr>
                            <m:t>&lt;30</m:t>
                          </m:r>
                        </m:e>
                      </m:d>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𝟐𝟗</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𝟐𝟎</m:t>
                          </m:r>
                        </m:e>
                      </m:d>
                    </m:oMath>
                  </m:oMathPara>
                </a14:m>
                <a:endParaRPr lang="en-GB" sz="1600" b="1" dirty="0"/>
              </a:p>
              <a:p>
                <a:r>
                  <a:rPr lang="en-GB" sz="1600" dirty="0"/>
                  <a:t>“at least 30” </a:t>
                </a:r>
                <a14:m>
                  <m:oMath xmlns:m="http://schemas.openxmlformats.org/officeDocument/2006/math">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𝟑𝟎</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𝟐𝟗</m:t>
                        </m:r>
                      </m:e>
                    </m:d>
                  </m:oMath>
                </a14:m>
                <a:endParaRPr lang="en-GB" sz="1600" b="1" dirty="0"/>
              </a:p>
              <a:p>
                <a:r>
                  <a:rPr lang="en-GB" sz="1600" dirty="0"/>
                  <a:t>“greater than 30”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&gt;</m:t>
                        </m:r>
                        <m:r>
                          <a:rPr lang="en-GB" sz="1600" b="1" i="1" smtClean="0">
                            <a:latin typeface="Cambria Math" panose="02040503050406030204" pitchFamily="18" charset="0"/>
                          </a:rPr>
                          <m:t>𝟑𝟎</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𝟑𝟎</m:t>
                        </m:r>
                      </m:e>
                    </m:d>
                  </m:oMath>
                </a14:m>
                <a:endParaRPr lang="en-GB" sz="16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4649337" y="5281302"/>
                <a:ext cx="4692968" cy="1354217"/>
              </a:xfrm>
              <a:prstGeom prst="rect">
                <a:avLst/>
              </a:prstGeom>
              <a:blipFill>
                <a:blip r:embed="rId7"/>
                <a:stretch>
                  <a:fillRect l="-779" b="-2242"/>
                </a:stretch>
              </a:blipFill>
            </p:spPr>
            <p:txBody>
              <a:bodyPr/>
              <a:lstStyle/>
              <a:p>
                <a:r>
                  <a:rPr lang="en-GB">
                    <a:noFill/>
                  </a:rPr>
                  <a:t> </a:t>
                </a:r>
              </a:p>
            </p:txBody>
          </p:sp>
        </mc:Fallback>
      </mc:AlternateContent>
      <p:sp>
        <p:nvSpPr>
          <p:cNvPr id="21" name="Rectangle 20"/>
          <p:cNvSpPr/>
          <p:nvPr/>
        </p:nvSpPr>
        <p:spPr>
          <a:xfrm>
            <a:off x="1486784" y="5281302"/>
            <a:ext cx="1080229"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486784" y="5588775"/>
            <a:ext cx="1385280"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1480409" y="5850271"/>
            <a:ext cx="1391655"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144663" y="6170484"/>
            <a:ext cx="2294558"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6438604" y="5268125"/>
            <a:ext cx="2294558"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6048481" y="5542267"/>
            <a:ext cx="2738639" cy="289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6444209" y="5831802"/>
            <a:ext cx="2512726" cy="2497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994400" y="6062203"/>
            <a:ext cx="2566807" cy="256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6444208" y="6309320"/>
            <a:ext cx="2556791" cy="2325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0" name="TextBox 29"/>
              <p:cNvSpPr txBox="1"/>
              <p:nvPr/>
            </p:nvSpPr>
            <p:spPr>
              <a:xfrm>
                <a:off x="692432" y="2827804"/>
                <a:ext cx="6192688"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𝟏𝟖𝟐𝟖</m:t>
                      </m:r>
                    </m:oMath>
                  </m:oMathPara>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1" i="1" smtClean="0">
                          <a:latin typeface="Cambria Math" panose="02040503050406030204" pitchFamily="18" charset="0"/>
                        </a:rPr>
                        <m:t>=</m:t>
                      </m:r>
                      <m:r>
                        <a:rPr lang="en-GB" b="1" i="1" smtClean="0">
                          <a:latin typeface="Cambria Math"/>
                        </a:rPr>
                        <m:t>𝟏</m:t>
                      </m:r>
                      <m:r>
                        <a:rPr lang="en-GB" b="1" i="1" smtClean="0">
                          <a:latin typeface="Cambria Math"/>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𝟐𝟎</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6&lt;</m:t>
                          </m:r>
                          <m:r>
                            <a:rPr lang="en-GB" b="0" i="1" smtClean="0">
                              <a:latin typeface="Cambria Math" panose="02040503050406030204" pitchFamily="18" charset="0"/>
                            </a:rPr>
                            <m:t>𝑋</m:t>
                          </m:r>
                          <m:r>
                            <a:rPr lang="en-GB" b="0" i="1" smtClean="0">
                              <a:latin typeface="Cambria Math" panose="02040503050406030204" pitchFamily="18" charset="0"/>
                            </a:rPr>
                            <m:t>≤10</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oMath>
                  </m:oMathPara>
                </a14:m>
                <a:endParaRPr lang="en-GB"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692432" y="2827804"/>
                <a:ext cx="6192688" cy="1200329"/>
              </a:xfrm>
              <a:prstGeom prst="rect">
                <a:avLst/>
              </a:prstGeom>
              <a:blipFill>
                <a:blip r:embed="rId8"/>
                <a:stretch>
                  <a:fillRect b="-30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6228" y="2376772"/>
                <a:ext cx="4104456" cy="400110"/>
              </a:xfrm>
              <a:prstGeom prst="rect">
                <a:avLst/>
              </a:prstGeom>
              <a:noFill/>
            </p:spPr>
            <p:txBody>
              <a:bodyPr wrap="square" rtlCol="0">
                <a:spAutoFit/>
              </a:bodyPr>
              <a:lstStyle/>
              <a:p>
                <a:r>
                  <a:rPr lang="en-GB" sz="2000" dirty="0"/>
                  <a:t>Given that </a:t>
                </a:r>
                <a14:m>
                  <m:oMath xmlns:m="http://schemas.openxmlformats.org/officeDocument/2006/math">
                    <m:r>
                      <a:rPr lang="en-GB" sz="2000" b="0" i="1" smtClean="0">
                        <a:latin typeface="Cambria Math" panose="02040503050406030204" pitchFamily="18" charset="0"/>
                      </a:rPr>
                      <m:t>𝑋</m:t>
                    </m:r>
                    <m:r>
                      <a:rPr lang="en-GB" sz="2000" b="0" i="1" smtClean="0">
                        <a:latin typeface="Cambria Math" panose="02040503050406030204" pitchFamily="18" charset="0"/>
                      </a:rPr>
                      <m:t>~</m:t>
                    </m:r>
                    <m:r>
                      <a:rPr lang="en-GB" sz="2000" b="0" i="1" smtClean="0">
                        <a:latin typeface="Cambria Math" panose="02040503050406030204" pitchFamily="18" charset="0"/>
                      </a:rPr>
                      <m:t>𝐵</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25,0.25</m:t>
                        </m:r>
                      </m:e>
                    </m:d>
                  </m:oMath>
                </a14:m>
                <a:endParaRPr lang="en-GB"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756228" y="2376772"/>
                <a:ext cx="4104456" cy="400110"/>
              </a:xfrm>
              <a:prstGeom prst="rect">
                <a:avLst/>
              </a:prstGeom>
              <a:blipFill>
                <a:blip r:embed="rId9"/>
                <a:stretch>
                  <a:fillRect l="-1486" t="-9091" b="-25758"/>
                </a:stretch>
              </a:blipFill>
            </p:spPr>
            <p:txBody>
              <a:bodyPr/>
              <a:lstStyle/>
              <a:p>
                <a:r>
                  <a:rPr lang="en-GB">
                    <a:noFill/>
                  </a:rPr>
                  <a:t> </a:t>
                </a:r>
              </a:p>
            </p:txBody>
          </p:sp>
        </mc:Fallback>
      </mc:AlternateContent>
      <p:sp>
        <p:nvSpPr>
          <p:cNvPr id="32" name="Rectangle 31"/>
          <p:cNvSpPr/>
          <p:nvPr/>
        </p:nvSpPr>
        <p:spPr>
          <a:xfrm>
            <a:off x="1986666" y="2853762"/>
            <a:ext cx="2223827" cy="5273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2093847" y="3383291"/>
            <a:ext cx="2265502" cy="306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2520679" y="3690416"/>
            <a:ext cx="2444726" cy="381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5" name="TextBox 34"/>
              <p:cNvSpPr txBox="1"/>
              <p:nvPr/>
            </p:nvSpPr>
            <p:spPr>
              <a:xfrm>
                <a:off x="5445927" y="3424193"/>
                <a:ext cx="309274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400" b="0" i="1" smtClean="0">
                        <a:latin typeface="Cambria Math" panose="02040503050406030204" pitchFamily="18" charset="0"/>
                      </a:rPr>
                      <m:t>𝑋</m:t>
                    </m:r>
                  </m:oMath>
                </a14:m>
                <a:r>
                  <a:rPr lang="en-GB" sz="1400" dirty="0"/>
                  <a:t> can be 7 to 10. So we want up to 10, with everything up to 6 excluded.</a:t>
                </a:r>
              </a:p>
            </p:txBody>
          </p:sp>
        </mc:Choice>
        <mc:Fallback xmlns="">
          <p:sp>
            <p:nvSpPr>
              <p:cNvPr id="35" name="TextBox 34"/>
              <p:cNvSpPr txBox="1">
                <a:spLocks noRot="1" noChangeAspect="1" noMove="1" noResize="1" noEditPoints="1" noAdjustHandles="1" noChangeArrowheads="1" noChangeShapeType="1" noTextEdit="1"/>
              </p:cNvSpPr>
              <p:nvPr/>
            </p:nvSpPr>
            <p:spPr>
              <a:xfrm>
                <a:off x="5445927" y="3424193"/>
                <a:ext cx="3092748" cy="523220"/>
              </a:xfrm>
              <a:prstGeom prst="rect">
                <a:avLst/>
              </a:prstGeom>
              <a:blipFill>
                <a:blip r:embed="rId10"/>
                <a:stretch>
                  <a:fillRect l="-195" b="-7778"/>
                </a:stretch>
              </a:blipFill>
            </p:spPr>
            <p:txBody>
              <a:bodyPr/>
              <a:lstStyle/>
              <a:p>
                <a:r>
                  <a:rPr lang="en-GB">
                    <a:noFill/>
                  </a:rPr>
                  <a:t> </a:t>
                </a:r>
              </a:p>
            </p:txBody>
          </p:sp>
        </mc:Fallback>
      </mc:AlternateContent>
      <p:cxnSp>
        <p:nvCxnSpPr>
          <p:cNvPr id="36" name="Straight Arrow Connector 35"/>
          <p:cNvCxnSpPr>
            <a:stCxn id="35" idx="1"/>
          </p:cNvCxnSpPr>
          <p:nvPr/>
        </p:nvCxnSpPr>
        <p:spPr>
          <a:xfrm flipH="1">
            <a:off x="5124893" y="3685803"/>
            <a:ext cx="321034" cy="99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8803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2"/>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4" restart="whenNotActive" fill="hold" evtFilter="cancelBubble" nodeType="interactiveSeq">
                <p:stCondLst>
                  <p:cond evt="onClick" delay="0">
                    <p:tgtEl>
                      <p:spTgt spid="2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0" restart="whenNotActive" fill="hold" evtFilter="cancelBubble" nodeType="interactiveSeq">
                <p:stCondLst>
                  <p:cond evt="onClick" delay="0">
                    <p:tgtEl>
                      <p:spTgt spid="27"/>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27"/>
                                        </p:tgtEl>
                                      </p:cBhvr>
                                    </p:animEffect>
                                    <p:set>
                                      <p:cBhvr>
                                        <p:cTn id="7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6" restart="whenNotActive" fill="hold" evtFilter="cancelBubble" nodeType="interactiveSeq">
                <p:stCondLst>
                  <p:cond evt="onClick" delay="0">
                    <p:tgtEl>
                      <p:spTgt spid="28"/>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2" restart="whenNotActive" fill="hold" evtFilter="cancelBubble" nodeType="interactiveSeq">
                <p:stCondLst>
                  <p:cond evt="onClick" delay="0">
                    <p:tgtEl>
                      <p:spTgt spid="2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8" restart="whenNotActive" fill="hold" evtFilter="cancelBubble" nodeType="interactiveSeq">
                <p:stCondLst>
                  <p:cond evt="onClick" delay="0">
                    <p:tgtEl>
                      <p:spTgt spid="32"/>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4" restart="whenNotActive" fill="hold" evtFilter="cancelBubble" nodeType="interactiveSeq">
                <p:stCondLst>
                  <p:cond evt="onClick" delay="0">
                    <p:tgtEl>
                      <p:spTgt spid="33"/>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33"/>
                                        </p:tgtEl>
                                      </p:cBhvr>
                                    </p:animEffect>
                                    <p:set>
                                      <p:cBhvr>
                                        <p:cTn id="9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34"/>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34"/>
                                        </p:tgtEl>
                                      </p:cBhvr>
                                    </p:animEffect>
                                    <p:set>
                                      <p:cBhvr>
                                        <p:cTn id="105" dur="1" fill="hold">
                                          <p:stCondLst>
                                            <p:cond delay="499"/>
                                          </p:stCondLst>
                                        </p:cTn>
                                        <p:tgtEl>
                                          <p:spTgt spid="34"/>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par>
                                <p:cTn id="110" presetID="10" presetClass="entr" presetSubtype="0" fill="hold"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childTnLst>
                    </p:cTn>
                  </p:par>
                </p:childTnLst>
              </p:cTn>
              <p:nextCondLst>
                <p:cond evt="onClick" delay="0">
                  <p:tgtEl>
                    <p:spTgt spid="34"/>
                  </p:tgtEl>
                </p:cond>
              </p:nextCondLst>
            </p:seq>
          </p:childTnLst>
        </p:cTn>
      </p:par>
    </p:tnLst>
    <p:bldLst>
      <p:bldP spid="5" grpId="0" animBg="1"/>
      <p:bldP spid="6" grpId="0" animBg="1"/>
      <p:bldP spid="7" grpId="0" animBg="1"/>
      <p:bldP spid="11" grpId="0" animBg="1"/>
      <p:bldP spid="12" grpId="0" animBg="1"/>
      <p:bldP spid="21" grpId="0" animBg="1"/>
      <p:bldP spid="22" grpId="0" animBg="1"/>
      <p:bldP spid="23" grpId="0" animBg="1"/>
      <p:bldP spid="24" grpId="0" animBg="1"/>
      <p:bldP spid="25" grpId="0" animBg="1"/>
      <p:bldP spid="26" grpId="0" animBg="1"/>
      <p:bldP spid="27" grpId="0" animBg="1"/>
      <p:bldP spid="28" grpId="0" animBg="1"/>
      <p:bldP spid="29" grpId="0" animBg="1"/>
      <p:bldP spid="32"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Dealing with Probability Ranges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4" y="836712"/>
                <a:ext cx="820891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spinner is designed so that probability it lands on red is 0.3. Jane has 12 spins. </a:t>
                </a:r>
              </a:p>
              <a:p>
                <a:pPr marL="342900" indent="-342900">
                  <a:buAutoNum type="alphaLcParenR"/>
                </a:pPr>
                <a:r>
                  <a:rPr lang="en-GB" b="1" dirty="0"/>
                  <a:t>Find the probability that Jane obtains at least 5 reds.</a:t>
                </a:r>
              </a:p>
              <a:p>
                <a:r>
                  <a:rPr lang="en-GB" dirty="0"/>
                  <a:t>Jane decides to use this spinner for a class competition. She wants the probability of winning a prize to be </a:t>
                </a:r>
                <a14:m>
                  <m:oMath xmlns:m="http://schemas.openxmlformats.org/officeDocument/2006/math">
                    <m:r>
                      <a:rPr lang="en-GB" b="0" i="1" smtClean="0">
                        <a:latin typeface="Cambria Math" panose="02040503050406030204" pitchFamily="18" charset="0"/>
                      </a:rPr>
                      <m:t>&lt;0.05</m:t>
                    </m:r>
                  </m:oMath>
                </a14:m>
                <a:r>
                  <a:rPr lang="en-GB" dirty="0"/>
                  <a:t>. Each member of the class will have 12 spins and the number of reds will be recorded.</a:t>
                </a:r>
              </a:p>
              <a:p>
                <a:r>
                  <a:rPr lang="en-GB" b="1" dirty="0"/>
                  <a:t>b)   Find how many reds are needed to win the prize.</a:t>
                </a:r>
              </a:p>
            </p:txBody>
          </p:sp>
        </mc:Choice>
        <mc:Fallback xmlns="">
          <p:sp>
            <p:nvSpPr>
              <p:cNvPr id="5" name="TextBox 4"/>
              <p:cNvSpPr txBox="1">
                <a:spLocks noRot="1" noChangeAspect="1" noMove="1" noResize="1" noEditPoints="1" noAdjustHandles="1" noChangeArrowheads="1" noChangeShapeType="1" noTextEdit="1"/>
              </p:cNvSpPr>
              <p:nvPr/>
            </p:nvSpPr>
            <p:spPr>
              <a:xfrm>
                <a:off x="827584" y="836712"/>
                <a:ext cx="8208912" cy="175432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25330"/>
            <a:ext cx="504056" cy="17657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7" name="TextBox 6"/>
              <p:cNvSpPr txBox="1"/>
              <p:nvPr/>
            </p:nvSpPr>
            <p:spPr>
              <a:xfrm>
                <a:off x="467544" y="2924944"/>
                <a:ext cx="8208912" cy="34163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=0.2763</m:t>
                      </m:r>
                    </m:oMath>
                  </m:oMathPara>
                </a14:m>
                <a:endParaRPr lang="en-GB" dirty="0"/>
              </a:p>
              <a:p>
                <a:endParaRPr lang="en-GB" dirty="0"/>
              </a:p>
              <a:p>
                <a:pPr algn="just"/>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𝑟</m:t>
                          </m:r>
                        </m:e>
                      </m:d>
                      <m:r>
                        <a:rPr lang="en-GB" b="0" i="1" smtClean="0">
                          <a:latin typeface="Cambria Math" panose="02040503050406030204" pitchFamily="18" charset="0"/>
                        </a:rPr>
                        <m:t>&lt;0.05</m:t>
                      </m:r>
                    </m:oMath>
                    <m:oMath xmlns:m="http://schemas.openxmlformats.org/officeDocument/2006/math">
                      <m:r>
                        <a:rPr lang="en-GB" b="0" i="1" smtClean="0">
                          <a:latin typeface="Cambria Math"/>
                        </a:rPr>
                        <m:t>1−</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𝑟</m:t>
                          </m:r>
                          <m:r>
                            <a:rPr lang="en-GB" b="0" i="1" smtClean="0">
                              <a:latin typeface="Cambria Math"/>
                            </a:rPr>
                            <m:t>−1</m:t>
                          </m:r>
                        </m:e>
                      </m:d>
                      <m:r>
                        <a:rPr lang="en-GB" b="0" i="1" smtClean="0">
                          <a:latin typeface="Cambria Math"/>
                        </a:rPr>
                        <m:t>&lt;0.05</m:t>
                      </m:r>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𝑟</m:t>
                          </m:r>
                          <m:r>
                            <a:rPr lang="en-GB" b="0" i="1" smtClean="0">
                              <a:latin typeface="Cambria Math"/>
                            </a:rPr>
                            <m:t>−1</m:t>
                          </m:r>
                        </m:e>
                      </m:d>
                      <m:r>
                        <a:rPr lang="en-GB" b="0" i="1" smtClean="0">
                          <a:latin typeface="Cambria Math"/>
                        </a:rPr>
                        <m:t>&gt;0.95</m:t>
                      </m:r>
                    </m:oMath>
                  </m:oMathPara>
                </a14:m>
                <a:endParaRPr lang="en-GB" b="0" dirty="0"/>
              </a:p>
              <a:p>
                <a:pPr/>
                <a14:m>
                  <m:oMathPara xmlns:m="http://schemas.openxmlformats.org/officeDocument/2006/math">
                    <m:oMathParaPr>
                      <m:jc m:val="left"/>
                    </m:oMathParaPr>
                    <m:oMath xmlns:m="http://schemas.openxmlformats.org/officeDocument/2006/math">
                      <m:r>
                        <a:rPr lang="en-GB" b="0" i="1" smtClean="0">
                          <a:latin typeface="Cambria Math"/>
                        </a:rPr>
                        <m:t>𝑟</m:t>
                      </m:r>
                      <m:r>
                        <a:rPr lang="en-GB" b="0" i="1" smtClean="0">
                          <a:latin typeface="Cambria Math"/>
                        </a:rPr>
                        <m:t>−1=6</m:t>
                      </m:r>
                    </m:oMath>
                    <m:oMath xmlns:m="http://schemas.openxmlformats.org/officeDocument/2006/math">
                      <m:r>
                        <a:rPr lang="en-GB" b="1" i="1" smtClean="0">
                          <a:latin typeface="Cambria Math"/>
                        </a:rPr>
                        <m:t>𝒓</m:t>
                      </m:r>
                      <m:r>
                        <a:rPr lang="en-GB" b="1" i="1" smtClean="0">
                          <a:latin typeface="Cambria Math"/>
                        </a:rPr>
                        <m:t>=</m:t>
                      </m:r>
                      <m:r>
                        <a:rPr lang="en-GB" b="1" i="1" smtClean="0">
                          <a:latin typeface="Cambria Math"/>
                        </a:rPr>
                        <m:t>𝟕</m:t>
                      </m:r>
                    </m:oMath>
                  </m:oMathPara>
                </a14:m>
                <a:endParaRPr lang="en-GB" b="1" dirty="0"/>
              </a:p>
              <a:p>
                <a:endParaRPr lang="en-GB" dirty="0"/>
              </a:p>
              <a:p>
                <a:endParaRPr lang="en-GB" b="1" dirty="0"/>
              </a:p>
              <a:p>
                <a:endParaRPr lang="en-GB" b="1" dirty="0"/>
              </a:p>
              <a:p>
                <a:r>
                  <a:rPr lang="en-GB" b="1" dirty="0"/>
                  <a:t>Note that the textbook does this in a less methodical way: but the method above is what you would find in S2 exam mark schemes, so ignore at your peril.</a:t>
                </a:r>
              </a:p>
            </p:txBody>
          </p:sp>
        </mc:Choice>
        <mc:Fallback xmlns="">
          <p:sp>
            <p:nvSpPr>
              <p:cNvPr id="7" name="TextBox 6"/>
              <p:cNvSpPr txBox="1">
                <a:spLocks noRot="1" noChangeAspect="1" noMove="1" noResize="1" noEditPoints="1" noAdjustHandles="1" noChangeArrowheads="1" noChangeShapeType="1" noTextEdit="1"/>
              </p:cNvSpPr>
              <p:nvPr/>
            </p:nvSpPr>
            <p:spPr>
              <a:xfrm>
                <a:off x="467544" y="2924944"/>
                <a:ext cx="8208912" cy="3416320"/>
              </a:xfrm>
              <a:prstGeom prst="rect">
                <a:avLst/>
              </a:prstGeom>
              <a:blipFill>
                <a:blip r:embed="rId3"/>
                <a:stretch>
                  <a:fillRect l="-669" b="-1964"/>
                </a:stretch>
              </a:blipFill>
            </p:spPr>
            <p:txBody>
              <a:bodyPr/>
              <a:lstStyle/>
              <a:p>
                <a:r>
                  <a:rPr lang="en-GB">
                    <a:noFill/>
                  </a:rPr>
                  <a:t> </a:t>
                </a:r>
              </a:p>
            </p:txBody>
          </p:sp>
        </mc:Fallback>
      </mc:AlternateContent>
      <p:sp>
        <p:nvSpPr>
          <p:cNvPr id="9" name="TextBox 8"/>
          <p:cNvSpPr txBox="1"/>
          <p:nvPr/>
        </p:nvSpPr>
        <p:spPr>
          <a:xfrm>
            <a:off x="5436096" y="3020363"/>
            <a:ext cx="187220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1</a:t>
            </a:r>
            <a:r>
              <a:rPr lang="en-GB" sz="1400" dirty="0"/>
              <a:t>: Represent the sentence using probability.</a:t>
            </a:r>
          </a:p>
        </p:txBody>
      </p:sp>
      <mc:AlternateContent xmlns:mc="http://schemas.openxmlformats.org/markup-compatibility/2006" xmlns:a14="http://schemas.microsoft.com/office/drawing/2010/main">
        <mc:Choice Requires="a14">
          <p:sp>
            <p:nvSpPr>
              <p:cNvPr id="10" name="TextBox 9"/>
              <p:cNvSpPr txBox="1"/>
              <p:nvPr/>
            </p:nvSpPr>
            <p:spPr>
              <a:xfrm>
                <a:off x="5436096" y="3863363"/>
                <a:ext cx="345638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2</a:t>
                </a:r>
                <a:r>
                  <a:rPr lang="en-GB" sz="1400" dirty="0"/>
                  <a:t>: Ensure LHS involves </a:t>
                </a:r>
                <a14:m>
                  <m:oMath xmlns:m="http://schemas.openxmlformats.org/officeDocument/2006/math">
                    <m:r>
                      <a:rPr lang="en-GB" sz="1400" b="0" i="1" smtClean="0">
                        <a:latin typeface="Cambria Math"/>
                      </a:rPr>
                      <m:t>≤</m:t>
                    </m:r>
                  </m:oMath>
                </a14:m>
                <a:r>
                  <a:rPr lang="en-GB" sz="1400" dirty="0"/>
                  <a:t> inside probability.</a:t>
                </a:r>
              </a:p>
            </p:txBody>
          </p:sp>
        </mc:Choice>
        <mc:Fallback xmlns="">
          <p:sp>
            <p:nvSpPr>
              <p:cNvPr id="10" name="TextBox 9"/>
              <p:cNvSpPr txBox="1">
                <a:spLocks noRot="1" noChangeAspect="1" noMove="1" noResize="1" noEditPoints="1" noAdjustHandles="1" noChangeArrowheads="1" noChangeShapeType="1" noTextEdit="1"/>
              </p:cNvSpPr>
              <p:nvPr/>
            </p:nvSpPr>
            <p:spPr>
              <a:xfrm>
                <a:off x="5436096" y="3863363"/>
                <a:ext cx="3456384" cy="523220"/>
              </a:xfrm>
              <a:prstGeom prst="rect">
                <a:avLst/>
              </a:prstGeom>
              <a:blipFill rotWithShape="1">
                <a:blip r:embed="rId4"/>
                <a:stretch>
                  <a:fillRect l="-175" b="-7778"/>
                </a:stretch>
              </a:blipFill>
            </p:spPr>
            <p:txBody>
              <a:bodyPr/>
              <a:lstStyle/>
              <a:p>
                <a:r>
                  <a:rPr lang="en-GB">
                    <a:noFill/>
                  </a:rPr>
                  <a:t> </a:t>
                </a:r>
              </a:p>
            </p:txBody>
          </p:sp>
        </mc:Fallback>
      </mc:AlternateContent>
      <p:sp>
        <p:nvSpPr>
          <p:cNvPr id="11" name="TextBox 10"/>
          <p:cNvSpPr txBox="1"/>
          <p:nvPr/>
        </p:nvSpPr>
        <p:spPr>
          <a:xfrm>
            <a:off x="5436096" y="4509120"/>
            <a:ext cx="345638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3</a:t>
            </a:r>
            <a:r>
              <a:rPr lang="en-GB" sz="1400" dirty="0"/>
              <a:t>: Rearrange.</a:t>
            </a:r>
          </a:p>
        </p:txBody>
      </p:sp>
      <p:sp>
        <p:nvSpPr>
          <p:cNvPr id="12" name="TextBox 11"/>
          <p:cNvSpPr txBox="1"/>
          <p:nvPr/>
        </p:nvSpPr>
        <p:spPr>
          <a:xfrm>
            <a:off x="5436096" y="4941168"/>
            <a:ext cx="345638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4</a:t>
            </a:r>
            <a:r>
              <a:rPr lang="en-GB" sz="1400" dirty="0"/>
              <a:t>: Use table backwards to find value corresponding to closest probability.</a:t>
            </a:r>
          </a:p>
        </p:txBody>
      </p:sp>
      <p:cxnSp>
        <p:nvCxnSpPr>
          <p:cNvPr id="14" name="Straight Arrow Connector 13"/>
          <p:cNvCxnSpPr>
            <a:stCxn id="9" idx="1"/>
          </p:cNvCxnSpPr>
          <p:nvPr/>
        </p:nvCxnSpPr>
        <p:spPr>
          <a:xfrm flipH="1">
            <a:off x="2843808" y="3389695"/>
            <a:ext cx="2592288" cy="2553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flipV="1">
            <a:off x="3131840" y="3933056"/>
            <a:ext cx="2285512" cy="198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1" idx="1"/>
          </p:cNvCxnSpPr>
          <p:nvPr/>
        </p:nvCxnSpPr>
        <p:spPr>
          <a:xfrm flipH="1" flipV="1">
            <a:off x="3099917" y="4221088"/>
            <a:ext cx="2336179" cy="4419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 idx="1"/>
          </p:cNvCxnSpPr>
          <p:nvPr/>
        </p:nvCxnSpPr>
        <p:spPr>
          <a:xfrm flipH="1" flipV="1">
            <a:off x="1835696" y="4442048"/>
            <a:ext cx="3600400" cy="7607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296267" y="2720816"/>
            <a:ext cx="8596213" cy="373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78919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827584" y="836712"/>
            <a:ext cx="8208912"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At </a:t>
            </a:r>
            <a:r>
              <a:rPr lang="en-GB" dirty="0" err="1"/>
              <a:t>Camford</a:t>
            </a:r>
            <a:r>
              <a:rPr lang="en-GB" dirty="0"/>
              <a:t> University, students have 20 exams at the end of the year. All students pass each individual exam with probability 0.45. Students are only allowed to continue into the next year if they pass some minimum of exams out of the 20.</a:t>
            </a:r>
          </a:p>
          <a:p>
            <a:r>
              <a:rPr lang="en-GB" dirty="0"/>
              <a:t>What do the university administrators set this minimum number such that the probability of continuing to next year is at least 90%?</a:t>
            </a:r>
          </a:p>
        </p:txBody>
      </p:sp>
      <p:sp>
        <p:nvSpPr>
          <p:cNvPr id="6" name="Rectangle 5"/>
          <p:cNvSpPr/>
          <p:nvPr/>
        </p:nvSpPr>
        <p:spPr>
          <a:xfrm>
            <a:off x="323528" y="825330"/>
            <a:ext cx="504056" cy="14887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pic>
        <p:nvPicPr>
          <p:cNvPr id="1026" name="Picture 2" descr="http://4.bp.blogspot.com/-xSJ5mGCsW-o/UuEB3yar_iI/AAAAAAAAAIs/bJ0jAQRfFWg/s1600/hugh-grant-in-movie-four-weddings-and-a-funer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958" y="1988840"/>
            <a:ext cx="1037449" cy="15445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67544" y="2636912"/>
                <a:ext cx="6480720" cy="1754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𝑋</m:t>
                      </m:r>
                      <m:r>
                        <a:rPr lang="en-GB" b="0" i="1" smtClean="0">
                          <a:latin typeface="Cambria Math"/>
                        </a:rPr>
                        <m:t>~</m:t>
                      </m:r>
                      <m:r>
                        <a:rPr lang="en-GB" b="0" i="1" smtClean="0">
                          <a:latin typeface="Cambria Math"/>
                        </a:rPr>
                        <m:t>𝐵</m:t>
                      </m:r>
                      <m:d>
                        <m:dPr>
                          <m:ctrlPr>
                            <a:rPr lang="en-GB" b="0" i="1" smtClean="0">
                              <a:latin typeface="Cambria Math" panose="02040503050406030204" pitchFamily="18" charset="0"/>
                            </a:rPr>
                          </m:ctrlPr>
                        </m:dPr>
                        <m:e>
                          <m:r>
                            <a:rPr lang="en-GB" b="0" i="1" smtClean="0">
                              <a:latin typeface="Cambria Math"/>
                            </a:rPr>
                            <m:t>20, 0.45</m:t>
                          </m:r>
                        </m:e>
                      </m:d>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𝑘</m:t>
                          </m:r>
                        </m:e>
                      </m:d>
                      <m:r>
                        <a:rPr lang="en-GB" b="0" i="1" smtClean="0">
                          <a:latin typeface="Cambria Math"/>
                        </a:rPr>
                        <m:t>≥0.9</m:t>
                      </m:r>
                    </m:oMath>
                    <m:oMath xmlns:m="http://schemas.openxmlformats.org/officeDocument/2006/math">
                      <m:r>
                        <a:rPr lang="en-GB" b="0" i="1" smtClean="0">
                          <a:latin typeface="Cambria Math"/>
                        </a:rPr>
                        <m:t>1−</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𝑘</m:t>
                          </m:r>
                          <m:r>
                            <a:rPr lang="en-GB" b="0" i="1" smtClean="0">
                              <a:latin typeface="Cambria Math"/>
                            </a:rPr>
                            <m:t>−1</m:t>
                          </m:r>
                        </m:e>
                      </m:d>
                      <m:r>
                        <a:rPr lang="en-GB" b="0" i="1" smtClean="0">
                          <a:latin typeface="Cambria Math"/>
                        </a:rPr>
                        <m:t>≥0.9</m:t>
                      </m:r>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𝑘</m:t>
                          </m:r>
                          <m:r>
                            <a:rPr lang="en-GB" b="0" i="1" smtClean="0">
                              <a:latin typeface="Cambria Math"/>
                            </a:rPr>
                            <m:t>−1</m:t>
                          </m:r>
                        </m:e>
                      </m:d>
                      <m:r>
                        <a:rPr lang="en-GB" b="0" i="1" smtClean="0">
                          <a:latin typeface="Cambria Math"/>
                        </a:rPr>
                        <m:t>≤0.1</m:t>
                      </m:r>
                    </m:oMath>
                    <m:oMath xmlns:m="http://schemas.openxmlformats.org/officeDocument/2006/math">
                      <m:r>
                        <a:rPr lang="en-GB" b="0" i="1" smtClean="0">
                          <a:latin typeface="Cambria Math"/>
                        </a:rPr>
                        <m:t>𝑘</m:t>
                      </m:r>
                      <m:r>
                        <a:rPr lang="en-GB" b="0" i="1" smtClean="0">
                          <a:latin typeface="Cambria Math"/>
                        </a:rPr>
                        <m:t>−1=5</m:t>
                      </m:r>
                    </m:oMath>
                    <m:oMath xmlns:m="http://schemas.openxmlformats.org/officeDocument/2006/math">
                      <m:r>
                        <a:rPr lang="en-GB" b="1" i="1" smtClean="0">
                          <a:latin typeface="Cambria Math"/>
                        </a:rPr>
                        <m:t>𝒌</m:t>
                      </m:r>
                      <m:r>
                        <a:rPr lang="en-GB" b="1" i="1" smtClean="0">
                          <a:latin typeface="Cambria Math"/>
                        </a:rPr>
                        <m:t>=</m:t>
                      </m:r>
                      <m:r>
                        <a:rPr lang="en-GB" b="1" i="1" smtClean="0">
                          <a:latin typeface="Cambria Math"/>
                        </a:rPr>
                        <m:t>𝟔</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636912"/>
                <a:ext cx="6480720" cy="1754326"/>
              </a:xfrm>
              <a:prstGeom prst="rect">
                <a:avLst/>
              </a:prstGeom>
              <a:blipFill rotWithShape="1">
                <a:blip r:embed="rId3"/>
                <a:stretch>
                  <a:fillRect/>
                </a:stretch>
              </a:blipFill>
            </p:spPr>
            <p:txBody>
              <a:bodyPr/>
              <a:lstStyle/>
              <a:p>
                <a:r>
                  <a:rPr lang="en-GB">
                    <a:noFill/>
                  </a:rPr>
                  <a:t> </a:t>
                </a:r>
              </a:p>
            </p:txBody>
          </p:sp>
        </mc:Fallback>
      </mc:AlternateContent>
      <p:sp>
        <p:nvSpPr>
          <p:cNvPr id="8" name="TextBox 7"/>
          <p:cNvSpPr txBox="1"/>
          <p:nvPr/>
        </p:nvSpPr>
        <p:spPr>
          <a:xfrm>
            <a:off x="4909369" y="4088969"/>
            <a:ext cx="223224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This is </a:t>
            </a:r>
            <a:r>
              <a:rPr lang="en-GB" b="1" dirty="0"/>
              <a:t>exactly</a:t>
            </a:r>
            <a:r>
              <a:rPr lang="en-GB" dirty="0"/>
              <a:t> what you should write.</a:t>
            </a:r>
          </a:p>
        </p:txBody>
      </p:sp>
      <p:sp>
        <p:nvSpPr>
          <p:cNvPr id="10" name="Rectangle 9"/>
          <p:cNvSpPr/>
          <p:nvPr/>
        </p:nvSpPr>
        <p:spPr>
          <a:xfrm>
            <a:off x="1475656" y="2551625"/>
            <a:ext cx="6264696" cy="23895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661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93-94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Q4-5</a:t>
            </a:r>
            <a:endParaRPr lang="en-US" sz="2400" dirty="0"/>
          </a:p>
          <a:p>
            <a:r>
              <a:rPr lang="en-US" sz="2400" dirty="0" smtClean="0">
                <a:solidFill>
                  <a:schemeClr val="accent6"/>
                </a:solidFill>
              </a:rPr>
              <a:t>Amber					</a:t>
            </a:r>
            <a:r>
              <a:rPr lang="en-US" sz="2400" dirty="0" smtClean="0"/>
              <a:t>Q6</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Q7-10</a:t>
            </a:r>
            <a:endParaRPr lang="en-US" sz="2400" dirty="0"/>
          </a:p>
          <a:p>
            <a:endParaRPr lang="en-US" sz="2400" dirty="0"/>
          </a:p>
        </p:txBody>
      </p:sp>
    </p:spTree>
    <p:extLst>
      <p:ext uri="{BB962C8B-B14F-4D97-AF65-F5344CB8AC3E}">
        <p14:creationId xmlns:p14="http://schemas.microsoft.com/office/powerpoint/2010/main" val="961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537895" y="4618662"/>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5E-6 -7.40741E-7 L 0.07309 -0.03912 L 0.12066 -0.01713 L 0.18802 -0.03449 L 0.21476 -0.0125 L 0.26233 -0.0419 C 0.26788 -0.03634 0.25591 -0.01412 0.26163 -0.00833 " pathEditMode="relative" rAng="0" ptsTypes="AAAAAAA">
                                      <p:cBhvr>
                                        <p:cTn id="6" dur="2000" fill="hold"/>
                                        <p:tgtEl>
                                          <p:spTgt spid="31"/>
                                        </p:tgtEl>
                                        <p:attrNameLst>
                                          <p:attrName>ppt_x</p:attrName>
                                          <p:attrName>ppt_y</p:attrName>
                                        </p:attrNameLst>
                                      </p:cBhvr>
                                      <p:rCtr x="1319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This Chapter Overview</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280920" cy="369332"/>
          </a:xfrm>
          <a:prstGeom prst="rect">
            <a:avLst/>
          </a:prstGeom>
          <a:noFill/>
        </p:spPr>
        <p:txBody>
          <a:bodyPr wrap="square" rtlCol="0">
            <a:spAutoFit/>
          </a:bodyPr>
          <a:lstStyle/>
          <a:p>
            <a:r>
              <a:rPr lang="en-GB" dirty="0"/>
              <a:t>This chapter is a recap of the concepts you learnt at GCSE. </a:t>
            </a:r>
          </a:p>
        </p:txBody>
      </p:sp>
      <mc:AlternateContent xmlns:mc="http://schemas.openxmlformats.org/markup-compatibility/2006" xmlns:a14="http://schemas.microsoft.com/office/drawing/2010/main">
        <mc:Choice Requires="a14">
          <p:sp>
            <p:nvSpPr>
              <p:cNvPr id="14" name="TextBox 13"/>
              <p:cNvSpPr txBox="1"/>
              <p:nvPr/>
            </p:nvSpPr>
            <p:spPr>
              <a:xfrm>
                <a:off x="6148477" y="4653136"/>
                <a:ext cx="2661694" cy="169277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Changes since the old ‘S1’ syllabus:</a:t>
                </a:r>
              </a:p>
              <a:p>
                <a:r>
                  <a:rPr lang="en-GB" sz="1200" dirty="0"/>
                  <a:t>You are no longer required to find the expected value (</a:t>
                </a:r>
                <a14:m>
                  <m:oMath xmlns:m="http://schemas.openxmlformats.org/officeDocument/2006/math">
                    <m:r>
                      <a:rPr lang="en-GB" sz="1200" b="0" i="1" smtClean="0">
                        <a:latin typeface="Cambria Math" panose="02040503050406030204" pitchFamily="18" charset="0"/>
                      </a:rPr>
                      <m:t>𝐸</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e>
                    </m:d>
                  </m:oMath>
                </a14:m>
                <a:r>
                  <a:rPr lang="en-GB" sz="1200" dirty="0"/>
                  <a:t>) or variance of a random variable, or find the cumulative distribution function of a probability mass function.</a:t>
                </a:r>
              </a:p>
              <a:p>
                <a:endParaRPr lang="en-GB" sz="800" dirty="0"/>
              </a:p>
              <a:p>
                <a:r>
                  <a:rPr lang="en-GB" sz="1200" dirty="0"/>
                  <a:t>The Binomial distribution has been moved from S2 to this module.</a:t>
                </a:r>
              </a:p>
            </p:txBody>
          </p:sp>
        </mc:Choice>
        <mc:Fallback xmlns="">
          <p:sp>
            <p:nvSpPr>
              <p:cNvPr id="14" name="TextBox 13"/>
              <p:cNvSpPr txBox="1">
                <a:spLocks noRot="1" noChangeAspect="1" noMove="1" noResize="1" noEditPoints="1" noAdjustHandles="1" noChangeArrowheads="1" noChangeShapeType="1" noTextEdit="1"/>
              </p:cNvSpPr>
              <p:nvPr/>
            </p:nvSpPr>
            <p:spPr>
              <a:xfrm>
                <a:off x="6148477" y="4653136"/>
                <a:ext cx="2661694" cy="1692771"/>
              </a:xfrm>
              <a:prstGeom prst="rect">
                <a:avLst/>
              </a:prstGeom>
              <a:blipFill>
                <a:blip r:embed="rId2"/>
                <a:stretch>
                  <a:fillRect b="-10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11560" y="2225141"/>
                <a:ext cx="3744416" cy="7682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rPr>
                          <m:t>𝑥</m:t>
                        </m:r>
                      </m:den>
                    </m:f>
                  </m:oMath>
                </a14:m>
                <a:r>
                  <a:rPr lang="en-GB" dirty="0"/>
                  <a:t>, find the value of </a:t>
                </a:r>
                <a14:m>
                  <m:oMath xmlns:m="http://schemas.openxmlformats.org/officeDocument/2006/math">
                    <m:r>
                      <a:rPr lang="en-GB" b="0" i="1" smtClean="0">
                        <a:latin typeface="Cambria Math" panose="02040503050406030204" pitchFamily="18" charset="0"/>
                      </a:rPr>
                      <m:t>𝑘</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611560" y="2225141"/>
                <a:ext cx="3744416" cy="768287"/>
              </a:xfrm>
              <a:prstGeom prst="rect">
                <a:avLst/>
              </a:prstGeom>
              <a:blipFill>
                <a:blip r:embed="rId3"/>
                <a:stretch>
                  <a:fillRect b="-2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611560" y="1862207"/>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 :: </a:t>
            </a:r>
            <a:r>
              <a:rPr lang="en-GB" dirty="0"/>
              <a:t>General Probability Distributions</a:t>
            </a:r>
          </a:p>
        </p:txBody>
      </p:sp>
      <p:sp>
        <p:nvSpPr>
          <p:cNvPr id="10" name="TextBox 9"/>
          <p:cNvSpPr txBox="1"/>
          <p:nvPr/>
        </p:nvSpPr>
        <p:spPr>
          <a:xfrm>
            <a:off x="4788024" y="1787343"/>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 :: </a:t>
            </a:r>
            <a:r>
              <a:rPr lang="en-GB" dirty="0"/>
              <a:t>Binomial Distribution</a:t>
            </a:r>
          </a:p>
        </p:txBody>
      </p:sp>
      <p:sp>
        <p:nvSpPr>
          <p:cNvPr id="11" name="TextBox 10"/>
          <p:cNvSpPr txBox="1"/>
          <p:nvPr/>
        </p:nvSpPr>
        <p:spPr>
          <a:xfrm>
            <a:off x="4780325" y="2175764"/>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toss an unfair coin, with probability heads of 0.6, 10 times. What’s the probability I see 5 heads?”</a:t>
            </a:r>
          </a:p>
        </p:txBody>
      </p:sp>
      <p:sp>
        <p:nvSpPr>
          <p:cNvPr id="28" name="TextBox 27"/>
          <p:cNvSpPr txBox="1"/>
          <p:nvPr/>
        </p:nvSpPr>
        <p:spPr>
          <a:xfrm>
            <a:off x="1403648" y="3573016"/>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 :: </a:t>
            </a:r>
            <a:r>
              <a:rPr lang="en-GB" dirty="0"/>
              <a:t>Cumulative</a:t>
            </a:r>
            <a:r>
              <a:rPr lang="en-GB" b="1" dirty="0"/>
              <a:t> </a:t>
            </a:r>
            <a:r>
              <a:rPr lang="en-GB" dirty="0"/>
              <a:t>Binomial Probabilities</a:t>
            </a:r>
          </a:p>
        </p:txBody>
      </p:sp>
      <p:sp>
        <p:nvSpPr>
          <p:cNvPr id="29" name="TextBox 28"/>
          <p:cNvSpPr txBox="1"/>
          <p:nvPr/>
        </p:nvSpPr>
        <p:spPr>
          <a:xfrm>
            <a:off x="1395949" y="3961437"/>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toss an unfair coin, with probability heads of 0.6, 10 times. What’s the probability I see at most 3 heads?”</a:t>
            </a:r>
          </a:p>
        </p:txBody>
      </p:sp>
    </p:spTree>
    <p:extLst>
      <p:ext uri="{BB962C8B-B14F-4D97-AF65-F5344CB8AC3E}">
        <p14:creationId xmlns:p14="http://schemas.microsoft.com/office/powerpoint/2010/main" val="127222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distributions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08236" y="828328"/>
            <a:ext cx="7848872" cy="646331"/>
          </a:xfrm>
          <a:prstGeom prst="rect">
            <a:avLst/>
          </a:prstGeom>
          <a:noFill/>
        </p:spPr>
        <p:txBody>
          <a:bodyPr wrap="square" rtlCol="0">
            <a:spAutoFit/>
          </a:bodyPr>
          <a:lstStyle/>
          <a:p>
            <a:r>
              <a:rPr lang="en-GB" dirty="0"/>
              <a:t>You are already familiar with the concept of </a:t>
            </a:r>
            <a:r>
              <a:rPr lang="en-GB" b="1" dirty="0"/>
              <a:t>variable </a:t>
            </a:r>
            <a:r>
              <a:rPr lang="en-GB" dirty="0"/>
              <a:t>in statistics: a collection of values (e.g. favourite colour of students in the room):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675814737"/>
                  </p:ext>
                </p:extLst>
              </p:nvPr>
            </p:nvGraphicFramePr>
            <p:xfrm>
              <a:off x="1271972" y="163755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𝒙</m:t>
                                </m:r>
                              </m:oMath>
                            </m:oMathPara>
                          </a14:m>
                          <a:endParaRPr lang="en-GB" dirty="0"/>
                        </a:p>
                      </a:txBody>
                      <a:tcPr/>
                    </a:tc>
                    <a:tc>
                      <a:txBody>
                        <a:bodyPr/>
                        <a:lstStyle/>
                        <a:p>
                          <a:pPr algn="ctr"/>
                          <a:r>
                            <a:rPr lang="en-GB" dirty="0"/>
                            <a:t>red</a:t>
                          </a:r>
                        </a:p>
                      </a:txBody>
                      <a:tcPr/>
                    </a:tc>
                    <a:tc>
                      <a:txBody>
                        <a:bodyPr/>
                        <a:lstStyle/>
                        <a:p>
                          <a:pPr algn="ctr"/>
                          <a:r>
                            <a:rPr lang="en-GB" dirty="0"/>
                            <a:t>green</a:t>
                          </a:r>
                        </a:p>
                      </a:txBody>
                      <a:tcPr/>
                    </a:tc>
                    <a:tc>
                      <a:txBody>
                        <a:bodyPr/>
                        <a:lstStyle/>
                        <a:p>
                          <a:pPr algn="ctr"/>
                          <a:r>
                            <a:rPr lang="en-GB" dirty="0"/>
                            <a:t>blue</a:t>
                          </a:r>
                        </a:p>
                      </a:txBody>
                      <a:tcPr/>
                    </a:tc>
                    <a:tc>
                      <a:txBody>
                        <a:bodyPr/>
                        <a:lstStyle/>
                        <a:p>
                          <a:pPr algn="ctr"/>
                          <a:r>
                            <a:rPr lang="en-GB" dirty="0"/>
                            <a:t>orange</a:t>
                          </a:r>
                        </a:p>
                      </a:txBody>
                      <a:tcPr/>
                    </a:tc>
                    <a:extLst>
                      <a:ext uri="{0D108BD9-81ED-4DB2-BD59-A6C34878D82A}">
                        <a16:rowId xmlns:a16="http://schemas.microsoft.com/office/drawing/2014/main" val="201200226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675814737"/>
                  </p:ext>
                </p:extLst>
              </p:nvPr>
            </p:nvGraphicFramePr>
            <p:xfrm>
              <a:off x="1271972" y="163755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endParaRPr lang="en-US"/>
                        </a:p>
                      </a:txBody>
                      <a:tcPr>
                        <a:blipFill>
                          <a:blip r:embed="rId2"/>
                          <a:stretch>
                            <a:fillRect l="-500" t="-8065" r="-401500" b="-24194"/>
                          </a:stretch>
                        </a:blipFill>
                      </a:tcPr>
                    </a:tc>
                    <a:tc>
                      <a:txBody>
                        <a:bodyPr/>
                        <a:lstStyle/>
                        <a:p>
                          <a:pPr algn="ctr"/>
                          <a:r>
                            <a:rPr lang="en-GB" dirty="0"/>
                            <a:t>red</a:t>
                          </a:r>
                        </a:p>
                      </a:txBody>
                      <a:tcPr/>
                    </a:tc>
                    <a:tc>
                      <a:txBody>
                        <a:bodyPr/>
                        <a:lstStyle/>
                        <a:p>
                          <a:pPr algn="ctr"/>
                          <a:r>
                            <a:rPr lang="en-GB" dirty="0"/>
                            <a:t>green</a:t>
                          </a:r>
                        </a:p>
                      </a:txBody>
                      <a:tcPr/>
                    </a:tc>
                    <a:tc>
                      <a:txBody>
                        <a:bodyPr/>
                        <a:lstStyle/>
                        <a:p>
                          <a:pPr algn="ctr"/>
                          <a:r>
                            <a:rPr lang="en-GB" dirty="0"/>
                            <a:t>blue</a:t>
                          </a:r>
                        </a:p>
                      </a:txBody>
                      <a:tcPr/>
                    </a:tc>
                    <a:tc>
                      <a:txBody>
                        <a:bodyPr/>
                        <a:lstStyle/>
                        <a:p>
                          <a:pPr algn="ctr"/>
                          <a:r>
                            <a:rPr lang="en-GB" dirty="0"/>
                            <a:t>orange</a:t>
                          </a:r>
                        </a:p>
                      </a:txBody>
                      <a:tcPr/>
                    </a:tc>
                    <a:extLst>
                      <a:ext uri="{0D108BD9-81ED-4DB2-BD59-A6C34878D82A}">
                        <a16:rowId xmlns:a16="http://schemas.microsoft.com/office/drawing/2014/main" val="201200226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Table 24"/>
              <p:cNvGraphicFramePr>
                <a:graphicFrameLocks noGrp="1"/>
              </p:cNvGraphicFramePr>
              <p:nvPr>
                <p:extLst>
                  <p:ext uri="{D42A27DB-BD31-4B8C-83A1-F6EECF244321}">
                    <p14:modId xmlns:p14="http://schemas.microsoft.com/office/powerpoint/2010/main" val="348636749"/>
                  </p:ext>
                </p:extLst>
              </p:nvPr>
            </p:nvGraphicFramePr>
            <p:xfrm>
              <a:off x="1271972" y="200839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b="1" dirty="0"/>
                        </a:p>
                      </a:txBody>
                      <a:tcPr/>
                    </a:tc>
                    <a:tc>
                      <a:txBody>
                        <a:bodyPr/>
                        <a:lstStyle/>
                        <a:p>
                          <a:pPr algn="ctr"/>
                          <a:r>
                            <a:rPr lang="en-GB" dirty="0"/>
                            <a:t>0.3</a:t>
                          </a:r>
                        </a:p>
                      </a:txBody>
                      <a:tcPr/>
                    </a:tc>
                    <a:tc>
                      <a:txBody>
                        <a:bodyPr/>
                        <a:lstStyle/>
                        <a:p>
                          <a:pPr algn="ctr"/>
                          <a:r>
                            <a:rPr lang="en-GB" dirty="0"/>
                            <a:t>0.4</a:t>
                          </a:r>
                        </a:p>
                      </a:txBody>
                      <a:tcPr/>
                    </a:tc>
                    <a:tc>
                      <a:txBody>
                        <a:bodyPr/>
                        <a:lstStyle/>
                        <a:p>
                          <a:pPr algn="ctr"/>
                          <a:r>
                            <a:rPr lang="en-GB" dirty="0"/>
                            <a:t>0.1</a:t>
                          </a:r>
                        </a:p>
                      </a:txBody>
                      <a:tcPr/>
                    </a:tc>
                    <a:tc>
                      <a:txBody>
                        <a:bodyPr/>
                        <a:lstStyle/>
                        <a:p>
                          <a:pPr algn="ctr"/>
                          <a:r>
                            <a:rPr lang="en-GB" dirty="0"/>
                            <a:t>0.2</a:t>
                          </a:r>
                        </a:p>
                      </a:txBody>
                      <a:tcPr/>
                    </a:tc>
                    <a:extLst>
                      <a:ext uri="{0D108BD9-81ED-4DB2-BD59-A6C34878D82A}">
                        <a16:rowId xmlns:a16="http://schemas.microsoft.com/office/drawing/2014/main" val="2012002261"/>
                      </a:ext>
                    </a:extLst>
                  </a:tr>
                </a:tbl>
              </a:graphicData>
            </a:graphic>
          </p:graphicFrame>
        </mc:Choice>
        <mc:Fallback xmlns="">
          <p:graphicFrame>
            <p:nvGraphicFramePr>
              <p:cNvPr id="25" name="Table 24"/>
              <p:cNvGraphicFramePr>
                <a:graphicFrameLocks noGrp="1"/>
              </p:cNvGraphicFramePr>
              <p:nvPr>
                <p:extLst>
                  <p:ext uri="{D42A27DB-BD31-4B8C-83A1-F6EECF244321}">
                    <p14:modId xmlns:p14="http://schemas.microsoft.com/office/powerpoint/2010/main" val="348636749"/>
                  </p:ext>
                </p:extLst>
              </p:nvPr>
            </p:nvGraphicFramePr>
            <p:xfrm>
              <a:off x="1271972" y="200839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endParaRPr lang="en-US"/>
                        </a:p>
                      </a:txBody>
                      <a:tcPr>
                        <a:blipFill>
                          <a:blip r:embed="rId3"/>
                          <a:stretch>
                            <a:fillRect l="-500" t="-8065" r="-401500" b="-22581"/>
                          </a:stretch>
                        </a:blipFill>
                      </a:tcPr>
                    </a:tc>
                    <a:tc>
                      <a:txBody>
                        <a:bodyPr/>
                        <a:lstStyle/>
                        <a:p>
                          <a:pPr algn="ctr"/>
                          <a:r>
                            <a:rPr lang="en-GB" dirty="0"/>
                            <a:t>0.3</a:t>
                          </a:r>
                        </a:p>
                      </a:txBody>
                      <a:tcPr/>
                    </a:tc>
                    <a:tc>
                      <a:txBody>
                        <a:bodyPr/>
                        <a:lstStyle/>
                        <a:p>
                          <a:pPr algn="ctr"/>
                          <a:r>
                            <a:rPr lang="en-GB" dirty="0"/>
                            <a:t>0.4</a:t>
                          </a:r>
                        </a:p>
                      </a:txBody>
                      <a:tcPr/>
                    </a:tc>
                    <a:tc>
                      <a:txBody>
                        <a:bodyPr/>
                        <a:lstStyle/>
                        <a:p>
                          <a:pPr algn="ctr"/>
                          <a:r>
                            <a:rPr lang="en-GB" dirty="0"/>
                            <a:t>0.1</a:t>
                          </a:r>
                        </a:p>
                      </a:txBody>
                      <a:tcPr/>
                    </a:tc>
                    <a:tc>
                      <a:txBody>
                        <a:bodyPr/>
                        <a:lstStyle/>
                        <a:p>
                          <a:pPr algn="ctr"/>
                          <a:r>
                            <a:rPr lang="en-GB" dirty="0"/>
                            <a:t>0.2</a:t>
                          </a:r>
                        </a:p>
                      </a:txBody>
                      <a:tcPr/>
                    </a:tc>
                    <a:extLst>
                      <a:ext uri="{0D108BD9-81ED-4DB2-BD59-A6C34878D82A}">
                        <a16:rowId xmlns:a16="http://schemas.microsoft.com/office/drawing/2014/main" val="2012002261"/>
                      </a:ext>
                    </a:extLst>
                  </a:tr>
                </a:tbl>
              </a:graphicData>
            </a:graphic>
          </p:graphicFrame>
        </mc:Fallback>
      </mc:AlternateContent>
      <mc:AlternateContent xmlns:mc="http://schemas.openxmlformats.org/markup-compatibility/2006" xmlns:a14="http://schemas.microsoft.com/office/drawing/2010/main">
        <mc:Choice Requires="a14">
          <p:sp>
            <p:nvSpPr>
              <p:cNvPr id="26" name="TextBox 25"/>
              <p:cNvSpPr txBox="1"/>
              <p:nvPr/>
            </p:nvSpPr>
            <p:spPr>
              <a:xfrm>
                <a:off x="2975338" y="4051978"/>
                <a:ext cx="244827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oMath>
                  </m:oMathPara>
                </a14:m>
                <a:endParaRPr lang="en-GB"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975338" y="4051978"/>
                <a:ext cx="2448272" cy="523220"/>
              </a:xfrm>
              <a:prstGeom prst="rect">
                <a:avLst/>
              </a:prstGeom>
              <a:blipFill>
                <a:blip r:embed="rId4"/>
                <a:stretch>
                  <a:fillRect/>
                </a:stretch>
              </a:blipFill>
            </p:spPr>
            <p:txBody>
              <a:bodyPr/>
              <a:lstStyle/>
              <a:p>
                <a:r>
                  <a:rPr lang="en-GB">
                    <a:noFill/>
                  </a:rPr>
                  <a:t> </a:t>
                </a:r>
              </a:p>
            </p:txBody>
          </p:sp>
        </mc:Fallback>
      </mc:AlternateContent>
      <p:sp>
        <p:nvSpPr>
          <p:cNvPr id="27" name="TextBox 26"/>
          <p:cNvSpPr txBox="1"/>
          <p:nvPr/>
        </p:nvSpPr>
        <p:spPr>
          <a:xfrm>
            <a:off x="827584" y="4869160"/>
            <a:ext cx="2291770" cy="369332"/>
          </a:xfrm>
          <a:prstGeom prst="rect">
            <a:avLst/>
          </a:prstGeom>
          <a:noFill/>
        </p:spPr>
        <p:txBody>
          <a:bodyPr wrap="square" rtlCol="0">
            <a:spAutoFit/>
          </a:bodyPr>
          <a:lstStyle/>
          <a:p>
            <a:r>
              <a:rPr lang="en-GB" dirty="0"/>
              <a:t>“The probability that…</a:t>
            </a:r>
          </a:p>
        </p:txBody>
      </p:sp>
      <mc:AlternateContent xmlns:mc="http://schemas.openxmlformats.org/markup-compatibility/2006" xmlns:a14="http://schemas.microsoft.com/office/drawing/2010/main">
        <mc:Choice Requires="a14">
          <p:sp>
            <p:nvSpPr>
              <p:cNvPr id="28" name="TextBox 27"/>
              <p:cNvSpPr txBox="1"/>
              <p:nvPr/>
            </p:nvSpPr>
            <p:spPr>
              <a:xfrm>
                <a:off x="3417776" y="4834025"/>
                <a:ext cx="2291770" cy="646331"/>
              </a:xfrm>
              <a:prstGeom prst="rect">
                <a:avLst/>
              </a:prstGeom>
              <a:noFill/>
            </p:spPr>
            <p:txBody>
              <a:bodyPr wrap="square" rtlCol="0">
                <a:spAutoFit/>
              </a:bodyPr>
              <a:lstStyle/>
              <a:p>
                <a:r>
                  <a:rPr lang="en-GB" dirty="0"/>
                  <a:t>…the outcome of the random variable </a:t>
                </a:r>
                <a14:m>
                  <m:oMath xmlns:m="http://schemas.openxmlformats.org/officeDocument/2006/math">
                    <m:r>
                      <a:rPr lang="en-GB" b="0" i="1" smtClean="0">
                        <a:latin typeface="Cambria Math" panose="02040503050406030204" pitchFamily="18" charset="0"/>
                      </a:rPr>
                      <m:t>𝑋</m:t>
                    </m:r>
                  </m:oMath>
                </a14:m>
                <a:r>
                  <a:rPr lang="en-GB"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3417776" y="4834025"/>
                <a:ext cx="2291770" cy="646331"/>
              </a:xfrm>
              <a:prstGeom prst="rect">
                <a:avLst/>
              </a:prstGeom>
              <a:blipFill>
                <a:blip r:embed="rId5"/>
                <a:stretch>
                  <a:fillRect l="-2394"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300528" y="4832933"/>
                <a:ext cx="2291770" cy="646331"/>
              </a:xfrm>
              <a:prstGeom prst="rect">
                <a:avLst/>
              </a:prstGeom>
              <a:noFill/>
            </p:spPr>
            <p:txBody>
              <a:bodyPr wrap="square" rtlCol="0">
                <a:spAutoFit/>
              </a:bodyPr>
              <a:lstStyle/>
              <a:p>
                <a:r>
                  <a:rPr lang="en-GB" dirty="0"/>
                  <a:t>…was the specific outcome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29" name="TextBox 28"/>
              <p:cNvSpPr txBox="1">
                <a:spLocks noRot="1" noChangeAspect="1" noMove="1" noResize="1" noEditPoints="1" noAdjustHandles="1" noChangeArrowheads="1" noChangeShapeType="1" noTextEdit="1"/>
              </p:cNvSpPr>
              <p:nvPr/>
            </p:nvSpPr>
            <p:spPr>
              <a:xfrm>
                <a:off x="6300528" y="4832933"/>
                <a:ext cx="2291770" cy="646331"/>
              </a:xfrm>
              <a:prstGeom prst="rect">
                <a:avLst/>
              </a:prstGeom>
              <a:blipFill>
                <a:blip r:embed="rId6"/>
                <a:stretch>
                  <a:fillRect l="-2400" t="-5660" b="-14151"/>
                </a:stretch>
              </a:blipFill>
            </p:spPr>
            <p:txBody>
              <a:bodyPr/>
              <a:lstStyle/>
              <a:p>
                <a:r>
                  <a:rPr lang="en-GB">
                    <a:noFill/>
                  </a:rPr>
                  <a:t> </a:t>
                </a:r>
              </a:p>
            </p:txBody>
          </p:sp>
        </mc:Fallback>
      </mc:AlternateContent>
      <p:cxnSp>
        <p:nvCxnSpPr>
          <p:cNvPr id="30" name="Straight Arrow Connector 29"/>
          <p:cNvCxnSpPr>
            <a:stCxn id="27" idx="0"/>
          </p:cNvCxnSpPr>
          <p:nvPr/>
        </p:nvCxnSpPr>
        <p:spPr>
          <a:xfrm flipV="1">
            <a:off x="1973469" y="4516916"/>
            <a:ext cx="1452777" cy="3522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4109292" y="4516916"/>
            <a:ext cx="308472" cy="363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flipV="1">
            <a:off x="4792337" y="4549966"/>
            <a:ext cx="2344431" cy="3305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717553" y="5590736"/>
                <a:ext cx="7669424" cy="1200329"/>
              </a:xfrm>
              <a:prstGeom prst="rect">
                <a:avLst/>
              </a:prstGeom>
              <a:noFill/>
            </p:spPr>
            <p:txBody>
              <a:bodyPr wrap="square" rtlCol="0">
                <a:spAutoFit/>
              </a:bodyPr>
              <a:lstStyle/>
              <a:p>
                <a:r>
                  <a:rPr lang="en-GB" dirty="0"/>
                  <a:t>A shorthand for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oMath>
                </a14:m>
                <a:r>
                  <a:rPr lang="en-GB" dirty="0"/>
                  <a:t> is </a:t>
                </a:r>
                <a:r>
                  <a:rPr lang="en-GB" dirty="0">
                    <a:latin typeface="Wingdings" panose="05000000000000000000" pitchFamily="2" charset="2"/>
                  </a:rPr>
                  <a:t>!</a:t>
                </a:r>
                <a:r>
                  <a:rPr lang="en-GB" dirty="0"/>
                  <a:t> </a:t>
                </a:r>
                <a14:m>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(note the lowercase </a:t>
                </a:r>
                <a14:m>
                  <m:oMath xmlns:m="http://schemas.openxmlformats.org/officeDocument/2006/math">
                    <m:r>
                      <a:rPr lang="en-GB" b="0" i="1" smtClean="0">
                        <a:latin typeface="Cambria Math" panose="02040503050406030204" pitchFamily="18" charset="0"/>
                      </a:rPr>
                      <m:t>𝑝</m:t>
                    </m:r>
                  </m:oMath>
                </a14:m>
                <a:r>
                  <a:rPr lang="en-GB" dirty="0"/>
                  <a:t>).</a:t>
                </a:r>
              </a:p>
              <a:p>
                <a:r>
                  <a:rPr lang="en-GB" dirty="0"/>
                  <a:t>It’s like saying “the probability that the outcome of my coin throw was heads”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h𝑒𝑎𝑑𝑠</m:t>
                    </m:r>
                    <m:r>
                      <a:rPr lang="en-GB" b="0" i="1" smtClean="0">
                        <a:latin typeface="Cambria Math" panose="02040503050406030204" pitchFamily="18" charset="0"/>
                      </a:rPr>
                      <m:t>)</m:t>
                    </m:r>
                  </m:oMath>
                </a14:m>
                <a:r>
                  <a:rPr lang="en-GB" dirty="0"/>
                  <a:t>) vs “the probability of heads”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h𝑒𝑎𝑑𝑠</m:t>
                    </m:r>
                    <m:r>
                      <a:rPr lang="en-GB" b="0" i="1" smtClean="0">
                        <a:latin typeface="Cambria Math" panose="02040503050406030204" pitchFamily="18" charset="0"/>
                      </a:rPr>
                      <m:t>)</m:t>
                    </m:r>
                  </m:oMath>
                </a14:m>
                <a:r>
                  <a:rPr lang="en-GB" dirty="0"/>
                  <a:t>). In the latter the coin throw was implicit, so we can skip the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0" smtClean="0">
                        <a:latin typeface="Cambria Math" panose="02040503050406030204" pitchFamily="18" charset="0"/>
                      </a:rPr>
                      <m:t>′</m:t>
                    </m:r>
                  </m:oMath>
                </a14:m>
                <a:r>
                  <a:rPr lang="en-GB" dirty="0"/>
                  <a:t>.</a:t>
                </a:r>
              </a:p>
            </p:txBody>
          </p:sp>
        </mc:Choice>
        <mc:Fallback xmlns="">
          <p:sp>
            <p:nvSpPr>
              <p:cNvPr id="33" name="TextBox 32"/>
              <p:cNvSpPr txBox="1">
                <a:spLocks noRot="1" noChangeAspect="1" noMove="1" noResize="1" noEditPoints="1" noAdjustHandles="1" noChangeArrowheads="1" noChangeShapeType="1" noTextEdit="1"/>
              </p:cNvSpPr>
              <p:nvPr/>
            </p:nvSpPr>
            <p:spPr>
              <a:xfrm>
                <a:off x="717553" y="5590736"/>
                <a:ext cx="7669424" cy="1200329"/>
              </a:xfrm>
              <a:prstGeom prst="rect">
                <a:avLst/>
              </a:prstGeom>
              <a:blipFill>
                <a:blip r:embed="rId7"/>
                <a:stretch>
                  <a:fillRect l="-715" t="-3046"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606960" y="3787289"/>
                <a:ext cx="3336730" cy="58477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i.e. </a:t>
                </a:r>
                <a14:m>
                  <m:oMath xmlns:m="http://schemas.openxmlformats.org/officeDocument/2006/math">
                    <m:r>
                      <a:rPr lang="en-GB" sz="1600" i="1">
                        <a:latin typeface="Cambria Math" panose="02040503050406030204" pitchFamily="18" charset="0"/>
                      </a:rPr>
                      <m:t>𝑋</m:t>
                    </m:r>
                  </m:oMath>
                </a14:m>
                <a:r>
                  <a:rPr lang="en-GB" sz="1600" dirty="0"/>
                  <a:t> is a random variable (capital letter), but </a:t>
                </a:r>
                <a14:m>
                  <m:oMath xmlns:m="http://schemas.openxmlformats.org/officeDocument/2006/math">
                    <m:r>
                      <a:rPr lang="en-GB" sz="1600" i="1">
                        <a:latin typeface="Cambria Math" panose="02040503050406030204" pitchFamily="18" charset="0"/>
                      </a:rPr>
                      <m:t>𝑥</m:t>
                    </m:r>
                  </m:oMath>
                </a14:m>
                <a:r>
                  <a:rPr lang="en-GB" sz="1600" dirty="0"/>
                  <a:t> is a particular outcome.</a:t>
                </a:r>
              </a:p>
            </p:txBody>
          </p:sp>
        </mc:Choice>
        <mc:Fallback xmlns="">
          <p:sp>
            <p:nvSpPr>
              <p:cNvPr id="34" name="Rectangle 33"/>
              <p:cNvSpPr>
                <a:spLocks noRot="1" noChangeAspect="1" noMove="1" noResize="1" noEditPoints="1" noAdjustHandles="1" noChangeArrowheads="1" noChangeShapeType="1" noTextEdit="1"/>
              </p:cNvSpPr>
              <p:nvPr/>
            </p:nvSpPr>
            <p:spPr>
              <a:xfrm>
                <a:off x="5606960" y="3787289"/>
                <a:ext cx="3336730" cy="584775"/>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275217" y="2922319"/>
                <a:ext cx="61149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latin typeface="Wingdings" panose="05000000000000000000" pitchFamily="2" charset="2"/>
                  </a:rPr>
                  <a:t>!</a:t>
                </a:r>
                <a:r>
                  <a:rPr lang="en-GB" dirty="0"/>
                  <a:t> A </a:t>
                </a:r>
                <a:r>
                  <a:rPr lang="en-GB" b="1" dirty="0"/>
                  <a:t>random variable</a:t>
                </a:r>
                <a:r>
                  <a:rPr lang="en-GB" dirty="0"/>
                  <a:t> </a:t>
                </a:r>
                <a14:m>
                  <m:oMath xmlns:m="http://schemas.openxmlformats.org/officeDocument/2006/math">
                    <m:r>
                      <a:rPr lang="en-GB" b="1" i="1" dirty="0">
                        <a:latin typeface="Cambria Math"/>
                      </a:rPr>
                      <m:t>𝑿</m:t>
                    </m:r>
                  </m:oMath>
                </a14:m>
                <a:r>
                  <a:rPr lang="en-GB" dirty="0"/>
                  <a:t> </a:t>
                </a:r>
                <a:r>
                  <a:rPr lang="en-GB" b="1" dirty="0"/>
                  <a:t>represents a single experiment/trial</a:t>
                </a:r>
                <a:r>
                  <a:rPr lang="en-GB" dirty="0"/>
                  <a:t>. It consists of outcomes with a probability for each.</a:t>
                </a:r>
              </a:p>
            </p:txBody>
          </p:sp>
        </mc:Choice>
        <mc:Fallback xmlns="">
          <p:sp>
            <p:nvSpPr>
              <p:cNvPr id="36" name="Rectangle 35"/>
              <p:cNvSpPr>
                <a:spLocks noRot="1" noChangeAspect="1" noMove="1" noResize="1" noEditPoints="1" noAdjustHandles="1" noChangeArrowheads="1" noChangeShapeType="1" noTextEdit="1"/>
              </p:cNvSpPr>
              <p:nvPr/>
            </p:nvSpPr>
            <p:spPr>
              <a:xfrm>
                <a:off x="1275217" y="2922319"/>
                <a:ext cx="6114910" cy="646331"/>
              </a:xfrm>
              <a:prstGeom prst="rect">
                <a:avLst/>
              </a:prstGeom>
              <a:blipFill>
                <a:blip r:embed="rId9"/>
                <a:stretch>
                  <a:fillRect l="-596" t="-3636" r="-1390" b="-11818"/>
                </a:stretch>
              </a:blipFill>
            </p:spPr>
            <p:txBody>
              <a:bodyPr/>
              <a:lstStyle/>
              <a:p>
                <a:r>
                  <a:rPr lang="en-GB">
                    <a:noFill/>
                  </a:rPr>
                  <a:t> </a:t>
                </a:r>
              </a:p>
            </p:txBody>
          </p:sp>
        </mc:Fallback>
      </mc:AlternateContent>
      <p:sp>
        <p:nvSpPr>
          <p:cNvPr id="8" name="TextBox 7"/>
          <p:cNvSpPr txBox="1"/>
          <p:nvPr/>
        </p:nvSpPr>
        <p:spPr>
          <a:xfrm>
            <a:off x="387152" y="2442096"/>
            <a:ext cx="7560840" cy="369332"/>
          </a:xfrm>
          <a:prstGeom prst="rect">
            <a:avLst/>
          </a:prstGeom>
          <a:noFill/>
        </p:spPr>
        <p:txBody>
          <a:bodyPr wrap="square" rtlCol="0">
            <a:spAutoFit/>
          </a:bodyPr>
          <a:lstStyle/>
          <a:p>
            <a:r>
              <a:rPr lang="en-GB" dirty="0"/>
              <a:t>If each is assigned a probability of occurring, it becomes a </a:t>
            </a:r>
            <a:r>
              <a:rPr lang="en-GB" b="1" dirty="0"/>
              <a:t>random variable</a:t>
            </a:r>
            <a:r>
              <a:rPr lang="en-GB" dirty="0"/>
              <a:t>.</a:t>
            </a:r>
          </a:p>
        </p:txBody>
      </p:sp>
    </p:spTree>
    <p:extLst>
      <p:ext uri="{BB962C8B-B14F-4D97-AF65-F5344CB8AC3E}">
        <p14:creationId xmlns:p14="http://schemas.microsoft.com/office/powerpoint/2010/main" val="8615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3" grpId="0"/>
      <p:bldP spid="34" grpId="0" animBg="1"/>
      <p:bldP spid="3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Distributions vs Probability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908720"/>
            <a:ext cx="8208912" cy="369332"/>
          </a:xfrm>
          <a:prstGeom prst="rect">
            <a:avLst/>
          </a:prstGeom>
          <a:noFill/>
        </p:spPr>
        <p:txBody>
          <a:bodyPr wrap="square" rtlCol="0">
            <a:spAutoFit/>
          </a:bodyPr>
          <a:lstStyle/>
          <a:p>
            <a:r>
              <a:rPr lang="en-GB" dirty="0"/>
              <a:t>There are two ways to write the mapping from outcomes to probabilities:</a:t>
            </a:r>
          </a:p>
        </p:txBody>
      </p:sp>
      <mc:AlternateContent xmlns:mc="http://schemas.openxmlformats.org/markup-compatibility/2006" xmlns:a14="http://schemas.microsoft.com/office/drawing/2010/main">
        <mc:Choice Requires="a14">
          <p:sp>
            <p:nvSpPr>
              <p:cNvPr id="6" name="TextBox 5"/>
              <p:cNvSpPr txBox="1"/>
              <p:nvPr/>
            </p:nvSpPr>
            <p:spPr>
              <a:xfrm>
                <a:off x="497682" y="2431863"/>
                <a:ext cx="7754171" cy="91614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𝑝</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eqArr>
                            <m:eqArrPr>
                              <m:ctrlPr>
                                <a:rPr lang="en-GB" sz="2400" b="0" i="1" smtClean="0">
                                  <a:latin typeface="Cambria Math" panose="02040503050406030204" pitchFamily="18" charset="0"/>
                                </a:rPr>
                              </m:ctrlPr>
                            </m:eqArrPr>
                            <m:e>
                              <m:r>
                                <a:rPr lang="en-GB" sz="2400" b="0" i="1" smtClean="0">
                                  <a:latin typeface="Cambria Math" panose="02040503050406030204" pitchFamily="18" charset="0"/>
                                </a:rPr>
                                <m:t>0.1</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0" i="1" smtClean="0">
                                  <a:latin typeface="Cambria Math" panose="02040503050406030204" pitchFamily="18" charset="0"/>
                                </a:rPr>
                                <m:t>𝑥</m:t>
                              </m:r>
                              <m:r>
                                <a:rPr lang="en-GB" sz="2400" b="0" i="1" smtClean="0">
                                  <a:latin typeface="Cambria Math" panose="02040503050406030204" pitchFamily="18" charset="0"/>
                                </a:rPr>
                                <m:t>=1,2,3,4</m:t>
                              </m:r>
                            </m:e>
                            <m:e>
                              <m:r>
                                <a:rPr lang="en-GB" sz="2400" b="0" i="1" smtClean="0">
                                  <a:latin typeface="Cambria Math" panose="02040503050406030204" pitchFamily="18" charset="0"/>
                                </a:rPr>
                                <m:t>&amp;0,  </m:t>
                              </m:r>
                              <m:r>
                                <a:rPr lang="en-GB" sz="2400" b="0" i="1" smtClean="0">
                                  <a:latin typeface="Cambria Math" panose="02040503050406030204" pitchFamily="18" charset="0"/>
                                </a:rPr>
                                <m:t>𝑜𝑡h𝑒𝑟𝑤𝑖𝑠𝑒</m:t>
                              </m:r>
                            </m:e>
                          </m:eqArr>
                        </m:e>
                      </m:d>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97682" y="2431863"/>
                <a:ext cx="7754171" cy="916148"/>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497683" y="2062531"/>
            <a:ext cx="23042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As a function:</a:t>
            </a:r>
          </a:p>
        </p:txBody>
      </p:sp>
      <p:sp>
        <p:nvSpPr>
          <p:cNvPr id="8" name="TextBox 7"/>
          <p:cNvSpPr txBox="1"/>
          <p:nvPr/>
        </p:nvSpPr>
        <p:spPr>
          <a:xfrm>
            <a:off x="3563888" y="1485625"/>
            <a:ext cx="3528392" cy="738664"/>
          </a:xfrm>
          <a:prstGeom prst="rect">
            <a:avLst/>
          </a:prstGeom>
          <a:noFill/>
        </p:spPr>
        <p:txBody>
          <a:bodyPr wrap="square" rtlCol="0">
            <a:spAutoFit/>
          </a:bodyPr>
          <a:lstStyle/>
          <a:p>
            <a:r>
              <a:rPr lang="en-GB" sz="1400" dirty="0"/>
              <a:t>The “{“ means we have a ‘piecewise function’. This just simply means we choose the function from a list depending on the input.</a:t>
            </a:r>
          </a:p>
        </p:txBody>
      </p:sp>
      <mc:AlternateContent xmlns:mc="http://schemas.openxmlformats.org/markup-compatibility/2006" xmlns:a14="http://schemas.microsoft.com/office/drawing/2010/main">
        <mc:Choice Requires="a14">
          <p:sp>
            <p:nvSpPr>
              <p:cNvPr id="9" name="TextBox 8"/>
              <p:cNvSpPr txBox="1"/>
              <p:nvPr/>
            </p:nvSpPr>
            <p:spPr>
              <a:xfrm>
                <a:off x="7021343" y="2348880"/>
                <a:ext cx="1944216"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e.g. if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 then the probability is </a:t>
                </a:r>
                <a14:m>
                  <m:oMath xmlns:m="http://schemas.openxmlformats.org/officeDocument/2006/math">
                    <m:r>
                      <a:rPr lang="en-GB" sz="1600" b="0" i="1" smtClean="0">
                        <a:latin typeface="Cambria Math" panose="02040503050406030204" pitchFamily="18" charset="0"/>
                      </a:rPr>
                      <m:t>0.1×2=0.2</m:t>
                    </m:r>
                  </m:oMath>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7021343" y="2348880"/>
                <a:ext cx="1944216" cy="830997"/>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0" name="Down Arrow 9"/>
          <p:cNvSpPr/>
          <p:nvPr/>
        </p:nvSpPr>
        <p:spPr>
          <a:xfrm>
            <a:off x="3431081" y="3362364"/>
            <a:ext cx="1008112" cy="10170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2243768" y="4539572"/>
              <a:ext cx="4655320" cy="741680"/>
            </p:xfrm>
            <a:graphic>
              <a:graphicData uri="http://schemas.openxmlformats.org/drawingml/2006/table">
                <a:tbl>
                  <a:tblPr firstCol="1" bandRow="1">
                    <a:tableStyleId>{93296810-A885-4BE3-A3E7-6D5BEEA58F35}</a:tableStyleId>
                  </a:tblPr>
                  <a:tblGrid>
                    <a:gridCol w="1171892">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𝒙</m:t>
                                </m:r>
                              </m:oMath>
                            </m:oMathPara>
                          </a14:m>
                          <a:endParaRPr lang="en-GB"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i="1" dirty="0"/>
                        </a:p>
                      </a:txBody>
                      <a:tcPr/>
                    </a:tc>
                    <a:tc>
                      <a:txBody>
                        <a:bodyPr/>
                        <a:lstStyle/>
                        <a:p>
                          <a:r>
                            <a:rPr lang="en-GB" dirty="0"/>
                            <a:t>0.1</a:t>
                          </a:r>
                        </a:p>
                      </a:txBody>
                      <a:tcPr/>
                    </a:tc>
                    <a:tc>
                      <a:txBody>
                        <a:bodyPr/>
                        <a:lstStyle/>
                        <a:p>
                          <a:r>
                            <a:rPr lang="en-GB" dirty="0"/>
                            <a:t>0.2</a:t>
                          </a:r>
                        </a:p>
                      </a:txBody>
                      <a:tcPr/>
                    </a:tc>
                    <a:tc>
                      <a:txBody>
                        <a:bodyPr/>
                        <a:lstStyle/>
                        <a:p>
                          <a:r>
                            <a:rPr lang="en-GB" dirty="0"/>
                            <a:t>0.3</a:t>
                          </a:r>
                        </a:p>
                      </a:txBody>
                      <a:tcPr/>
                    </a:tc>
                    <a:tc>
                      <a:txBody>
                        <a:bodyPr/>
                        <a:lstStyle/>
                        <a:p>
                          <a:r>
                            <a:rPr lang="en-GB" dirty="0"/>
                            <a:t>0.4</a:t>
                          </a:r>
                        </a:p>
                      </a:txBody>
                      <a:tcPr/>
                    </a:tc>
                    <a:extLst>
                      <a:ext uri="{0D108BD9-81ED-4DB2-BD59-A6C34878D82A}">
                        <a16:rowId xmlns:a16="http://schemas.microsoft.com/office/drawing/2014/main" val="10001"/>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266318931"/>
                  </p:ext>
                </p:extLst>
              </p:nvPr>
            </p:nvGraphicFramePr>
            <p:xfrm>
              <a:off x="2243768" y="4539572"/>
              <a:ext cx="4655320" cy="741680"/>
            </p:xfrm>
            <a:graphic>
              <a:graphicData uri="http://schemas.openxmlformats.org/drawingml/2006/table">
                <a:tbl>
                  <a:tblPr firstCol="1" bandRow="1">
                    <a:tableStyleId>{93296810-A885-4BE3-A3E7-6D5BEEA58F35}</a:tableStyleId>
                  </a:tblPr>
                  <a:tblGrid>
                    <a:gridCol w="1171892"/>
                    <a:gridCol w="870857"/>
                    <a:gridCol w="870857"/>
                    <a:gridCol w="870857"/>
                    <a:gridCol w="870857"/>
                  </a:tblGrid>
                  <a:tr h="370840">
                    <a:tc>
                      <a:txBody>
                        <a:bodyPr/>
                        <a:lstStyle/>
                        <a:p>
                          <a:endParaRPr lang="en-US"/>
                        </a:p>
                      </a:txBody>
                      <a:tcPr>
                        <a:blipFill rotWithShape="0">
                          <a:blip r:embed="rId4"/>
                          <a:stretch>
                            <a:fillRect l="-521" t="-8065" r="-298958" b="-122581"/>
                          </a:stretch>
                        </a:blipFill>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r h="370840">
                    <a:tc>
                      <a:txBody>
                        <a:bodyPr/>
                        <a:lstStyle/>
                        <a:p>
                          <a:endParaRPr lang="en-US"/>
                        </a:p>
                      </a:txBody>
                      <a:tcPr>
                        <a:blipFill rotWithShape="0">
                          <a:blip r:embed="rId4"/>
                          <a:stretch>
                            <a:fillRect l="-521" t="-109836" r="-298958" b="-24590"/>
                          </a:stretch>
                        </a:blipFill>
                      </a:tcPr>
                    </a:tc>
                    <a:tc>
                      <a:txBody>
                        <a:bodyPr/>
                        <a:lstStyle/>
                        <a:p>
                          <a:r>
                            <a:rPr lang="en-GB" dirty="0" smtClean="0"/>
                            <a:t>0.1</a:t>
                          </a:r>
                          <a:endParaRPr lang="en-GB" dirty="0"/>
                        </a:p>
                      </a:txBody>
                      <a:tcPr/>
                    </a:tc>
                    <a:tc>
                      <a:txBody>
                        <a:bodyPr/>
                        <a:lstStyle/>
                        <a:p>
                          <a:r>
                            <a:rPr lang="en-GB" dirty="0" smtClean="0"/>
                            <a:t>0.2</a:t>
                          </a:r>
                          <a:endParaRPr lang="en-GB" dirty="0"/>
                        </a:p>
                      </a:txBody>
                      <a:tcPr/>
                    </a:tc>
                    <a:tc>
                      <a:txBody>
                        <a:bodyPr/>
                        <a:lstStyle/>
                        <a:p>
                          <a:r>
                            <a:rPr lang="en-GB" dirty="0" smtClean="0"/>
                            <a:t>0.3</a:t>
                          </a:r>
                          <a:endParaRPr lang="en-GB" dirty="0"/>
                        </a:p>
                      </a:txBody>
                      <a:tcPr/>
                    </a:tc>
                    <a:tc>
                      <a:txBody>
                        <a:bodyPr/>
                        <a:lstStyle/>
                        <a:p>
                          <a:r>
                            <a:rPr lang="en-GB" dirty="0" smtClean="0"/>
                            <a:t>0.4</a:t>
                          </a:r>
                          <a:endParaRPr lang="en-GB" dirty="0"/>
                        </a:p>
                      </a:txBody>
                      <a:tcPr/>
                    </a:tc>
                  </a:tr>
                </a:tbl>
              </a:graphicData>
            </a:graphic>
          </p:graphicFrame>
        </mc:Fallback>
      </mc:AlternateContent>
      <p:sp>
        <p:nvSpPr>
          <p:cNvPr id="12" name="Rectangle 11"/>
          <p:cNvSpPr/>
          <p:nvPr/>
        </p:nvSpPr>
        <p:spPr>
          <a:xfrm>
            <a:off x="3431081" y="4891489"/>
            <a:ext cx="3465477" cy="389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497683" y="4049738"/>
            <a:ext cx="126600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As a table:</a:t>
            </a:r>
          </a:p>
        </p:txBody>
      </p:sp>
      <p:sp>
        <p:nvSpPr>
          <p:cNvPr id="14" name="TextBox 13"/>
          <p:cNvSpPr txBox="1"/>
          <p:nvPr/>
        </p:nvSpPr>
        <p:spPr>
          <a:xfrm>
            <a:off x="2731249" y="5288223"/>
            <a:ext cx="3888432" cy="369332"/>
          </a:xfrm>
          <a:prstGeom prst="rect">
            <a:avLst/>
          </a:prstGeom>
          <a:noFill/>
        </p:spPr>
        <p:txBody>
          <a:bodyPr wrap="square" rtlCol="0">
            <a:spAutoFit/>
          </a:bodyPr>
          <a:lstStyle/>
          <a:p>
            <a:r>
              <a:rPr lang="en-GB" dirty="0"/>
              <a:t>The table form that you know and love.</a:t>
            </a:r>
          </a:p>
        </p:txBody>
      </p:sp>
      <p:sp>
        <p:nvSpPr>
          <p:cNvPr id="15" name="TextBox 14"/>
          <p:cNvSpPr txBox="1"/>
          <p:nvPr/>
        </p:nvSpPr>
        <p:spPr>
          <a:xfrm>
            <a:off x="4992564" y="3337486"/>
            <a:ext cx="4113550" cy="1200329"/>
          </a:xfrm>
          <a:prstGeom prst="rect">
            <a:avLst/>
          </a:prstGeom>
          <a:noFill/>
        </p:spPr>
        <p:txBody>
          <a:bodyPr wrap="square" rtlCol="0">
            <a:spAutoFit/>
          </a:bodyPr>
          <a:lstStyle/>
          <a:p>
            <a:r>
              <a:rPr lang="en-GB" sz="1600" b="1" dirty="0"/>
              <a:t>Advantages of functional form: </a:t>
            </a:r>
          </a:p>
          <a:p>
            <a:r>
              <a:rPr lang="en-GB" sz="1400" dirty="0"/>
              <a:t>Can have a rule/expression based on the outcome. Particularly for continuous random variables (in Yr2), it would be impossible to list the probability for every outcome. More compact.</a:t>
            </a:r>
          </a:p>
        </p:txBody>
      </p:sp>
      <p:sp>
        <p:nvSpPr>
          <p:cNvPr id="16" name="TextBox 15"/>
          <p:cNvSpPr txBox="1"/>
          <p:nvPr/>
        </p:nvSpPr>
        <p:spPr>
          <a:xfrm>
            <a:off x="2234345" y="5809371"/>
            <a:ext cx="4113550" cy="553998"/>
          </a:xfrm>
          <a:prstGeom prst="rect">
            <a:avLst/>
          </a:prstGeom>
          <a:noFill/>
        </p:spPr>
        <p:txBody>
          <a:bodyPr wrap="square" rtlCol="0">
            <a:spAutoFit/>
          </a:bodyPr>
          <a:lstStyle/>
          <a:p>
            <a:r>
              <a:rPr lang="en-GB" sz="1600" b="1" dirty="0"/>
              <a:t>Advantages of table form: </a:t>
            </a:r>
          </a:p>
          <a:p>
            <a:r>
              <a:rPr lang="en-GB" sz="1400" dirty="0"/>
              <a:t>Probability for each outcome more explicit.</a:t>
            </a:r>
          </a:p>
        </p:txBody>
      </p:sp>
      <p:sp>
        <p:nvSpPr>
          <p:cNvPr id="17" name="Rectangle 16"/>
          <p:cNvSpPr/>
          <p:nvPr/>
        </p:nvSpPr>
        <p:spPr>
          <a:xfrm>
            <a:off x="2235862" y="6099569"/>
            <a:ext cx="3538027" cy="567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35860" y="3629617"/>
            <a:ext cx="3910499" cy="822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76851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2" grpId="0" animBg="1"/>
      <p:bldP spid="15" grpId="0"/>
      <p:bldP spid="16" grpId="0"/>
      <p:bldP spid="17" grpId="0" animBg="1"/>
      <p:bldP spid="1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496944" cy="830997"/>
              </a:xfrm>
              <a:prstGeom prst="rect">
                <a:avLst/>
              </a:prstGeom>
              <a:noFill/>
            </p:spPr>
            <p:txBody>
              <a:bodyPr wrap="square" rtlCol="0">
                <a:spAutoFit/>
              </a:bodyPr>
              <a:lstStyle/>
              <a:p>
                <a:r>
                  <a:rPr lang="en-GB" sz="2400" dirty="0"/>
                  <a:t>The random variable </a:t>
                </a:r>
                <a14:m>
                  <m:oMath xmlns:m="http://schemas.openxmlformats.org/officeDocument/2006/math">
                    <m:r>
                      <a:rPr lang="en-GB" sz="2400" i="1" dirty="0" smtClean="0">
                        <a:latin typeface="Cambria Math"/>
                      </a:rPr>
                      <m:t>𝑋</m:t>
                    </m:r>
                  </m:oMath>
                </a14:m>
                <a:r>
                  <a:rPr lang="en-GB" sz="2400" dirty="0"/>
                  <a:t> represents the </a:t>
                </a:r>
                <a:r>
                  <a:rPr lang="en-GB" sz="2400" b="1" dirty="0"/>
                  <a:t>number of heads when three coins are tossed</a:t>
                </a:r>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496944" cy="830997"/>
              </a:xfrm>
              <a:prstGeom prst="rect">
                <a:avLst/>
              </a:prstGeom>
              <a:blipFill rotWithShape="0">
                <a:blip r:embed="rId2"/>
                <a:stretch>
                  <a:fillRect l="-1076" t="-5839" b="-15328"/>
                </a:stretch>
              </a:blipFill>
            </p:spPr>
            <p:txBody>
              <a:bodyPr/>
              <a:lstStyle/>
              <a:p>
                <a:r>
                  <a:rPr lang="en-GB">
                    <a:noFill/>
                  </a:rPr>
                  <a:t> </a:t>
                </a:r>
              </a:p>
            </p:txBody>
          </p:sp>
        </mc:Fallback>
      </mc:AlternateContent>
      <p:sp>
        <p:nvSpPr>
          <p:cNvPr id="6" name="TextBox 5"/>
          <p:cNvSpPr txBox="1"/>
          <p:nvPr/>
        </p:nvSpPr>
        <p:spPr>
          <a:xfrm>
            <a:off x="467544" y="1844824"/>
            <a:ext cx="244827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Underlying Sample Space</a:t>
            </a:r>
          </a:p>
        </p:txBody>
      </p:sp>
      <p:sp>
        <p:nvSpPr>
          <p:cNvPr id="7" name="TextBox 6"/>
          <p:cNvSpPr txBox="1"/>
          <p:nvPr/>
        </p:nvSpPr>
        <p:spPr>
          <a:xfrm>
            <a:off x="541884" y="2852936"/>
            <a:ext cx="2373932" cy="3539430"/>
          </a:xfrm>
          <a:prstGeom prst="rect">
            <a:avLst/>
          </a:prstGeom>
          <a:noFill/>
        </p:spPr>
        <p:txBody>
          <a:bodyPr wrap="square" rtlCol="0">
            <a:spAutoFit/>
          </a:bodyPr>
          <a:lstStyle/>
          <a:p>
            <a:r>
              <a:rPr lang="en-GB" sz="2800" dirty="0"/>
              <a:t>{ HHH,</a:t>
            </a:r>
          </a:p>
          <a:p>
            <a:r>
              <a:rPr lang="en-GB" sz="2800" dirty="0"/>
              <a:t>   HHT,</a:t>
            </a:r>
          </a:p>
          <a:p>
            <a:r>
              <a:rPr lang="en-GB" sz="2800" dirty="0"/>
              <a:t>   HTT,</a:t>
            </a:r>
          </a:p>
          <a:p>
            <a:r>
              <a:rPr lang="en-GB" sz="2800" dirty="0"/>
              <a:t>   HTH,</a:t>
            </a:r>
          </a:p>
          <a:p>
            <a:r>
              <a:rPr lang="en-GB" sz="2800" dirty="0"/>
              <a:t>   THH,</a:t>
            </a:r>
          </a:p>
          <a:p>
            <a:r>
              <a:rPr lang="en-GB" sz="2800" dirty="0"/>
              <a:t>   THT,</a:t>
            </a:r>
          </a:p>
          <a:p>
            <a:r>
              <a:rPr lang="en-GB" sz="2800" dirty="0"/>
              <a:t>   TTH,</a:t>
            </a:r>
          </a:p>
          <a:p>
            <a:r>
              <a:rPr lang="en-GB" sz="2800" dirty="0"/>
              <a:t>   TTT }</a:t>
            </a:r>
          </a:p>
        </p:txBody>
      </p:sp>
      <p:sp>
        <p:nvSpPr>
          <p:cNvPr id="9" name="TextBox 8"/>
          <p:cNvSpPr txBox="1"/>
          <p:nvPr/>
        </p:nvSpPr>
        <p:spPr>
          <a:xfrm>
            <a:off x="2915816" y="1844824"/>
            <a:ext cx="59766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Distribution as a Table</a:t>
            </a: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3402656" y="2483604"/>
              <a:ext cx="5002983" cy="977646"/>
            </p:xfrm>
            <a:graphic>
              <a:graphicData uri="http://schemas.openxmlformats.org/drawingml/2006/table">
                <a:tbl>
                  <a:tblPr firstCol="1" bandRow="1">
                    <a:tableStyleId>{5C22544A-7EE6-4342-B048-85BDC9FD1C3A}</a:tableStyleId>
                  </a:tblPr>
                  <a:tblGrid>
                    <a:gridCol w="1519555">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tblGrid>
                  <a:tr h="370840">
                    <a:tc>
                      <a:txBody>
                        <a:bodyPr/>
                        <a:lstStyle/>
                        <a:p>
                          <a:r>
                            <a:rPr lang="en-GB" dirty="0"/>
                            <a:t>Num</a:t>
                          </a:r>
                          <a:r>
                            <a:rPr lang="en-GB" baseline="0" dirty="0"/>
                            <a:t> heads </a:t>
                          </a:r>
                          <a14:m>
                            <m:oMath xmlns:m="http://schemas.openxmlformats.org/officeDocument/2006/math">
                              <m:r>
                                <a:rPr lang="en-GB" b="1" i="1" baseline="0" smtClean="0">
                                  <a:latin typeface="Cambria Math" panose="02040503050406030204" pitchFamily="18" charset="0"/>
                                </a:rPr>
                                <m:t>𝒙</m:t>
                              </m:r>
                            </m:oMath>
                          </a14:m>
                          <a:endParaRPr lang="en-GB" dirty="0"/>
                        </a:p>
                      </a:txBody>
                      <a:tcPr/>
                    </a:tc>
                    <a:tc>
                      <a:txBody>
                        <a:bodyPr/>
                        <a:lstStyle/>
                        <a:p>
                          <a:r>
                            <a:rPr lang="en-GB" dirty="0"/>
                            <a:t>0</a:t>
                          </a:r>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oMath>
                            </m:oMathPara>
                          </a14:m>
                          <a:endParaRPr lang="en-GB" dirty="0"/>
                        </a:p>
                      </a:txBody>
                      <a:tcPr/>
                    </a:tc>
                    <a:extLst>
                      <a:ext uri="{0D108BD9-81ED-4DB2-BD59-A6C34878D82A}">
                        <a16:rowId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394952596"/>
                  </p:ext>
                </p:extLst>
              </p:nvPr>
            </p:nvGraphicFramePr>
            <p:xfrm>
              <a:off x="3402656" y="2483604"/>
              <a:ext cx="5002983" cy="977646"/>
            </p:xfrm>
            <a:graphic>
              <a:graphicData uri="http://schemas.openxmlformats.org/drawingml/2006/table">
                <a:tbl>
                  <a:tblPr firstCol="1" bandRow="1">
                    <a:tableStyleId>{5C22544A-7EE6-4342-B048-85BDC9FD1C3A}</a:tableStyleId>
                  </a:tblPr>
                  <a:tblGrid>
                    <a:gridCol w="1519555"/>
                    <a:gridCol w="870857"/>
                    <a:gridCol w="870857"/>
                    <a:gridCol w="870857"/>
                    <a:gridCol w="870857"/>
                  </a:tblGrid>
                  <a:tr h="370840">
                    <a:tc>
                      <a:txBody>
                        <a:bodyPr/>
                        <a:lstStyle/>
                        <a:p>
                          <a:endParaRPr lang="en-US"/>
                        </a:p>
                      </a:txBody>
                      <a:tcPr>
                        <a:blipFill rotWithShape="0">
                          <a:blip r:embed="rId3"/>
                          <a:stretch>
                            <a:fillRect l="-402" t="-8197" r="-230522" b="-167213"/>
                          </a:stretch>
                        </a:blipFill>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r>
                  <a:tr h="606806">
                    <a:tc>
                      <a:txBody>
                        <a:bodyPr/>
                        <a:lstStyle/>
                        <a:p>
                          <a:endParaRPr lang="en-US"/>
                        </a:p>
                      </a:txBody>
                      <a:tcPr>
                        <a:blipFill rotWithShape="0">
                          <a:blip r:embed="rId3"/>
                          <a:stretch>
                            <a:fillRect l="-402" t="-66000" r="-230522" b="-2000"/>
                          </a:stretch>
                        </a:blipFill>
                      </a:tcPr>
                    </a:tc>
                    <a:tc>
                      <a:txBody>
                        <a:bodyPr/>
                        <a:lstStyle/>
                        <a:p>
                          <a:endParaRPr lang="en-US"/>
                        </a:p>
                      </a:txBody>
                      <a:tcPr>
                        <a:blipFill rotWithShape="0">
                          <a:blip r:embed="rId3"/>
                          <a:stretch>
                            <a:fillRect l="-174825" t="-66000" r="-301399" b="-2000"/>
                          </a:stretch>
                        </a:blipFill>
                      </a:tcPr>
                    </a:tc>
                    <a:tc>
                      <a:txBody>
                        <a:bodyPr/>
                        <a:lstStyle/>
                        <a:p>
                          <a:endParaRPr lang="en-US"/>
                        </a:p>
                      </a:txBody>
                      <a:tcPr>
                        <a:blipFill rotWithShape="0">
                          <a:blip r:embed="rId3"/>
                          <a:stretch>
                            <a:fillRect l="-274825" t="-66000" r="-201399" b="-2000"/>
                          </a:stretch>
                        </a:blipFill>
                      </a:tcPr>
                    </a:tc>
                    <a:tc>
                      <a:txBody>
                        <a:bodyPr/>
                        <a:lstStyle/>
                        <a:p>
                          <a:endParaRPr lang="en-US"/>
                        </a:p>
                      </a:txBody>
                      <a:tcPr>
                        <a:blipFill rotWithShape="0">
                          <a:blip r:embed="rId3"/>
                          <a:stretch>
                            <a:fillRect l="-374825" t="-66000" r="-101399" b="-2000"/>
                          </a:stretch>
                        </a:blipFill>
                      </a:tcPr>
                    </a:tc>
                    <a:tc>
                      <a:txBody>
                        <a:bodyPr/>
                        <a:lstStyle/>
                        <a:p>
                          <a:endParaRPr lang="en-US"/>
                        </a:p>
                      </a:txBody>
                      <a:tcPr>
                        <a:blipFill rotWithShape="0">
                          <a:blip r:embed="rId3"/>
                          <a:stretch>
                            <a:fillRect l="-474825" t="-66000" r="-1399" b="-2000"/>
                          </a:stretch>
                        </a:blipFill>
                      </a:tcPr>
                    </a:tc>
                  </a:tr>
                </a:tbl>
              </a:graphicData>
            </a:graphic>
          </p:graphicFrame>
        </mc:Fallback>
      </mc:AlternateContent>
      <p:pic>
        <p:nvPicPr>
          <p:cNvPr id="1026" name="Picture 2"/>
          <p:cNvPicPr>
            <a:picLocks noChangeAspect="1" noChangeArrowheads="1"/>
          </p:cNvPicPr>
          <p:nvPr/>
        </p:nvPicPr>
        <p:blipFill>
          <a:blip r:embed="rId4" cstate="print"/>
          <a:srcRect/>
          <a:stretch>
            <a:fillRect/>
          </a:stretch>
        </p:blipFill>
        <p:spPr bwMode="auto">
          <a:xfrm>
            <a:off x="4139952" y="4542362"/>
            <a:ext cx="3240360" cy="1698223"/>
          </a:xfrm>
          <a:prstGeom prst="rect">
            <a:avLst/>
          </a:prstGeom>
          <a:noFill/>
          <a:ln w="9525">
            <a:noFill/>
            <a:miter lim="800000"/>
            <a:headEnd/>
            <a:tailEnd/>
          </a:ln>
        </p:spPr>
      </p:pic>
      <p:sp>
        <p:nvSpPr>
          <p:cNvPr id="13" name="Rectangle 12"/>
          <p:cNvSpPr/>
          <p:nvPr/>
        </p:nvSpPr>
        <p:spPr>
          <a:xfrm>
            <a:off x="467544" y="2675821"/>
            <a:ext cx="2448272" cy="3993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915813" y="2339104"/>
            <a:ext cx="5976665" cy="15824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p:cNvSpPr txBox="1"/>
          <p:nvPr/>
        </p:nvSpPr>
        <p:spPr>
          <a:xfrm>
            <a:off x="2915814" y="3928916"/>
            <a:ext cx="59766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Distribution as a Function</a:t>
            </a:r>
          </a:p>
        </p:txBody>
      </p:sp>
      <p:sp>
        <p:nvSpPr>
          <p:cNvPr id="16" name="Rectangle 15"/>
          <p:cNvSpPr/>
          <p:nvPr/>
        </p:nvSpPr>
        <p:spPr>
          <a:xfrm>
            <a:off x="2915813" y="4371630"/>
            <a:ext cx="5976665" cy="22977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18396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Exam Question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084168" y="836712"/>
                <a:ext cx="2664296" cy="646331"/>
              </a:xfrm>
              <a:prstGeom prst="rect">
                <a:avLst/>
              </a:prstGeom>
              <a:noFill/>
            </p:spPr>
            <p:txBody>
              <a:bodyPr wrap="square" rtlCol="0">
                <a:spAutoFit/>
              </a:bodyPr>
              <a:lstStyle/>
              <a:p>
                <a:r>
                  <a:rPr lang="en-GB" dirty="0"/>
                  <a:t>(Hint: Use your knowledge that </a:t>
                </a:r>
                <a14:m>
                  <m:oMath xmlns:m="http://schemas.openxmlformats.org/officeDocument/2006/math">
                    <m:r>
                      <m:rPr>
                        <m:sty m:val="p"/>
                      </m:rPr>
                      <a:rPr lang="en-GB" b="0" i="0" smtClean="0">
                        <a:latin typeface="Cambria Math"/>
                      </a:rPr>
                      <m:t>Σ</m:t>
                    </m:r>
                    <m:r>
                      <a:rPr lang="en-GB" b="0" i="1" smtClean="0">
                        <a:latin typeface="Cambria Math"/>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a:rPr>
                      <m:t>=1</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6084168" y="836712"/>
                <a:ext cx="2664296" cy="646331"/>
              </a:xfrm>
              <a:prstGeom prst="rect">
                <a:avLst/>
              </a:prstGeom>
              <a:blipFill rotWithShape="0">
                <a:blip r:embed="rId2"/>
                <a:stretch>
                  <a:fillRect l="-1831" t="-4717" r="-3432" b="-14151"/>
                </a:stretch>
              </a:blipFill>
            </p:spPr>
            <p:txBody>
              <a:bodyPr/>
              <a:lstStyle/>
              <a:p>
                <a:r>
                  <a:rPr lang="en-GB">
                    <a:noFill/>
                  </a:rPr>
                  <a:t> </a:t>
                </a:r>
              </a:p>
            </p:txBody>
          </p:sp>
        </mc:Fallback>
      </mc:AlternateContent>
      <p:sp>
        <p:nvSpPr>
          <p:cNvPr id="6" name="TextBox 5"/>
          <p:cNvSpPr txBox="1"/>
          <p:nvPr/>
        </p:nvSpPr>
        <p:spPr>
          <a:xfrm>
            <a:off x="323527" y="1298377"/>
            <a:ext cx="23042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May 2012</a:t>
            </a:r>
          </a:p>
        </p:txBody>
      </p:sp>
      <p:pic>
        <p:nvPicPr>
          <p:cNvPr id="2050" name="Picture 2"/>
          <p:cNvPicPr>
            <a:picLocks noChangeAspect="1" noChangeArrowheads="1"/>
          </p:cNvPicPr>
          <p:nvPr/>
        </p:nvPicPr>
        <p:blipFill>
          <a:blip r:embed="rId3" cstate="print"/>
          <a:srcRect/>
          <a:stretch>
            <a:fillRect/>
          </a:stretch>
        </p:blipFill>
        <p:spPr bwMode="auto">
          <a:xfrm>
            <a:off x="323527" y="1700808"/>
            <a:ext cx="8484221" cy="2232248"/>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8" name="TextBox 7"/>
              <p:cNvSpPr txBox="1"/>
              <p:nvPr/>
            </p:nvSpPr>
            <p:spPr>
              <a:xfrm>
                <a:off x="827133" y="4638510"/>
                <a:ext cx="7200800" cy="1524841"/>
              </a:xfrm>
              <a:prstGeom prst="rect">
                <a:avLst/>
              </a:prstGeom>
              <a:noFill/>
            </p:spPr>
            <p:txBody>
              <a:bodyPr wrap="square" rtlCol="0">
                <a:spAutoFit/>
              </a:bodyPr>
              <a:lstStyle/>
              <a:p>
                <a:endParaRPr lang="en-GB" sz="2400" dirty="0"/>
              </a:p>
              <a:p>
                <a:r>
                  <a:rPr lang="en-GB" sz="2400" dirty="0"/>
                  <a:t>Since </a:t>
                </a:r>
                <a14:m>
                  <m:oMath xmlns:m="http://schemas.openxmlformats.org/officeDocument/2006/math">
                    <m:r>
                      <m:rPr>
                        <m:sty m:val="p"/>
                      </m:rPr>
                      <a:rPr lang="en-GB" sz="2400" b="0" i="0" smtClean="0">
                        <a:latin typeface="Cambria Math"/>
                      </a:rPr>
                      <m:t>Σ</m:t>
                    </m:r>
                    <m:r>
                      <a:rPr lang="en-GB" sz="2400" b="0" i="1" smtClean="0">
                        <a:latin typeface="Cambria Math"/>
                      </a:rPr>
                      <m:t>𝑝</m:t>
                    </m:r>
                    <m:d>
                      <m:dPr>
                        <m:ctrlPr>
                          <a:rPr lang="en-GB" sz="2400" b="0" i="1" smtClean="0">
                            <a:latin typeface="Cambria Math" panose="02040503050406030204" pitchFamily="18" charset="0"/>
                          </a:rPr>
                        </m:ctrlPr>
                      </m:dPr>
                      <m:e>
                        <m:r>
                          <a:rPr lang="en-GB" sz="2400" b="0" i="1" smtClean="0">
                            <a:latin typeface="Cambria Math"/>
                          </a:rPr>
                          <m:t>𝑥</m:t>
                        </m:r>
                      </m:e>
                    </m:d>
                    <m:r>
                      <a:rPr lang="en-GB" sz="2400" b="0" i="1" smtClean="0">
                        <a:latin typeface="Cambria Math"/>
                      </a:rPr>
                      <m:t>=1</m:t>
                    </m:r>
                  </m:oMath>
                </a14:m>
                <a:r>
                  <a:rPr lang="en-GB" sz="2400" dirty="0"/>
                  <a:t>,     </a:t>
                </a:r>
                <a14:m>
                  <m:oMath xmlns:m="http://schemas.openxmlformats.org/officeDocument/2006/math">
                    <m:r>
                      <a:rPr lang="en-GB" sz="2400" b="0" i="1" smtClean="0">
                        <a:latin typeface="Cambria Math" panose="02040503050406030204" pitchFamily="18" charset="0"/>
                      </a:rPr>
                      <m:t>4</m:t>
                    </m:r>
                    <m:r>
                      <a:rPr lang="en-GB" sz="2400" b="0" i="1" smtClean="0">
                        <a:latin typeface="Cambria Math" panose="02040503050406030204" pitchFamily="18" charset="0"/>
                      </a:rPr>
                      <m:t>𝑘</m:t>
                    </m:r>
                    <m:r>
                      <a:rPr lang="en-GB" sz="2400" b="0" i="1" smtClean="0">
                        <a:latin typeface="Cambria Math" panose="02040503050406030204" pitchFamily="18" charset="0"/>
                      </a:rPr>
                      <m:t>+</m:t>
                    </m:r>
                    <m:r>
                      <a:rPr lang="en-GB" sz="2400" b="0" i="1" smtClean="0">
                        <a:latin typeface="Cambria Math" panose="02040503050406030204" pitchFamily="18" charset="0"/>
                      </a:rPr>
                      <m:t>𝑘</m:t>
                    </m:r>
                    <m:r>
                      <a:rPr lang="en-GB" sz="2400" b="0" i="1" smtClean="0">
                        <a:latin typeface="Cambria Math" panose="02040503050406030204" pitchFamily="18" charset="0"/>
                      </a:rPr>
                      <m:t>+0+</m:t>
                    </m:r>
                    <m:r>
                      <a:rPr lang="en-GB" sz="2400" b="0" i="1" smtClean="0">
                        <a:latin typeface="Cambria Math" panose="02040503050406030204" pitchFamily="18" charset="0"/>
                      </a:rPr>
                      <m:t>𝑘</m:t>
                    </m:r>
                    <m:r>
                      <a:rPr lang="en-GB" sz="2400" b="0" i="1" smtClean="0">
                        <a:latin typeface="Cambria Math" panose="02040503050406030204" pitchFamily="18" charset="0"/>
                      </a:rPr>
                      <m:t>=1</m:t>
                    </m:r>
                  </m:oMath>
                </a14:m>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6</m:t>
                      </m:r>
                      <m:r>
                        <a:rPr lang="en-GB" sz="2400" b="0" i="1" smtClean="0">
                          <a:latin typeface="Cambria Math" panose="02040503050406030204" pitchFamily="18" charset="0"/>
                        </a:rPr>
                        <m:t>𝑘</m:t>
                      </m:r>
                      <m:r>
                        <a:rPr lang="en-GB" sz="2400" b="0" i="1" smtClean="0">
                          <a:latin typeface="Cambria Math" panose="02040503050406030204" pitchFamily="18" charset="0"/>
                        </a:rPr>
                        <m:t>=1   →   </m:t>
                      </m:r>
                      <m:r>
                        <a:rPr lang="en-GB" sz="2400" b="0" i="1" smtClean="0">
                          <a:latin typeface="Cambria Math" panose="02040503050406030204" pitchFamily="18" charset="0"/>
                        </a:rPr>
                        <m:t>𝑘</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27133" y="4638510"/>
                <a:ext cx="7200800" cy="1524841"/>
              </a:xfrm>
              <a:prstGeom prst="rect">
                <a:avLst/>
              </a:prstGeom>
              <a:blipFill>
                <a:blip r:embed="rId4"/>
                <a:stretch>
                  <a:fillRect l="-1355"/>
                </a:stretch>
              </a:blipFill>
            </p:spPr>
            <p:txBody>
              <a:bodyPr/>
              <a:lstStyle/>
              <a:p>
                <a:r>
                  <a:rPr lang="en-GB">
                    <a:noFill/>
                  </a:rPr>
                  <a:t> </a:t>
                </a:r>
              </a:p>
            </p:txBody>
          </p:sp>
        </mc:Fallback>
      </mc:AlternateContent>
      <p:sp>
        <p:nvSpPr>
          <p:cNvPr id="9" name="Rectangle 8"/>
          <p:cNvSpPr/>
          <p:nvPr/>
        </p:nvSpPr>
        <p:spPr>
          <a:xfrm>
            <a:off x="789193" y="4924400"/>
            <a:ext cx="7443711" cy="1238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553573020"/>
                  </p:ext>
                </p:extLst>
              </p:nvPr>
            </p:nvGraphicFramePr>
            <p:xfrm>
              <a:off x="1373133" y="4048642"/>
              <a:ext cx="6275832" cy="741680"/>
            </p:xfrm>
            <a:graphic>
              <a:graphicData uri="http://schemas.openxmlformats.org/drawingml/2006/table">
                <a:tbl>
                  <a:tblPr firstRow="1" bandRow="1">
                    <a:tableStyleId>{5940675A-B579-460E-94D1-54222C63F5DA}</a:tableStyleId>
                  </a:tblPr>
                  <a:tblGrid>
                    <a:gridCol w="698818">
                      <a:extLst>
                        <a:ext uri="{9D8B030D-6E8A-4147-A177-3AD203B41FA5}">
                          <a16:colId xmlns:a16="http://schemas.microsoft.com/office/drawing/2014/main" val="2318039639"/>
                        </a:ext>
                      </a:extLst>
                    </a:gridCol>
                    <a:gridCol w="1919414">
                      <a:extLst>
                        <a:ext uri="{9D8B030D-6E8A-4147-A177-3AD203B41FA5}">
                          <a16:colId xmlns:a16="http://schemas.microsoft.com/office/drawing/2014/main" val="4164613616"/>
                        </a:ext>
                      </a:extLst>
                    </a:gridCol>
                    <a:gridCol w="1219200">
                      <a:extLst>
                        <a:ext uri="{9D8B030D-6E8A-4147-A177-3AD203B41FA5}">
                          <a16:colId xmlns:a16="http://schemas.microsoft.com/office/drawing/2014/main" val="128846749"/>
                        </a:ext>
                      </a:extLst>
                    </a:gridCol>
                    <a:gridCol w="1219200">
                      <a:extLst>
                        <a:ext uri="{9D8B030D-6E8A-4147-A177-3AD203B41FA5}">
                          <a16:colId xmlns:a16="http://schemas.microsoft.com/office/drawing/2014/main" val="3618708830"/>
                        </a:ext>
                      </a:extLst>
                    </a:gridCol>
                    <a:gridCol w="1219200">
                      <a:extLst>
                        <a:ext uri="{9D8B030D-6E8A-4147-A177-3AD203B41FA5}">
                          <a16:colId xmlns:a16="http://schemas.microsoft.com/office/drawing/2014/main" val="166227736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2392333036"/>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1−−1</m:t>
                                        </m:r>
                                      </m:e>
                                    </m:d>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𝑘</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oMath>
                            </m:oMathPara>
                          </a14:m>
                          <a:endParaRPr lang="en-GB" dirty="0"/>
                        </a:p>
                      </a:txBody>
                      <a:tcPr/>
                    </a:tc>
                    <a:extLst>
                      <a:ext uri="{0D108BD9-81ED-4DB2-BD59-A6C34878D82A}">
                        <a16:rowId xmlns:a16="http://schemas.microsoft.com/office/drawing/2014/main" val="61338673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553573020"/>
                  </p:ext>
                </p:extLst>
              </p:nvPr>
            </p:nvGraphicFramePr>
            <p:xfrm>
              <a:off x="1373133" y="4048642"/>
              <a:ext cx="6275832" cy="741680"/>
            </p:xfrm>
            <a:graphic>
              <a:graphicData uri="http://schemas.openxmlformats.org/drawingml/2006/table">
                <a:tbl>
                  <a:tblPr firstRow="1" bandRow="1">
                    <a:tableStyleId>{5940675A-B579-460E-94D1-54222C63F5DA}</a:tableStyleId>
                  </a:tblPr>
                  <a:tblGrid>
                    <a:gridCol w="698818">
                      <a:extLst>
                        <a:ext uri="{9D8B030D-6E8A-4147-A177-3AD203B41FA5}">
                          <a16:colId xmlns:a16="http://schemas.microsoft.com/office/drawing/2014/main" val="2318039639"/>
                        </a:ext>
                      </a:extLst>
                    </a:gridCol>
                    <a:gridCol w="1919414">
                      <a:extLst>
                        <a:ext uri="{9D8B030D-6E8A-4147-A177-3AD203B41FA5}">
                          <a16:colId xmlns:a16="http://schemas.microsoft.com/office/drawing/2014/main" val="4164613616"/>
                        </a:ext>
                      </a:extLst>
                    </a:gridCol>
                    <a:gridCol w="1219200">
                      <a:extLst>
                        <a:ext uri="{9D8B030D-6E8A-4147-A177-3AD203B41FA5}">
                          <a16:colId xmlns:a16="http://schemas.microsoft.com/office/drawing/2014/main" val="128846749"/>
                        </a:ext>
                      </a:extLst>
                    </a:gridCol>
                    <a:gridCol w="1219200">
                      <a:extLst>
                        <a:ext uri="{9D8B030D-6E8A-4147-A177-3AD203B41FA5}">
                          <a16:colId xmlns:a16="http://schemas.microsoft.com/office/drawing/2014/main" val="3618708830"/>
                        </a:ext>
                      </a:extLst>
                    </a:gridCol>
                    <a:gridCol w="1219200">
                      <a:extLst>
                        <a:ext uri="{9D8B030D-6E8A-4147-A177-3AD203B41FA5}">
                          <a16:colId xmlns:a16="http://schemas.microsoft.com/office/drawing/2014/main" val="1662277368"/>
                        </a:ext>
                      </a:extLst>
                    </a:gridCol>
                  </a:tblGrid>
                  <a:tr h="370840">
                    <a:tc>
                      <a:txBody>
                        <a:bodyPr/>
                        <a:lstStyle/>
                        <a:p>
                          <a:endParaRPr lang="en-US"/>
                        </a:p>
                      </a:txBody>
                      <a:tcPr>
                        <a:blipFill>
                          <a:blip r:embed="rId5"/>
                          <a:stretch>
                            <a:fillRect l="-870" t="-1639" r="-797391" b="-111475"/>
                          </a:stretch>
                        </a:blipFill>
                      </a:tcPr>
                    </a:tc>
                    <a:tc>
                      <a:txBody>
                        <a:bodyPr/>
                        <a:lstStyle/>
                        <a:p>
                          <a:endParaRPr lang="en-US"/>
                        </a:p>
                      </a:txBody>
                      <a:tcPr>
                        <a:blipFill>
                          <a:blip r:embed="rId5"/>
                          <a:stretch>
                            <a:fillRect l="-36825" t="-1639" r="-191111" b="-111475"/>
                          </a:stretch>
                        </a:blipFill>
                      </a:tcPr>
                    </a:tc>
                    <a:tc>
                      <a:txBody>
                        <a:bodyPr/>
                        <a:lstStyle/>
                        <a:p>
                          <a:endParaRPr lang="en-US"/>
                        </a:p>
                      </a:txBody>
                      <a:tcPr>
                        <a:blipFill>
                          <a:blip r:embed="rId5"/>
                          <a:stretch>
                            <a:fillRect l="-215500" t="-1639" r="-201000" b="-111475"/>
                          </a:stretch>
                        </a:blipFill>
                      </a:tcPr>
                    </a:tc>
                    <a:tc>
                      <a:txBody>
                        <a:bodyPr/>
                        <a:lstStyle/>
                        <a:p>
                          <a:endParaRPr lang="en-US"/>
                        </a:p>
                      </a:txBody>
                      <a:tcPr>
                        <a:blipFill>
                          <a:blip r:embed="rId5"/>
                          <a:stretch>
                            <a:fillRect l="-315500" t="-1639" r="-101000" b="-111475"/>
                          </a:stretch>
                        </a:blipFill>
                      </a:tcPr>
                    </a:tc>
                    <a:tc>
                      <a:txBody>
                        <a:bodyPr/>
                        <a:lstStyle/>
                        <a:p>
                          <a:endParaRPr lang="en-US"/>
                        </a:p>
                      </a:txBody>
                      <a:tcPr>
                        <a:blipFill>
                          <a:blip r:embed="rId5"/>
                          <a:stretch>
                            <a:fillRect l="-415500" t="-1639" r="-1000" b="-111475"/>
                          </a:stretch>
                        </a:blipFill>
                      </a:tcPr>
                    </a:tc>
                    <a:extLst>
                      <a:ext uri="{0D108BD9-81ED-4DB2-BD59-A6C34878D82A}">
                        <a16:rowId xmlns:a16="http://schemas.microsoft.com/office/drawing/2014/main" val="2392333036"/>
                      </a:ext>
                    </a:extLst>
                  </a:tr>
                  <a:tr h="370840">
                    <a:tc>
                      <a:txBody>
                        <a:bodyPr/>
                        <a:lstStyle/>
                        <a:p>
                          <a:endParaRPr lang="en-US"/>
                        </a:p>
                      </a:txBody>
                      <a:tcPr>
                        <a:blipFill>
                          <a:blip r:embed="rId5"/>
                          <a:stretch>
                            <a:fillRect l="-870" t="-101639" r="-797391" b="-11475"/>
                          </a:stretch>
                        </a:blipFill>
                      </a:tcPr>
                    </a:tc>
                    <a:tc>
                      <a:txBody>
                        <a:bodyPr/>
                        <a:lstStyle/>
                        <a:p>
                          <a:endParaRPr lang="en-US"/>
                        </a:p>
                      </a:txBody>
                      <a:tcPr>
                        <a:blipFill>
                          <a:blip r:embed="rId5"/>
                          <a:stretch>
                            <a:fillRect l="-36825" t="-101639" r="-191111" b="-11475"/>
                          </a:stretch>
                        </a:blipFill>
                      </a:tcPr>
                    </a:tc>
                    <a:tc>
                      <a:txBody>
                        <a:bodyPr/>
                        <a:lstStyle/>
                        <a:p>
                          <a:endParaRPr lang="en-US"/>
                        </a:p>
                      </a:txBody>
                      <a:tcPr>
                        <a:blipFill>
                          <a:blip r:embed="rId5"/>
                          <a:stretch>
                            <a:fillRect l="-215500" t="-101639" r="-201000" b="-11475"/>
                          </a:stretch>
                        </a:blipFill>
                      </a:tcPr>
                    </a:tc>
                    <a:tc>
                      <a:txBody>
                        <a:bodyPr/>
                        <a:lstStyle/>
                        <a:p>
                          <a:endParaRPr lang="en-US"/>
                        </a:p>
                      </a:txBody>
                      <a:tcPr>
                        <a:blipFill>
                          <a:blip r:embed="rId5"/>
                          <a:stretch>
                            <a:fillRect l="-315500" t="-101639" r="-101000" b="-11475"/>
                          </a:stretch>
                        </a:blipFill>
                      </a:tcPr>
                    </a:tc>
                    <a:tc>
                      <a:txBody>
                        <a:bodyPr/>
                        <a:lstStyle/>
                        <a:p>
                          <a:endParaRPr lang="en-US"/>
                        </a:p>
                      </a:txBody>
                      <a:tcPr>
                        <a:blipFill>
                          <a:blip r:embed="rId5"/>
                          <a:stretch>
                            <a:fillRect l="-415500" t="-101639" r="-1000" b="-11475"/>
                          </a:stretch>
                        </a:blipFill>
                      </a:tcPr>
                    </a:tc>
                    <a:extLst>
                      <a:ext uri="{0D108BD9-81ED-4DB2-BD59-A6C34878D82A}">
                        <a16:rowId xmlns:a16="http://schemas.microsoft.com/office/drawing/2014/main" val="613386733"/>
                      </a:ext>
                    </a:extLst>
                  </a:tr>
                </a:tbl>
              </a:graphicData>
            </a:graphic>
          </p:graphicFrame>
        </mc:Fallback>
      </mc:AlternateContent>
      <p:sp>
        <p:nvSpPr>
          <p:cNvPr id="11" name="Rectangle 10"/>
          <p:cNvSpPr/>
          <p:nvPr/>
        </p:nvSpPr>
        <p:spPr>
          <a:xfrm>
            <a:off x="2096391" y="4419483"/>
            <a:ext cx="1872208"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968599" y="4419483"/>
            <a:ext cx="1269258"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237857" y="4410615"/>
            <a:ext cx="1179013"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425989" y="4410615"/>
            <a:ext cx="1222976"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243819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of a Range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703832453"/>
                  </p:ext>
                </p:extLst>
              </p:nvPr>
            </p:nvGraphicFramePr>
            <p:xfrm>
              <a:off x="1303738" y="998186"/>
              <a:ext cx="6447281" cy="914400"/>
            </p:xfrm>
            <a:graphic>
              <a:graphicData uri="http://schemas.openxmlformats.org/drawingml/2006/table">
                <a:tbl>
                  <a:tblPr firstRow="1" bandRow="1">
                    <a:tableStyleId>{5940675A-B579-460E-94D1-54222C63F5DA}</a:tableStyleId>
                  </a:tblPr>
                  <a:tblGrid>
                    <a:gridCol w="870267">
                      <a:extLst>
                        <a:ext uri="{9D8B030D-6E8A-4147-A177-3AD203B41FA5}">
                          <a16:colId xmlns:a16="http://schemas.microsoft.com/office/drawing/2014/main" val="2318039639"/>
                        </a:ext>
                      </a:extLst>
                    </a:gridCol>
                    <a:gridCol w="1491483">
                      <a:extLst>
                        <a:ext uri="{9D8B030D-6E8A-4147-A177-3AD203B41FA5}">
                          <a16:colId xmlns:a16="http://schemas.microsoft.com/office/drawing/2014/main" val="4164613616"/>
                        </a:ext>
                      </a:extLst>
                    </a:gridCol>
                    <a:gridCol w="1368152">
                      <a:extLst>
                        <a:ext uri="{9D8B030D-6E8A-4147-A177-3AD203B41FA5}">
                          <a16:colId xmlns:a16="http://schemas.microsoft.com/office/drawing/2014/main" val="128846749"/>
                        </a:ext>
                      </a:extLst>
                    </a:gridCol>
                    <a:gridCol w="1296144">
                      <a:extLst>
                        <a:ext uri="{9D8B030D-6E8A-4147-A177-3AD203B41FA5}">
                          <a16:colId xmlns:a16="http://schemas.microsoft.com/office/drawing/2014/main" val="3618708830"/>
                        </a:ext>
                      </a:extLst>
                    </a:gridCol>
                    <a:gridCol w="1421235">
                      <a:extLst>
                        <a:ext uri="{9D8B030D-6E8A-4147-A177-3AD203B41FA5}">
                          <a16:colId xmlns:a16="http://schemas.microsoft.com/office/drawing/2014/main" val="166227736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𝒙</m:t>
                                </m:r>
                              </m:oMath>
                            </m:oMathPara>
                          </a14:m>
                          <a:endParaRPr lang="en-GB" sz="2400" b="1"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4</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m:t>
                                </m:r>
                              </m:oMath>
                            </m:oMathPara>
                          </a14:m>
                          <a:endParaRPr lang="en-GB" sz="2400" dirty="0"/>
                        </a:p>
                      </a:txBody>
                      <a:tcPr/>
                    </a:tc>
                    <a:extLst>
                      <a:ext uri="{0D108BD9-81ED-4DB2-BD59-A6C34878D82A}">
                        <a16:rowId xmlns:a16="http://schemas.microsoft.com/office/drawing/2014/main" val="2392333036"/>
                      </a:ext>
                    </a:extLst>
                  </a:tr>
                  <a:tr h="370840">
                    <a:tc>
                      <a:txBody>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𝒑</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oMath>
                            </m:oMathPara>
                          </a14:m>
                          <a:endParaRPr lang="en-GB" sz="2400" b="1"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0.1</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0.3</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0.4</m:t>
                                </m:r>
                              </m:oMath>
                            </m:oMathPara>
                          </a14:m>
                          <a:endParaRPr lang="en-GB" sz="2400" dirty="0"/>
                        </a:p>
                      </a:txBody>
                      <a:tcPr/>
                    </a:tc>
                    <a:extLst>
                      <a:ext uri="{0D108BD9-81ED-4DB2-BD59-A6C34878D82A}">
                        <a16:rowId xmlns:a16="http://schemas.microsoft.com/office/drawing/2014/main" val="61338673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703832453"/>
                  </p:ext>
                </p:extLst>
              </p:nvPr>
            </p:nvGraphicFramePr>
            <p:xfrm>
              <a:off x="1303738" y="998186"/>
              <a:ext cx="6447281" cy="914400"/>
            </p:xfrm>
            <a:graphic>
              <a:graphicData uri="http://schemas.openxmlformats.org/drawingml/2006/table">
                <a:tbl>
                  <a:tblPr firstRow="1" bandRow="1">
                    <a:tableStyleId>{5940675A-B579-460E-94D1-54222C63F5DA}</a:tableStyleId>
                  </a:tblPr>
                  <a:tblGrid>
                    <a:gridCol w="870267">
                      <a:extLst>
                        <a:ext uri="{9D8B030D-6E8A-4147-A177-3AD203B41FA5}">
                          <a16:colId xmlns:a16="http://schemas.microsoft.com/office/drawing/2014/main" val="2318039639"/>
                        </a:ext>
                      </a:extLst>
                    </a:gridCol>
                    <a:gridCol w="1491483">
                      <a:extLst>
                        <a:ext uri="{9D8B030D-6E8A-4147-A177-3AD203B41FA5}">
                          <a16:colId xmlns:a16="http://schemas.microsoft.com/office/drawing/2014/main" val="4164613616"/>
                        </a:ext>
                      </a:extLst>
                    </a:gridCol>
                    <a:gridCol w="1368152">
                      <a:extLst>
                        <a:ext uri="{9D8B030D-6E8A-4147-A177-3AD203B41FA5}">
                          <a16:colId xmlns:a16="http://schemas.microsoft.com/office/drawing/2014/main" val="128846749"/>
                        </a:ext>
                      </a:extLst>
                    </a:gridCol>
                    <a:gridCol w="1296144">
                      <a:extLst>
                        <a:ext uri="{9D8B030D-6E8A-4147-A177-3AD203B41FA5}">
                          <a16:colId xmlns:a16="http://schemas.microsoft.com/office/drawing/2014/main" val="3618708830"/>
                        </a:ext>
                      </a:extLst>
                    </a:gridCol>
                    <a:gridCol w="1421235">
                      <a:extLst>
                        <a:ext uri="{9D8B030D-6E8A-4147-A177-3AD203B41FA5}">
                          <a16:colId xmlns:a16="http://schemas.microsoft.com/office/drawing/2014/main" val="1662277368"/>
                        </a:ext>
                      </a:extLst>
                    </a:gridCol>
                  </a:tblGrid>
                  <a:tr h="457200">
                    <a:tc>
                      <a:txBody>
                        <a:bodyPr/>
                        <a:lstStyle/>
                        <a:p>
                          <a:endParaRPr lang="en-US"/>
                        </a:p>
                      </a:txBody>
                      <a:tcPr>
                        <a:blipFill>
                          <a:blip r:embed="rId2"/>
                          <a:stretch>
                            <a:fillRect l="-699" t="-1316" r="-641958" b="-117105"/>
                          </a:stretch>
                        </a:blipFill>
                      </a:tcPr>
                    </a:tc>
                    <a:tc>
                      <a:txBody>
                        <a:bodyPr/>
                        <a:lstStyle/>
                        <a:p>
                          <a:endParaRPr lang="en-US"/>
                        </a:p>
                      </a:txBody>
                      <a:tcPr>
                        <a:blipFill>
                          <a:blip r:embed="rId2"/>
                          <a:stretch>
                            <a:fillRect l="-58776" t="-1316" r="-274694" b="-117105"/>
                          </a:stretch>
                        </a:blipFill>
                      </a:tcPr>
                    </a:tc>
                    <a:tc>
                      <a:txBody>
                        <a:bodyPr/>
                        <a:lstStyle/>
                        <a:p>
                          <a:endParaRPr lang="en-US"/>
                        </a:p>
                      </a:txBody>
                      <a:tcPr>
                        <a:blipFill>
                          <a:blip r:embed="rId2"/>
                          <a:stretch>
                            <a:fillRect l="-172889" t="-1316" r="-199111" b="-117105"/>
                          </a:stretch>
                        </a:blipFill>
                      </a:tcPr>
                    </a:tc>
                    <a:tc>
                      <a:txBody>
                        <a:bodyPr/>
                        <a:lstStyle/>
                        <a:p>
                          <a:endParaRPr lang="en-US"/>
                        </a:p>
                      </a:txBody>
                      <a:tcPr>
                        <a:blipFill>
                          <a:blip r:embed="rId2"/>
                          <a:stretch>
                            <a:fillRect l="-288263" t="-1316" r="-110329" b="-117105"/>
                          </a:stretch>
                        </a:blipFill>
                      </a:tcPr>
                    </a:tc>
                    <a:tc>
                      <a:txBody>
                        <a:bodyPr/>
                        <a:lstStyle/>
                        <a:p>
                          <a:endParaRPr lang="en-US"/>
                        </a:p>
                      </a:txBody>
                      <a:tcPr>
                        <a:blipFill>
                          <a:blip r:embed="rId2"/>
                          <a:stretch>
                            <a:fillRect l="-354936" t="-1316" r="-858" b="-117105"/>
                          </a:stretch>
                        </a:blipFill>
                      </a:tcPr>
                    </a:tc>
                    <a:extLst>
                      <a:ext uri="{0D108BD9-81ED-4DB2-BD59-A6C34878D82A}">
                        <a16:rowId xmlns:a16="http://schemas.microsoft.com/office/drawing/2014/main" val="2392333036"/>
                      </a:ext>
                    </a:extLst>
                  </a:tr>
                  <a:tr h="457200">
                    <a:tc>
                      <a:txBody>
                        <a:bodyPr/>
                        <a:lstStyle/>
                        <a:p>
                          <a:endParaRPr lang="en-US"/>
                        </a:p>
                      </a:txBody>
                      <a:tcPr>
                        <a:blipFill>
                          <a:blip r:embed="rId2"/>
                          <a:stretch>
                            <a:fillRect l="-699" t="-102667" r="-641958" b="-18667"/>
                          </a:stretch>
                        </a:blipFill>
                      </a:tcPr>
                    </a:tc>
                    <a:tc>
                      <a:txBody>
                        <a:bodyPr/>
                        <a:lstStyle/>
                        <a:p>
                          <a:endParaRPr lang="en-US"/>
                        </a:p>
                      </a:txBody>
                      <a:tcPr>
                        <a:blipFill>
                          <a:blip r:embed="rId2"/>
                          <a:stretch>
                            <a:fillRect l="-58776" t="-102667" r="-274694" b="-18667"/>
                          </a:stretch>
                        </a:blipFill>
                      </a:tcPr>
                    </a:tc>
                    <a:tc>
                      <a:txBody>
                        <a:bodyPr/>
                        <a:lstStyle/>
                        <a:p>
                          <a:endParaRPr lang="en-US"/>
                        </a:p>
                      </a:txBody>
                      <a:tcPr>
                        <a:blipFill>
                          <a:blip r:embed="rId2"/>
                          <a:stretch>
                            <a:fillRect l="-172889" t="-102667" r="-199111" b="-18667"/>
                          </a:stretch>
                        </a:blipFill>
                      </a:tcPr>
                    </a:tc>
                    <a:tc>
                      <a:txBody>
                        <a:bodyPr/>
                        <a:lstStyle/>
                        <a:p>
                          <a:endParaRPr lang="en-US"/>
                        </a:p>
                      </a:txBody>
                      <a:tcPr>
                        <a:blipFill>
                          <a:blip r:embed="rId2"/>
                          <a:stretch>
                            <a:fillRect l="-288263" t="-102667" r="-110329" b="-18667"/>
                          </a:stretch>
                        </a:blipFill>
                      </a:tcPr>
                    </a:tc>
                    <a:tc>
                      <a:txBody>
                        <a:bodyPr/>
                        <a:lstStyle/>
                        <a:p>
                          <a:endParaRPr lang="en-US"/>
                        </a:p>
                      </a:txBody>
                      <a:tcPr>
                        <a:blipFill>
                          <a:blip r:embed="rId2"/>
                          <a:stretch>
                            <a:fillRect l="-354936" t="-102667" r="-858" b="-18667"/>
                          </a:stretch>
                        </a:blipFill>
                      </a:tcPr>
                    </a:tc>
                    <a:extLst>
                      <a:ext uri="{0D108BD9-81ED-4DB2-BD59-A6C34878D82A}">
                        <a16:rowId xmlns:a16="http://schemas.microsoft.com/office/drawing/2014/main" val="613386733"/>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277167" y="2217688"/>
                <a:ext cx="8649117" cy="2246769"/>
              </a:xfrm>
              <a:prstGeom prst="rect">
                <a:avLst/>
              </a:prstGeom>
              <a:noFill/>
            </p:spPr>
            <p:txBody>
              <a:bodyPr wrap="square" rtlCol="0">
                <a:spAutoFit/>
              </a:bodyPr>
              <a:lstStyle/>
              <a:p>
                <a:r>
                  <a:rPr lang="en-GB" sz="2800" dirty="0"/>
                  <a:t>Determine:</a:t>
                </a:r>
              </a:p>
              <a:p>
                <a:endParaRPr lang="en-GB" sz="2800"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&gt;3</m:t>
                          </m:r>
                        </m:e>
                      </m:d>
                      <m:r>
                        <a:rPr lang="en-GB" sz="2800" b="0"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𝟒</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𝟔</m:t>
                      </m:r>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r>
                            <a:rPr lang="en-GB" sz="2800" b="0" i="1" smtClean="0">
                              <a:latin typeface="Cambria Math" panose="02040503050406030204" pitchFamily="18" charset="0"/>
                            </a:rPr>
                            <m:t>𝑋</m:t>
                          </m:r>
                          <m:r>
                            <a:rPr lang="en-GB" sz="2800" b="0" i="1" smtClean="0">
                              <a:latin typeface="Cambria Math" panose="02040503050406030204" pitchFamily="18" charset="0"/>
                            </a:rPr>
                            <m:t>&lt;4</m:t>
                          </m:r>
                        </m:e>
                      </m:d>
                      <m:r>
                        <a:rPr lang="en-GB" sz="2800" b="0"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𝟒</m:t>
                      </m:r>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r>
                            <a:rPr lang="en-GB" sz="2800" b="0" i="1" smtClean="0">
                              <a:latin typeface="Cambria Math" panose="02040503050406030204" pitchFamily="18" charset="0"/>
                            </a:rPr>
                            <m:t>𝑋</m:t>
                          </m:r>
                          <m:r>
                            <a:rPr lang="en-GB" sz="2800" b="0" i="1" smtClean="0">
                              <a:latin typeface="Cambria Math" panose="02040503050406030204" pitchFamily="18" charset="0"/>
                            </a:rPr>
                            <m:t>+1≥6</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≥2.5</m:t>
                          </m:r>
                        </m:e>
                      </m:d>
                      <m:r>
                        <a:rPr lang="en-GB" sz="2800" b="0"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𝟒</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𝟗</m:t>
                      </m:r>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277167" y="2217688"/>
                <a:ext cx="8649117" cy="2246769"/>
              </a:xfrm>
              <a:prstGeom prst="rect">
                <a:avLst/>
              </a:prstGeom>
              <a:blipFill>
                <a:blip r:embed="rId3"/>
                <a:stretch>
                  <a:fillRect l="-1409" t="-2717"/>
                </a:stretch>
              </a:blipFill>
            </p:spPr>
            <p:txBody>
              <a:bodyPr/>
              <a:lstStyle/>
              <a:p>
                <a:r>
                  <a:rPr lang="en-GB">
                    <a:noFill/>
                  </a:rPr>
                  <a:t> </a:t>
                </a:r>
              </a:p>
            </p:txBody>
          </p:sp>
        </mc:Fallback>
      </mc:AlternateContent>
      <p:sp>
        <p:nvSpPr>
          <p:cNvPr id="7" name="Rectangle 6"/>
          <p:cNvSpPr/>
          <p:nvPr/>
        </p:nvSpPr>
        <p:spPr>
          <a:xfrm>
            <a:off x="2285075" y="3026110"/>
            <a:ext cx="2751381" cy="515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880253" y="3539821"/>
            <a:ext cx="2751381" cy="406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220072" y="3947886"/>
            <a:ext cx="3633642" cy="5660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10508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26449</TotalTime>
  <Words>2177</Words>
  <Application>Microsoft Office PowerPoint</Application>
  <PresentationFormat>On-screen Show (4:3)</PresentationFormat>
  <Paragraphs>400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Wingdings</vt:lpstr>
      <vt:lpstr>Office Theme</vt:lpstr>
      <vt:lpstr>Stats1 Chapter 6 :: Statistical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861</cp:revision>
  <dcterms:created xsi:type="dcterms:W3CDTF">2013-02-28T07:36:55Z</dcterms:created>
  <dcterms:modified xsi:type="dcterms:W3CDTF">2019-09-16T13:39:51Z</dcterms:modified>
</cp:coreProperties>
</file>