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69" r:id="rId2"/>
    <p:sldId id="566" r:id="rId3"/>
    <p:sldId id="575" r:id="rId4"/>
    <p:sldId id="573" r:id="rId5"/>
    <p:sldId id="574" r:id="rId6"/>
    <p:sldId id="530" r:id="rId7"/>
    <p:sldId id="567" r:id="rId8"/>
    <p:sldId id="540" r:id="rId9"/>
    <p:sldId id="541" r:id="rId10"/>
    <p:sldId id="54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291" autoAdjust="0"/>
    <p:restoredTop sz="88534" autoAdjust="0"/>
  </p:normalViewPr>
  <p:slideViewPr>
    <p:cSldViewPr>
      <p:cViewPr varScale="1">
        <p:scale>
          <a:sx n="70" d="100"/>
          <a:sy n="70" d="100"/>
        </p:scale>
        <p:origin x="552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750178"/>
            <a:ext cx="914285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Trigonometry and Modelling</a:t>
            </a:r>
          </a:p>
          <a:p>
            <a:pPr algn="ctr"/>
            <a:endParaRPr lang="en-GB" sz="2400" b="1" dirty="0"/>
          </a:p>
          <a:p>
            <a:pPr algn="ctr"/>
            <a:r>
              <a:rPr lang="en-GB" sz="7200" dirty="0"/>
              <a:t>- Addition Formulae</a:t>
            </a:r>
          </a:p>
          <a:p>
            <a:pPr algn="ctr"/>
            <a:endParaRPr lang="en-GB" sz="2800" dirty="0"/>
          </a:p>
          <a:p>
            <a:pPr algn="ctr"/>
            <a:r>
              <a:rPr lang="en-GB" sz="7200" dirty="0"/>
              <a:t>Chapter 7 </a:t>
            </a:r>
          </a:p>
          <a:p>
            <a:pPr algn="ctr"/>
            <a:r>
              <a:rPr lang="en-GB" sz="7200" dirty="0"/>
              <a:t>(Part 1 of 5)</a:t>
            </a:r>
          </a:p>
        </p:txBody>
      </p:sp>
    </p:spTree>
    <p:extLst>
      <p:ext uri="{BB962C8B-B14F-4D97-AF65-F5344CB8AC3E}">
        <p14:creationId xmlns:p14="http://schemas.microsoft.com/office/powerpoint/2010/main" val="274750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172-173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4D68572-5F92-4215-A3E7-ACE43C0E40D1}"/>
                  </a:ext>
                </a:extLst>
              </p:cNvPr>
              <p:cNvSpPr txBox="1"/>
              <p:nvPr/>
            </p:nvSpPr>
            <p:spPr>
              <a:xfrm>
                <a:off x="3779912" y="2668896"/>
                <a:ext cx="5544616" cy="4176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[STEP I 2010 Q3] Show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and deduce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Show also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The points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dirty="0"/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func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func>
                      </m:e>
                    </m:d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func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func>
                      </m:e>
                    </m:d>
                  </m:oMath>
                </a14:m>
                <a:r>
                  <a:rPr lang="en-GB" dirty="0"/>
                  <a:t> respectively,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/>
                  <a:t>,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/>
                  <a:t> are positive.</a:t>
                </a:r>
              </a:p>
              <a:p>
                <a:r>
                  <a:rPr lang="en-GB" dirty="0"/>
                  <a:t>Given that neither of the lines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𝑆𝑅</m:t>
                    </m:r>
                  </m:oMath>
                </a14:m>
                <a:r>
                  <a:rPr lang="en-GB" dirty="0"/>
                  <a:t> is vertical, show that these lines are parallel if and only if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4D68572-5F92-4215-A3E7-ACE43C0E40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668896"/>
                <a:ext cx="5544616" cy="4176528"/>
              </a:xfrm>
              <a:prstGeom prst="rect">
                <a:avLst/>
              </a:prstGeom>
              <a:blipFill>
                <a:blip r:embed="rId2"/>
                <a:stretch>
                  <a:fillRect l="-915" t="-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84DDD098-AC67-4E5B-92F2-A7717946F111}"/>
              </a:ext>
            </a:extLst>
          </p:cNvPr>
          <p:cNvSpPr txBox="1"/>
          <p:nvPr/>
        </p:nvSpPr>
        <p:spPr>
          <a:xfrm>
            <a:off x="3779912" y="1975751"/>
            <a:ext cx="253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810111-A53A-1A46-A07D-E6F0C5D584E6}"/>
              </a:ext>
            </a:extLst>
          </p:cNvPr>
          <p:cNvSpPr txBox="1"/>
          <p:nvPr/>
        </p:nvSpPr>
        <p:spPr>
          <a:xfrm>
            <a:off x="118960" y="2283381"/>
            <a:ext cx="36724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Q4-6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Q7-9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Q10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6516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Addition Formulae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-36512" y="670180"/>
                <a:ext cx="9180294" cy="6075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Addition Formulae allow us to deal with a </a:t>
                </a:r>
                <a:r>
                  <a:rPr lang="en-GB" sz="2400" b="1" u="sng" dirty="0"/>
                  <a:t>sum or difference of angles</a:t>
                </a:r>
                <a:r>
                  <a:rPr lang="en-GB" sz="2400" dirty="0"/>
                  <a:t>.</a:t>
                </a:r>
              </a:p>
              <a:p>
                <a:endParaRPr lang="en-GB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3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32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func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func>
                        </m:den>
                      </m:f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𝑡𝑎𝑛</m:t>
                          </m:r>
                        </m:fName>
                        <m:e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GB" sz="3200" b="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func>
                        </m:num>
                        <m:den>
                          <m:r>
                            <a:rPr lang="en-GB" sz="3200" b="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GB" sz="3200" b="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br>
                  <a:rPr lang="en-GB" sz="2400" dirty="0"/>
                </a:br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670180"/>
                <a:ext cx="9180294" cy="6075189"/>
              </a:xfrm>
              <a:prstGeom prst="rect">
                <a:avLst/>
              </a:prstGeom>
              <a:blipFill>
                <a:blip r:embed="rId2"/>
                <a:stretch>
                  <a:fillRect t="-8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660232" y="5085184"/>
            <a:ext cx="2304256" cy="7078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They are all in the formula booklet! </a:t>
            </a:r>
          </a:p>
        </p:txBody>
      </p:sp>
    </p:spTree>
    <p:extLst>
      <p:ext uri="{BB962C8B-B14F-4D97-AF65-F5344CB8AC3E}">
        <p14:creationId xmlns:p14="http://schemas.microsoft.com/office/powerpoint/2010/main" val="2458526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C086A60-D393-4413-ABB9-ED83AA816BDB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6" name="TextBox 32">
              <a:extLst>
                <a:ext uri="{FF2B5EF4-FFF2-40B4-BE49-F238E27FC236}">
                  <a16:creationId xmlns:a16="http://schemas.microsoft.com/office/drawing/2014/main" id="{F738557F-97EE-4C0C-88B5-0FC3616935FC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Addition Formulae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B90C361-D63B-4002-89B6-1DDDBEE29F2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-24614" y="836712"/>
                <a:ext cx="914378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/>
                  <a:t>Express the following as a single trigonometric function.</a:t>
                </a:r>
              </a:p>
              <a:p>
                <a:pPr algn="ctr"/>
                <a:r>
                  <a:rPr lang="en-GB" sz="2400" b="1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3600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1" i="1">
                            <a:latin typeface="Cambria Math" panose="02040503050406030204" pitchFamily="18" charset="0"/>
                          </a:rPr>
                          <m:t>𝒔𝒊𝒏</m:t>
                        </m:r>
                      </m:fName>
                      <m:e>
                        <m:r>
                          <a:rPr lang="en-GB" sz="3600" b="1" i="1">
                            <a:latin typeface="Cambria Math" panose="02040503050406030204" pitchFamily="18" charset="0"/>
                          </a:rPr>
                          <m:t>𝟏𝟓</m:t>
                        </m:r>
                      </m:e>
                    </m:func>
                    <m:func>
                      <m:funcPr>
                        <m:ctrlPr>
                          <a:rPr lang="en-GB" sz="3600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1" i="1">
                            <a:latin typeface="Cambria Math" panose="02040503050406030204" pitchFamily="18" charset="0"/>
                          </a:rPr>
                          <m:t>𝒄𝒐𝒔</m:t>
                        </m:r>
                      </m:fName>
                      <m:e>
                        <m:r>
                          <a:rPr lang="en-GB" sz="3600" b="1" i="1">
                            <a:latin typeface="Cambria Math" panose="02040503050406030204" pitchFamily="18" charset="0"/>
                          </a:rPr>
                          <m:t>𝟐𝟎</m:t>
                        </m:r>
                      </m:e>
                    </m:func>
                    <m:r>
                      <a:rPr lang="en-GB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sz="3600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1" i="1">
                            <a:latin typeface="Cambria Math" panose="02040503050406030204" pitchFamily="18" charset="0"/>
                          </a:rPr>
                          <m:t>𝒄𝒐𝒔</m:t>
                        </m:r>
                      </m:fName>
                      <m:e>
                        <m:r>
                          <a:rPr lang="en-GB" sz="3600" b="1" i="1">
                            <a:latin typeface="Cambria Math" panose="02040503050406030204" pitchFamily="18" charset="0"/>
                          </a:rPr>
                          <m:t>𝟏𝟓</m:t>
                        </m:r>
                      </m:e>
                    </m:func>
                    <m:func>
                      <m:funcPr>
                        <m:ctrlPr>
                          <a:rPr lang="en-GB" sz="3600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3600" b="1" i="1">
                            <a:latin typeface="Cambria Math" panose="02040503050406030204" pitchFamily="18" charset="0"/>
                          </a:rPr>
                          <m:t>𝒔𝒊𝒏</m:t>
                        </m:r>
                      </m:fName>
                      <m:e>
                        <m:r>
                          <a:rPr lang="en-GB" sz="3600" b="1" i="1">
                            <a:latin typeface="Cambria Math" panose="02040503050406030204" pitchFamily="18" charset="0"/>
                          </a:rPr>
                          <m:t>𝟐𝟎</m:t>
                        </m:r>
                      </m:e>
                    </m:func>
                  </m:oMath>
                </a14:m>
                <a:endParaRPr lang="en-GB" sz="2800" b="1" i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4614" y="836712"/>
                <a:ext cx="9143782" cy="1077218"/>
              </a:xfrm>
              <a:prstGeom prst="rect">
                <a:avLst/>
              </a:prstGeom>
              <a:blipFill>
                <a:blip r:embed="rId2"/>
                <a:stretch>
                  <a:fillRect t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44384" y="2132856"/>
                <a:ext cx="771974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384" y="2132856"/>
                <a:ext cx="7719742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00121" y="3068960"/>
                <a:ext cx="894353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en-GB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d>
                        </m:e>
                      </m:func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func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21" y="3068960"/>
                <a:ext cx="8943539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159707" y="3933056"/>
                <a:ext cx="788395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35</m:t>
                              </m:r>
                            </m:e>
                          </m:d>
                        </m:e>
                      </m:func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func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707" y="3933056"/>
                <a:ext cx="7883953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08660" y="4869160"/>
            <a:ext cx="5167172" cy="180946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3928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692696"/>
                <a:ext cx="9143782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/>
                  <a:t>Use the addition formula of cos (A – B) </a:t>
                </a:r>
              </a:p>
              <a:p>
                <a:pPr algn="ctr"/>
                <a:r>
                  <a:rPr lang="en-GB" sz="3600" b="1" dirty="0"/>
                  <a:t>given that A = B = </a:t>
                </a:r>
                <a14:m>
                  <m:oMath xmlns:m="http://schemas.openxmlformats.org/officeDocument/2006/math">
                    <m:r>
                      <a:rPr lang="en-GB" sz="3600" b="1" i="1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3600" b="1" i="1" dirty="0"/>
                  <a:t> </a:t>
                </a:r>
                <a:endParaRPr lang="en-GB" sz="3600" b="1" dirty="0"/>
              </a:p>
              <a:p>
                <a:pPr algn="ctr"/>
                <a:r>
                  <a:rPr lang="en-GB" sz="3600" b="1" dirty="0"/>
                  <a:t>to show that sin</a:t>
                </a:r>
                <a:r>
                  <a:rPr lang="en-GB" sz="3600" b="1" baseline="30000" dirty="0"/>
                  <a:t>2</a:t>
                </a:r>
                <a:r>
                  <a:rPr lang="el-GR" sz="3600" b="1" i="1" dirty="0"/>
                  <a:t> </a:t>
                </a:r>
                <a14:m>
                  <m:oMath xmlns:m="http://schemas.openxmlformats.org/officeDocument/2006/math">
                    <m:r>
                      <a:rPr lang="en-GB" sz="3600" b="1" i="1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3600" b="1" dirty="0"/>
                  <a:t> + cos</a:t>
                </a:r>
                <a:r>
                  <a:rPr lang="en-GB" sz="3600" b="1" baseline="30000" dirty="0"/>
                  <a:t>2</a:t>
                </a:r>
                <a:r>
                  <a:rPr lang="el-GR" sz="3600" b="1" i="1" dirty="0"/>
                  <a:t> </a:t>
                </a:r>
                <a14:m>
                  <m:oMath xmlns:m="http://schemas.openxmlformats.org/officeDocument/2006/math">
                    <m:r>
                      <a:rPr lang="en-GB" sz="3600" b="1" i="1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3600" b="1" dirty="0"/>
                  <a:t> = 1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92696"/>
                <a:ext cx="9143782" cy="1754326"/>
              </a:xfrm>
              <a:prstGeom prst="rect">
                <a:avLst/>
              </a:prstGeom>
              <a:blipFill>
                <a:blip r:embed="rId2"/>
                <a:stretch>
                  <a:fillRect t="-5575" b="-125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5C086A60-D393-4413-ABB9-ED83AA816BDB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5" name="TextBox 32">
              <a:extLst>
                <a:ext uri="{FF2B5EF4-FFF2-40B4-BE49-F238E27FC236}">
                  <a16:creationId xmlns:a16="http://schemas.microsoft.com/office/drawing/2014/main" id="{F738557F-97EE-4C0C-88B5-0FC3616935FC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Addition Formulae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B90C361-D63B-4002-89B6-1DDDBEE29F2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6720" y="5445224"/>
            <a:ext cx="3727768" cy="1305404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11560" y="2780928"/>
                <a:ext cx="778225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36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780928"/>
                <a:ext cx="7782259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80761" y="3692944"/>
                <a:ext cx="778225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GB" sz="36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61" y="3692944"/>
                <a:ext cx="7782259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627784" y="4582869"/>
                <a:ext cx="399397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582869"/>
                <a:ext cx="3993977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588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0" y="692696"/>
                <a:ext cx="9144001" cy="14310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3600" b="1" dirty="0">
                    <a:solidFill>
                      <a:prstClr val="black"/>
                    </a:solidFill>
                  </a:rPr>
                  <a:t>Use the addition formula of sin (A – B)</a:t>
                </a:r>
              </a:p>
              <a:p>
                <a:pPr lvl="0" algn="ctr"/>
                <a:r>
                  <a:rPr lang="en-GB" sz="3600" b="1" dirty="0">
                    <a:solidFill>
                      <a:prstClr val="black"/>
                    </a:solidFill>
                  </a:rPr>
                  <a:t>to show that sin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3600" b="1" dirty="0">
                            <a:solidFill>
                              <a:srgbClr val="000000"/>
                            </a:solidFill>
                            <a:latin typeface="Calibri" panose="020F0502020204030204" pitchFamily="34" charset="0"/>
                          </a:rPr>
                          <m:t>π</m:t>
                        </m:r>
                        <m:r>
                          <m:rPr>
                            <m:nor/>
                          </m:rPr>
                          <a:rPr lang="en-GB" sz="3600" b="1" dirty="0">
                            <a:solidFill>
                              <a:srgbClr val="000000"/>
                            </a:solidFill>
                            <a:latin typeface="Calibri" panose="020F0502020204030204" pitchFamily="34" charset="0"/>
                          </a:rPr>
                          <m:t> </m:t>
                        </m:r>
                      </m:num>
                      <m:den>
                        <m:r>
                          <a:rPr lang="en-GB" sz="36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3600" b="1" dirty="0">
                    <a:solidFill>
                      <a:prstClr val="black"/>
                    </a:solidFill>
                  </a:rPr>
                  <a:t> – </a:t>
                </a:r>
                <a14:m>
                  <m:oMath xmlns:m="http://schemas.openxmlformats.org/officeDocument/2006/math">
                    <m:r>
                      <a:rPr lang="en-GB" sz="3600" b="1" i="1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3600" b="1" dirty="0">
                    <a:solidFill>
                      <a:prstClr val="black"/>
                    </a:solidFill>
                  </a:rPr>
                  <a:t>) = cos</a:t>
                </a:r>
                <a:r>
                  <a:rPr lang="en-GB" sz="3600" b="1" dirty="0"/>
                  <a:t> </a:t>
                </a:r>
                <a14:m>
                  <m:oMath xmlns:m="http://schemas.openxmlformats.org/officeDocument/2006/math">
                    <m:r>
                      <a:rPr lang="en-GB" sz="3600" b="1" i="1">
                        <a:latin typeface="Cambria Math" panose="02040503050406030204" pitchFamily="18" charset="0"/>
                      </a:rPr>
                      <m:t>𝜽</m:t>
                    </m:r>
                  </m:oMath>
                </a14:m>
                <a:r>
                  <a:rPr lang="en-GB" sz="3600" b="1" dirty="0">
                    <a:solidFill>
                      <a:prstClr val="black"/>
                    </a:solidFill>
                  </a:rPr>
                  <a:t>  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92696"/>
                <a:ext cx="9144001" cy="1431033"/>
              </a:xfrm>
              <a:prstGeom prst="rect">
                <a:avLst/>
              </a:prstGeom>
              <a:blipFill>
                <a:blip r:embed="rId2"/>
                <a:stretch>
                  <a:fillRect t="-6838" b="-81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71600" y="2276872"/>
                <a:ext cx="702423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3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  <m:r>
                        <a:rPr lang="en-GB" sz="32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276872"/>
                <a:ext cx="702423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5C086A60-D393-4413-ABB9-ED83AA816BDB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6" name="TextBox 32">
              <a:extLst>
                <a:ext uri="{FF2B5EF4-FFF2-40B4-BE49-F238E27FC236}">
                  <a16:creationId xmlns:a16="http://schemas.microsoft.com/office/drawing/2014/main" id="{F738557F-97EE-4C0C-88B5-0FC3616935FC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Addition Formulae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B90C361-D63B-4002-89B6-1DDDBEE29F2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47935" y="3140968"/>
                <a:ext cx="7215950" cy="9632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l-GR" sz="3200" dirty="0">
                                      <a:solidFill>
                                        <a:srgbClr val="000000"/>
                                      </a:solidFill>
                                      <a:latin typeface="Calibri" panose="020F0502020204030204" pitchFamily="34" charset="0"/>
                                    </a:rPr>
                                    <m:t>π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3200" dirty="0">
                                      <a:solidFill>
                                        <a:srgbClr val="000000"/>
                                      </a:solidFill>
                                      <a:latin typeface="Calibri" panose="020F0502020204030204" pitchFamily="34" charset="0"/>
                                    </a:rPr>
                                    <m:t> </m:t>
                                  </m:r>
                                </m:num>
                                <m:den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3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f>
                            <m:f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l-GR" sz="3200" dirty="0">
                                  <a:solidFill>
                                    <a:srgbClr val="000000"/>
                                  </a:solidFill>
                                  <a:latin typeface="Calibri" panose="020F0502020204030204" pitchFamily="34" charset="0"/>
                                </a:rPr>
                                <m:t>π</m:t>
                              </m:r>
                              <m:r>
                                <m:rPr>
                                  <m:nor/>
                                </m:rPr>
                                <a:rPr lang="en-GB" sz="3200" dirty="0">
                                  <a:solidFill>
                                    <a:srgbClr val="000000"/>
                                  </a:solidFill>
                                  <a:latin typeface="Calibri" panose="020F0502020204030204" pitchFamily="34" charset="0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2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f>
                            <m:f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l-GR" sz="3200" dirty="0">
                                  <a:solidFill>
                                    <a:srgbClr val="000000"/>
                                  </a:solidFill>
                                  <a:latin typeface="Calibri" panose="020F0502020204030204" pitchFamily="34" charset="0"/>
                                </a:rPr>
                                <m:t>π</m:t>
                              </m:r>
                              <m:r>
                                <m:rPr>
                                  <m:nor/>
                                </m:rPr>
                                <a:rPr lang="en-GB" sz="3200" dirty="0">
                                  <a:solidFill>
                                    <a:srgbClr val="000000"/>
                                  </a:solidFill>
                                  <a:latin typeface="Calibri" panose="020F0502020204030204" pitchFamily="34" charset="0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935" y="3140968"/>
                <a:ext cx="7215950" cy="9632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47935" y="4437112"/>
                <a:ext cx="5726824" cy="9632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l-GR" sz="3200" dirty="0">
                                      <a:solidFill>
                                        <a:srgbClr val="000000"/>
                                      </a:solidFill>
                                      <a:latin typeface="Calibri" panose="020F0502020204030204" pitchFamily="34" charset="0"/>
                                    </a:rPr>
                                    <m:t>π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3200" dirty="0">
                                      <a:solidFill>
                                        <a:srgbClr val="000000"/>
                                      </a:solidFill>
                                      <a:latin typeface="Calibri" panose="020F0502020204030204" pitchFamily="34" charset="0"/>
                                    </a:rPr>
                                    <m:t> </m:t>
                                  </m:r>
                                </m:num>
                                <m:den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3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1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32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0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935" y="4437112"/>
                <a:ext cx="5726824" cy="9632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83585" y="5733256"/>
                <a:ext cx="3773276" cy="9632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l-GR" sz="3200" dirty="0">
                                      <a:solidFill>
                                        <a:srgbClr val="000000"/>
                                      </a:solidFill>
                                      <a:latin typeface="Calibri" panose="020F0502020204030204" pitchFamily="34" charset="0"/>
                                    </a:rPr>
                                    <m:t>π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sz="3200" dirty="0">
                                      <a:solidFill>
                                        <a:srgbClr val="000000"/>
                                      </a:solidFill>
                                      <a:latin typeface="Calibri" panose="020F0502020204030204" pitchFamily="34" charset="0"/>
                                    </a:rPr>
                                    <m:t> </m:t>
                                  </m:r>
                                </m:num>
                                <m:den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3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585" y="5733256"/>
                <a:ext cx="3773276" cy="96321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955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Exercises 7A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 144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016DD01-30D9-8E4E-8221-158796C8003A}"/>
              </a:ext>
            </a:extLst>
          </p:cNvPr>
          <p:cNvSpPr txBox="1"/>
          <p:nvPr/>
        </p:nvSpPr>
        <p:spPr>
          <a:xfrm>
            <a:off x="1187624" y="1988840"/>
            <a:ext cx="38884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Q1-5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		</a:t>
            </a:r>
            <a:r>
              <a:rPr lang="en-US" sz="2400" dirty="0"/>
              <a:t>Q6-9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Q10-14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Q15 -16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3646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Addition Formulae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9407" y="706697"/>
                <a:ext cx="6480720" cy="123745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Use the addition formulae to show that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15°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9407" y="706697"/>
                <a:ext cx="6480720" cy="12374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63688" y="2035461"/>
                <a:ext cx="4320480" cy="4822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func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sz="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45−30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sz="9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</m:func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</m:func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</m:oMath>
                  </m:oMathPara>
                </a14:m>
                <a:endParaRPr lang="en-GB" sz="2800" dirty="0"/>
              </a:p>
              <a:p>
                <a:endParaRPr lang="en-GB" sz="10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2035461"/>
                <a:ext cx="4320480" cy="4822539"/>
              </a:xfrm>
              <a:prstGeom prst="rect">
                <a:avLst/>
              </a:prstGeom>
              <a:blipFill>
                <a:blip r:embed="rId3"/>
                <a:stretch>
                  <a:fillRect l="-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3520" y="5085184"/>
            <a:ext cx="4694320" cy="16438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6245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C086A60-D393-4413-ABB9-ED83AA816BDB}"/>
              </a:ext>
            </a:extLst>
          </p:cNvPr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738557F-97EE-4C0C-88B5-0FC3616935FC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Addition Formulae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B90C361-D63B-4002-89B6-1DDDBEE29F2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8A028CF-BC8F-4106-A104-1875DA5D4495}"/>
                  </a:ext>
                </a:extLst>
              </p:cNvPr>
              <p:cNvSpPr txBox="1"/>
              <p:nvPr/>
            </p:nvSpPr>
            <p:spPr>
              <a:xfrm>
                <a:off x="467544" y="946478"/>
                <a:ext cx="8352928" cy="46166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Without using a calculator, determine the exact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75°</m:t>
                            </m:r>
                          </m:e>
                        </m:d>
                      </m:e>
                    </m:func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8A028CF-BC8F-4106-A104-1875DA5D44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946478"/>
                <a:ext cx="8352928" cy="461665"/>
              </a:xfrm>
              <a:prstGeom prst="rect">
                <a:avLst/>
              </a:prstGeom>
              <a:blipFill>
                <a:blip r:embed="rId2"/>
                <a:stretch>
                  <a:fillRect b="-10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4569DA2-385B-4727-8860-A21548462E9A}"/>
                  </a:ext>
                </a:extLst>
              </p:cNvPr>
              <p:cNvSpPr txBox="1"/>
              <p:nvPr/>
            </p:nvSpPr>
            <p:spPr>
              <a:xfrm>
                <a:off x="899592" y="1556792"/>
                <a:ext cx="5760640" cy="5184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75°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endParaRPr lang="en-GB" sz="105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45°+30°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45°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45°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4569DA2-385B-4727-8860-A21548462E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556792"/>
                <a:ext cx="5760640" cy="51841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8660" y="4869160"/>
            <a:ext cx="5167172" cy="180946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267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Challenging question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64704"/>
            <a:ext cx="2520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June 2013 Q3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8" y="1134036"/>
            <a:ext cx="5686425" cy="375285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228184" y="1268760"/>
                <a:ext cx="2915598" cy="3728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‘Expanding’ both sides: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50</m:t>
                          </m:r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50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40</m:t>
                          </m:r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40</m:t>
                          </m:r>
                        </m:e>
                      </m:func>
                    </m:oMath>
                  </m:oMathPara>
                </a14:m>
                <a:endParaRPr lang="en-GB" sz="1400" b="0" dirty="0"/>
              </a:p>
              <a:p>
                <a:endParaRPr lang="en-GB" sz="1400" dirty="0"/>
              </a:p>
              <a:p>
                <a:r>
                  <a:rPr lang="en-GB" sz="1400" dirty="0"/>
                  <a:t>Since thing to prove only has 40 in it, use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GB" sz="1400" b="0" i="1" smtClean="0">
                            <a:latin typeface="Cambria Math"/>
                          </a:rPr>
                          <m:t>50</m:t>
                        </m:r>
                      </m:e>
                    </m:func>
                    <m:r>
                      <a:rPr lang="en-GB" sz="14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GB" sz="1400" b="0" i="1" smtClean="0">
                            <a:latin typeface="Cambria Math"/>
                          </a:rPr>
                          <m:t>40</m:t>
                        </m:r>
                      </m:e>
                    </m:func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GB" sz="1400" b="0" i="1" smtClean="0">
                            <a:latin typeface="Cambria Math"/>
                          </a:rPr>
                          <m:t>50</m:t>
                        </m:r>
                      </m:e>
                    </m:func>
                    <m:r>
                      <a:rPr lang="en-GB" sz="14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GB" sz="1400" b="0" i="1" smtClean="0">
                            <a:latin typeface="Cambria Math"/>
                          </a:rPr>
                          <m:t>40 </m:t>
                        </m:r>
                      </m:e>
                    </m:func>
                    <m:r>
                      <a:rPr lang="en-GB" sz="1400" b="0" i="1" smtClean="0">
                        <a:latin typeface="Cambria Math"/>
                      </a:rPr>
                      <m:t>.</m:t>
                    </m:r>
                  </m:oMath>
                </a14:m>
                <a:endParaRPr lang="en-GB" sz="1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40</m:t>
                          </m:r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40 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40</m:t>
                          </m:r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40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  <a:p>
                <a:endParaRPr lang="en-GB" sz="1400" dirty="0"/>
              </a:p>
              <a:p>
                <a:r>
                  <a:rPr lang="en-GB" sz="1400" dirty="0"/>
                  <a:t>As per usual, when we want tans, divide by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GB" sz="1400" b="0" i="1" smtClean="0">
                            <a:latin typeface="Cambria Math"/>
                          </a:rPr>
                          <m:t>𝑥</m:t>
                        </m:r>
                      </m:e>
                    </m:func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GB" sz="1400" b="0" i="1" smtClean="0">
                            <a:latin typeface="Cambria Math"/>
                          </a:rPr>
                          <m:t>40</m:t>
                        </m:r>
                      </m:e>
                    </m:func>
                  </m:oMath>
                </a14:m>
                <a:r>
                  <a:rPr lang="en-GB" sz="1400" dirty="0"/>
                  <a:t>:</a:t>
                </a:r>
              </a:p>
              <a:p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40</m:t>
                          </m:r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40</m:t>
                          </m:r>
                        </m:e>
                      </m:func>
                    </m:oMath>
                    <m:oMath xmlns:m="http://schemas.openxmlformats.org/officeDocument/2006/math"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40</m:t>
                          </m:r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40</m:t>
                          </m:r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1268760"/>
                <a:ext cx="2915598" cy="3728713"/>
              </a:xfrm>
              <a:prstGeom prst="rect">
                <a:avLst/>
              </a:prstGeom>
              <a:blipFill rotWithShape="1">
                <a:blip r:embed="rId3"/>
                <a:stretch>
                  <a:fillRect l="-628" t="-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6228184" y="949370"/>
            <a:ext cx="288032" cy="2473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228184" y="1196752"/>
            <a:ext cx="2808312" cy="38884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184305-5161-45C7-AA60-DC794F52864A}"/>
              </a:ext>
            </a:extLst>
          </p:cNvPr>
          <p:cNvSpPr/>
          <p:nvPr/>
        </p:nvSpPr>
        <p:spPr>
          <a:xfrm>
            <a:off x="420688" y="3429000"/>
            <a:ext cx="5700210" cy="14097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16EC6B-4D98-4150-AAE1-1E9E19FE8642}"/>
              </a:ext>
            </a:extLst>
          </p:cNvPr>
          <p:cNvSpPr/>
          <p:nvPr/>
        </p:nvSpPr>
        <p:spPr>
          <a:xfrm>
            <a:off x="5589636" y="1835150"/>
            <a:ext cx="201563" cy="78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8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45181</TotalTime>
  <Words>407</Words>
  <Application>Microsoft Macintosh PowerPoint</Application>
  <PresentationFormat>On-screen Show (4:3)</PresentationFormat>
  <Paragraphs>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1061</cp:revision>
  <dcterms:created xsi:type="dcterms:W3CDTF">2013-02-28T07:36:55Z</dcterms:created>
  <dcterms:modified xsi:type="dcterms:W3CDTF">2019-07-06T17:07:44Z</dcterms:modified>
</cp:coreProperties>
</file>