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81" r:id="rId2"/>
    <p:sldId id="647" r:id="rId3"/>
    <p:sldId id="483" r:id="rId4"/>
    <p:sldId id="618" r:id="rId5"/>
    <p:sldId id="624" r:id="rId6"/>
    <p:sldId id="627" r:id="rId7"/>
    <p:sldId id="626" r:id="rId8"/>
    <p:sldId id="628" r:id="rId9"/>
    <p:sldId id="630" r:id="rId10"/>
    <p:sldId id="629" r:id="rId11"/>
    <p:sldId id="631" r:id="rId12"/>
    <p:sldId id="632" r:id="rId13"/>
    <p:sldId id="633" r:id="rId14"/>
    <p:sldId id="634" r:id="rId15"/>
    <p:sldId id="635" r:id="rId16"/>
    <p:sldId id="636" r:id="rId17"/>
    <p:sldId id="637" r:id="rId18"/>
    <p:sldId id="638" r:id="rId19"/>
    <p:sldId id="640" r:id="rId20"/>
    <p:sldId id="641" r:id="rId21"/>
    <p:sldId id="642" r:id="rId22"/>
    <p:sldId id="643" r:id="rId23"/>
    <p:sldId id="644" r:id="rId24"/>
    <p:sldId id="646" r:id="rId25"/>
    <p:sldId id="645" r:id="rId26"/>
    <p:sldId id="63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7" autoAdjust="0"/>
    <p:restoredTop sz="88534" autoAdjust="0"/>
  </p:normalViewPr>
  <p:slideViewPr>
    <p:cSldViewPr>
      <p:cViewPr varScale="1">
        <p:scale>
          <a:sx n="54" d="100"/>
          <a:sy n="54" d="100"/>
        </p:scale>
        <p:origin x="48" y="36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26/08/2019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26/08/2019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26/08/2019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CorePure1 Chapter 4 :: </a:t>
            </a:r>
            <a:br>
              <a:rPr lang="en-GB" b="1" dirty="0">
                <a:solidFill>
                  <a:srgbClr val="92D050"/>
                </a:solidFill>
              </a:rPr>
            </a:br>
            <a:r>
              <a:rPr lang="en-GB" dirty="0"/>
              <a:t>Roots of Polynomials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a:t>
            </a:r>
            <a:r>
              <a:rPr lang="en-GB"/>
              <a:t>: 14</a:t>
            </a:r>
            <a:r>
              <a:rPr lang="en-GB" baseline="30000"/>
              <a:t>th</a:t>
            </a:r>
            <a:r>
              <a:rPr lang="en-GB"/>
              <a:t> September </a:t>
            </a:r>
            <a:r>
              <a:rPr lang="en-GB" dirty="0"/>
              <a:t>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4A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3" name="TextBox 12">
            <a:extLst>
              <a:ext uri="{FF2B5EF4-FFF2-40B4-BE49-F238E27FC236}">
                <a16:creationId xmlns:a16="http://schemas.microsoft.com/office/drawing/2014/main" id="{B009105E-4046-47C2-9670-2C4C6D859B5D}"/>
              </a:ext>
            </a:extLst>
          </p:cNvPr>
          <p:cNvSpPr txBox="1"/>
          <p:nvPr/>
        </p:nvSpPr>
        <p:spPr>
          <a:xfrm>
            <a:off x="395536" y="725840"/>
            <a:ext cx="7920880" cy="830997"/>
          </a:xfrm>
          <a:prstGeom prst="rect">
            <a:avLst/>
          </a:prstGeom>
          <a:noFill/>
        </p:spPr>
        <p:txBody>
          <a:bodyPr wrap="square" rtlCol="0">
            <a:spAutoFit/>
          </a:bodyPr>
          <a:lstStyle/>
          <a:p>
            <a:r>
              <a:rPr lang="en-GB" sz="2400" dirty="0"/>
              <a:t>Pearson Core Pure Mathematics Book 1</a:t>
            </a:r>
          </a:p>
          <a:p>
            <a:r>
              <a:rPr lang="en-GB" sz="2400" dirty="0"/>
              <a:t>Pages 56-57</a:t>
            </a:r>
          </a:p>
        </p:txBody>
      </p:sp>
      <p:cxnSp>
        <p:nvCxnSpPr>
          <p:cNvPr id="14" name="Straight Connector 13">
            <a:extLst>
              <a:ext uri="{FF2B5EF4-FFF2-40B4-BE49-F238E27FC236}">
                <a16:creationId xmlns:a16="http://schemas.microsoft.com/office/drawing/2014/main" id="{6A4F5D9A-7C2B-4F93-8343-3EF6CC546A38}"/>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1267065" y="2521059"/>
            <a:ext cx="6609871" cy="181588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t>Complete before the lesson		</a:t>
            </a:r>
            <a:r>
              <a:rPr lang="en-US" sz="1600" dirty="0" smtClean="0"/>
              <a:t>Q1-2</a:t>
            </a:r>
            <a:endParaRPr lang="en-US" sz="1600" dirty="0"/>
          </a:p>
          <a:p>
            <a:endParaRPr lang="en-US" sz="1600" dirty="0"/>
          </a:p>
          <a:p>
            <a:r>
              <a:rPr lang="en-US" sz="1600" dirty="0"/>
              <a:t>In Class:			</a:t>
            </a:r>
          </a:p>
          <a:p>
            <a:r>
              <a:rPr lang="en-US" sz="1600" dirty="0">
                <a:solidFill>
                  <a:srgbClr val="00B050"/>
                </a:solidFill>
              </a:rPr>
              <a:t>Green</a:t>
            </a:r>
            <a:r>
              <a:rPr lang="en-US" sz="1600" dirty="0"/>
              <a:t>					</a:t>
            </a:r>
            <a:r>
              <a:rPr lang="en-US" sz="1600" dirty="0" smtClean="0"/>
              <a:t>Q3-7</a:t>
            </a:r>
            <a:endParaRPr lang="en-US" sz="1600" dirty="0"/>
          </a:p>
          <a:p>
            <a:r>
              <a:rPr lang="en-US" sz="1600" dirty="0">
                <a:solidFill>
                  <a:schemeClr val="accent6"/>
                </a:solidFill>
              </a:rPr>
              <a:t>Amber</a:t>
            </a:r>
            <a:r>
              <a:rPr lang="en-US" sz="1600" dirty="0"/>
              <a:t> 					</a:t>
            </a:r>
            <a:r>
              <a:rPr lang="en-US" sz="1600" dirty="0" smtClean="0"/>
              <a:t>Q8-11</a:t>
            </a:r>
            <a:endParaRPr lang="en-US" sz="1600" dirty="0"/>
          </a:p>
          <a:p>
            <a:r>
              <a:rPr lang="en-US" sz="1600" dirty="0">
                <a:solidFill>
                  <a:srgbClr val="FF0000"/>
                </a:solidFill>
              </a:rPr>
              <a:t>Red</a:t>
            </a:r>
            <a:r>
              <a:rPr lang="en-US" sz="1600" dirty="0"/>
              <a:t>					</a:t>
            </a:r>
            <a:r>
              <a:rPr lang="en-US" sz="1600" dirty="0" smtClean="0"/>
              <a:t>Q12-14 </a:t>
            </a:r>
            <a:r>
              <a:rPr lang="en-US" sz="1600" dirty="0"/>
              <a:t>&amp; challenge</a:t>
            </a:r>
          </a:p>
          <a:p>
            <a:endParaRPr lang="en-US" sz="1600" dirty="0"/>
          </a:p>
        </p:txBody>
      </p:sp>
    </p:spTree>
    <p:extLst>
      <p:ext uri="{BB962C8B-B14F-4D97-AF65-F5344CB8AC3E}">
        <p14:creationId xmlns:p14="http://schemas.microsoft.com/office/powerpoint/2010/main" val="4233768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B8826A2F-5CEB-4C1E-9EC9-C382C00C358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73FF97A8-C73F-46E3-B2B7-5FECFF961C2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Roots of Cubics</a:t>
              </a:r>
            </a:p>
          </p:txBody>
        </p:sp>
        <p:cxnSp>
          <p:nvCxnSpPr>
            <p:cNvPr id="4" name="Straight Connector 3">
              <a:extLst>
                <a:ext uri="{FF2B5EF4-FFF2-40B4-BE49-F238E27FC236}">
                  <a16:creationId xmlns:a16="http://schemas.microsoft.com/office/drawing/2014/main" id="{CA8CD93E-F490-4E26-82BD-DBA4A4604AF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FFAC199-F680-4795-9299-61C2D300A302}"/>
                  </a:ext>
                </a:extLst>
              </p:cNvPr>
              <p:cNvSpPr txBox="1"/>
              <p:nvPr/>
            </p:nvSpPr>
            <p:spPr>
              <a:xfrm>
                <a:off x="467544" y="908720"/>
                <a:ext cx="8496944" cy="3711978"/>
              </a:xfrm>
              <a:prstGeom prst="rect">
                <a:avLst/>
              </a:prstGeom>
              <a:noFill/>
            </p:spPr>
            <p:txBody>
              <a:bodyPr wrap="square" rtlCol="0">
                <a:spAutoFit/>
              </a:bodyPr>
              <a:lstStyle/>
              <a:p>
                <a:r>
                  <a:rPr lang="en-GB" sz="1600" dirty="0"/>
                  <a:t>By the Fundamental Theorem of Algebra, a cubic equation </a:t>
                </a:r>
                <a14:m>
                  <m:oMath xmlns:m="http://schemas.openxmlformats.org/officeDocument/2006/math">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r>
                      <a:rPr lang="en-GB" sz="1600" b="0" i="1" smtClean="0">
                        <a:latin typeface="Cambria Math" panose="02040503050406030204" pitchFamily="18" charset="0"/>
                      </a:rPr>
                      <m:t>𝑏</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𝑐𝑥</m:t>
                    </m:r>
                    <m:r>
                      <a:rPr lang="en-GB" sz="1600" b="0" i="1" smtClean="0">
                        <a:latin typeface="Cambria Math" panose="02040503050406030204" pitchFamily="18" charset="0"/>
                      </a:rPr>
                      <m:t>+</m:t>
                    </m:r>
                    <m:r>
                      <a:rPr lang="en-GB" sz="1600" b="0" i="1" smtClean="0">
                        <a:latin typeface="Cambria Math" panose="02040503050406030204" pitchFamily="18" charset="0"/>
                      </a:rPr>
                      <m:t>𝑑</m:t>
                    </m:r>
                    <m:r>
                      <a:rPr lang="en-GB" sz="1600" b="0" i="1" smtClean="0">
                        <a:latin typeface="Cambria Math" panose="02040503050406030204" pitchFamily="18" charset="0"/>
                      </a:rPr>
                      <m:t>=0</m:t>
                    </m:r>
                  </m:oMath>
                </a14:m>
                <a:r>
                  <a:rPr lang="en-GB" sz="1600" dirty="0"/>
                  <a:t> always has 3 (potentially repeated) roots,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0" i="1" smtClean="0">
                        <a:latin typeface="Cambria Math" panose="02040503050406030204" pitchFamily="18" charset="0"/>
                      </a:rPr>
                      <m:t>,</m:t>
                    </m:r>
                    <m:r>
                      <a:rPr lang="en-GB" sz="1600" b="0" i="1" smtClean="0">
                        <a:latin typeface="Cambria Math" panose="02040503050406030204" pitchFamily="18" charset="0"/>
                      </a:rPr>
                      <m:t>𝛾</m:t>
                    </m:r>
                  </m:oMath>
                </a14:m>
                <a:r>
                  <a:rPr lang="en-GB" sz="1600" dirty="0"/>
                  <a:t>. We saw in the previous chapters that these could all be real, or one real and two complex roots (which are complex conjugates).</a:t>
                </a:r>
              </a:p>
              <a:p>
                <a:endParaRPr lang="en-GB" sz="1600" dirty="0"/>
              </a:p>
              <a:p>
                <a:r>
                  <a:rPr lang="en-GB" sz="1600" dirty="0"/>
                  <a:t>Let’s again try to determine the relationship between roots and coefficients of the polynomial:</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𝒂</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r>
                        <a:rPr lang="en-GB" sz="1600" b="1" i="1" smtClean="0">
                          <a:latin typeface="Cambria Math" panose="02040503050406030204" pitchFamily="18" charset="0"/>
                        </a:rPr>
                        <m:t>𝒃</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𝒄𝒙</m:t>
                      </m:r>
                      <m:r>
                        <a:rPr lang="en-GB" sz="1600" b="1" i="1" smtClean="0">
                          <a:latin typeface="Cambria Math" panose="02040503050406030204" pitchFamily="18" charset="0"/>
                        </a:rPr>
                        <m:t>+</m:t>
                      </m:r>
                      <m:r>
                        <a:rPr lang="en-GB" sz="1600" b="1" i="1" smtClean="0">
                          <a:latin typeface="Cambria Math" panose="02040503050406030204" pitchFamily="18" charset="0"/>
                        </a:rPr>
                        <m:t>𝒅</m:t>
                      </m:r>
                      <m:r>
                        <a:rPr lang="en-GB" sz="1600" b="1" i="1" smtClean="0">
                          <a:latin typeface="Cambria Math" panose="02040503050406030204" pitchFamily="18" charset="0"/>
                        </a:rPr>
                        <m:t>=</m:t>
                      </m:r>
                      <m:r>
                        <a:rPr lang="en-GB" sz="1600" b="1" i="1" smtClean="0">
                          <a:latin typeface="Cambria Math" panose="02040503050406030204" pitchFamily="18" charset="0"/>
                        </a:rPr>
                        <m:t>𝒂</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𝜶</m:t>
                          </m:r>
                        </m:e>
                      </m:d>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𝜷</m:t>
                          </m:r>
                        </m:e>
                      </m:d>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𝜸</m:t>
                          </m:r>
                        </m:e>
                      </m:d>
                    </m:oMath>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𝒂</m:t>
                      </m:r>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r>
                            <a:rPr lang="en-GB" sz="1600" b="1" i="1" smtClean="0">
                              <a:latin typeface="Cambria Math" panose="02040503050406030204" pitchFamily="18" charset="0"/>
                            </a:rPr>
                            <m:t>𝜶</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𝜷</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𝜸</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𝜶𝜷</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𝜷𝜸</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𝜸𝜶</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𝜶𝜷𝜸</m:t>
                          </m:r>
                        </m:e>
                      </m:d>
                    </m:oMath>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𝒂</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r>
                        <a:rPr lang="en-GB" sz="1600" b="1" i="1" smtClean="0">
                          <a:latin typeface="Cambria Math" panose="02040503050406030204" pitchFamily="18" charset="0"/>
                        </a:rPr>
                        <m:t>𝒂</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𝜶</m:t>
                          </m:r>
                          <m:r>
                            <a:rPr lang="en-GB" sz="1600" b="1" i="1" smtClean="0">
                              <a:latin typeface="Cambria Math" panose="02040503050406030204" pitchFamily="18" charset="0"/>
                            </a:rPr>
                            <m:t>+</m:t>
                          </m:r>
                          <m:r>
                            <a:rPr lang="en-GB" sz="1600" b="1" i="1" smtClean="0">
                              <a:latin typeface="Cambria Math" panose="02040503050406030204" pitchFamily="18" charset="0"/>
                            </a:rPr>
                            <m:t>𝜷</m:t>
                          </m:r>
                          <m:r>
                            <a:rPr lang="en-GB" sz="1600" b="1" i="1" smtClean="0">
                              <a:latin typeface="Cambria Math" panose="02040503050406030204" pitchFamily="18" charset="0"/>
                            </a:rPr>
                            <m:t>+</m:t>
                          </m:r>
                          <m:r>
                            <a:rPr lang="en-GB" sz="1600" b="1" i="1" smtClean="0">
                              <a:latin typeface="Cambria Math" panose="02040503050406030204" pitchFamily="18" charset="0"/>
                            </a:rPr>
                            <m:t>𝜸</m:t>
                          </m:r>
                        </m:e>
                      </m:d>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𝒂</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𝜶𝜷</m:t>
                          </m:r>
                          <m:r>
                            <a:rPr lang="en-GB" sz="1600" b="1" i="1" smtClean="0">
                              <a:latin typeface="Cambria Math" panose="02040503050406030204" pitchFamily="18" charset="0"/>
                            </a:rPr>
                            <m:t>+</m:t>
                          </m:r>
                          <m:r>
                            <a:rPr lang="en-GB" sz="1600" b="1" i="1" smtClean="0">
                              <a:latin typeface="Cambria Math" panose="02040503050406030204" pitchFamily="18" charset="0"/>
                            </a:rPr>
                            <m:t>𝜷𝜸</m:t>
                          </m:r>
                          <m:r>
                            <a:rPr lang="en-GB" sz="1600" b="1" i="1" smtClean="0">
                              <a:latin typeface="Cambria Math" panose="02040503050406030204" pitchFamily="18" charset="0"/>
                            </a:rPr>
                            <m:t>+</m:t>
                          </m:r>
                          <m:r>
                            <a:rPr lang="en-GB" sz="1600" b="1" i="1" smtClean="0">
                              <a:latin typeface="Cambria Math" panose="02040503050406030204" pitchFamily="18" charset="0"/>
                            </a:rPr>
                            <m:t>𝜸𝜶</m:t>
                          </m:r>
                        </m:e>
                      </m:d>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𝒂</m:t>
                      </m:r>
                      <m:r>
                        <a:rPr lang="en-GB" sz="1600" b="1" i="1" smtClean="0">
                          <a:latin typeface="Cambria Math" panose="02040503050406030204" pitchFamily="18" charset="0"/>
                        </a:rPr>
                        <m:t>𝜶𝜷𝜸</m:t>
                      </m:r>
                    </m:oMath>
                  </m:oMathPara>
                </a14:m>
                <a:endParaRPr lang="en-GB" sz="1600" b="1" dirty="0"/>
              </a:p>
              <a:p>
                <a:r>
                  <a:rPr lang="en-GB" sz="1600" dirty="0"/>
                  <a:t>Again comparing coefficients:</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𝒃</m:t>
                      </m:r>
                      <m:r>
                        <a:rPr lang="en-GB" sz="1600" b="1" i="1" smtClean="0">
                          <a:latin typeface="Cambria Math" panose="02040503050406030204" pitchFamily="18" charset="0"/>
                        </a:rPr>
                        <m:t>=−</m:t>
                      </m:r>
                      <m:r>
                        <a:rPr lang="en-GB" sz="1600" b="1" i="1" smtClean="0">
                          <a:latin typeface="Cambria Math" panose="02040503050406030204" pitchFamily="18" charset="0"/>
                        </a:rPr>
                        <m:t>𝒂</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𝜶</m:t>
                          </m:r>
                          <m:r>
                            <a:rPr lang="en-GB" sz="1600" b="1" i="1" smtClean="0">
                              <a:latin typeface="Cambria Math" panose="02040503050406030204" pitchFamily="18" charset="0"/>
                            </a:rPr>
                            <m:t>+</m:t>
                          </m:r>
                          <m:r>
                            <a:rPr lang="en-GB" sz="1600" b="1" i="1" smtClean="0">
                              <a:latin typeface="Cambria Math" panose="02040503050406030204" pitchFamily="18" charset="0"/>
                            </a:rPr>
                            <m:t>𝜷</m:t>
                          </m:r>
                          <m:r>
                            <a:rPr lang="en-GB" sz="1600" b="1" i="1" smtClean="0">
                              <a:latin typeface="Cambria Math" panose="02040503050406030204" pitchFamily="18" charset="0"/>
                            </a:rPr>
                            <m:t>+</m:t>
                          </m:r>
                          <m:r>
                            <a:rPr lang="en-GB" sz="1600" b="1" i="1" smtClean="0">
                              <a:latin typeface="Cambria Math" panose="02040503050406030204" pitchFamily="18" charset="0"/>
                            </a:rPr>
                            <m:t>𝜸</m:t>
                          </m:r>
                        </m:e>
                      </m:d>
                      <m:r>
                        <a:rPr lang="en-GB" sz="1600" b="1" i="1" smtClean="0">
                          <a:latin typeface="Cambria Math" panose="02040503050406030204" pitchFamily="18" charset="0"/>
                        </a:rPr>
                        <m:t>      ⇒   </m:t>
                      </m:r>
                      <m:r>
                        <a:rPr lang="en-GB" sz="1600" b="1" i="1" smtClean="0">
                          <a:latin typeface="Cambria Math" panose="02040503050406030204" pitchFamily="18" charset="0"/>
                        </a:rPr>
                        <m:t>𝜶</m:t>
                      </m:r>
                      <m:r>
                        <a:rPr lang="en-GB" sz="1600" b="1" i="1" smtClean="0">
                          <a:latin typeface="Cambria Math" panose="02040503050406030204" pitchFamily="18" charset="0"/>
                        </a:rPr>
                        <m:t>+</m:t>
                      </m:r>
                      <m:r>
                        <a:rPr lang="en-GB" sz="1600" b="1" i="1" smtClean="0">
                          <a:latin typeface="Cambria Math" panose="02040503050406030204" pitchFamily="18" charset="0"/>
                        </a:rPr>
                        <m:t>𝜷</m:t>
                      </m:r>
                      <m:r>
                        <a:rPr lang="en-GB" sz="1600" b="1" i="1" smtClean="0">
                          <a:latin typeface="Cambria Math" panose="02040503050406030204" pitchFamily="18" charset="0"/>
                        </a:rPr>
                        <m:t>+</m:t>
                      </m:r>
                      <m:r>
                        <a:rPr lang="en-GB" sz="1600" b="1" i="1" smtClean="0">
                          <a:latin typeface="Cambria Math" panose="02040503050406030204" pitchFamily="18" charset="0"/>
                        </a:rPr>
                        <m:t>𝜸</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𝒃</m:t>
                          </m:r>
                        </m:num>
                        <m:den>
                          <m:r>
                            <a:rPr lang="en-GB" sz="1600" b="1" i="1" smtClean="0">
                              <a:latin typeface="Cambria Math" panose="02040503050406030204" pitchFamily="18" charset="0"/>
                            </a:rPr>
                            <m:t>𝒂</m:t>
                          </m:r>
                        </m:den>
                      </m:f>
                    </m:oMath>
                    <m:oMath xmlns:m="http://schemas.openxmlformats.org/officeDocument/2006/math">
                      <m:r>
                        <a:rPr lang="en-GB" sz="1600" b="1" i="1" smtClean="0">
                          <a:latin typeface="Cambria Math" panose="02040503050406030204" pitchFamily="18" charset="0"/>
                        </a:rPr>
                        <m:t>𝒄</m:t>
                      </m:r>
                      <m:r>
                        <a:rPr lang="en-GB" sz="1600" b="1" i="1" smtClean="0">
                          <a:latin typeface="Cambria Math" panose="02040503050406030204" pitchFamily="18" charset="0"/>
                        </a:rPr>
                        <m:t>=</m:t>
                      </m:r>
                      <m:r>
                        <a:rPr lang="en-GB" sz="1600" b="1" i="1">
                          <a:latin typeface="Cambria Math" panose="02040503050406030204" pitchFamily="18" charset="0"/>
                        </a:rPr>
                        <m:t>𝒂</m:t>
                      </m:r>
                      <m:d>
                        <m:dPr>
                          <m:ctrlPr>
                            <a:rPr lang="en-GB" sz="1600" b="1" i="1">
                              <a:latin typeface="Cambria Math" panose="02040503050406030204" pitchFamily="18" charset="0"/>
                            </a:rPr>
                          </m:ctrlPr>
                        </m:dPr>
                        <m:e>
                          <m:r>
                            <a:rPr lang="en-GB" sz="1600" b="1" i="1">
                              <a:latin typeface="Cambria Math" panose="02040503050406030204" pitchFamily="18" charset="0"/>
                            </a:rPr>
                            <m:t>𝜶𝜷</m:t>
                          </m:r>
                          <m:r>
                            <a:rPr lang="en-GB" sz="1600" b="1" i="1">
                              <a:latin typeface="Cambria Math" panose="02040503050406030204" pitchFamily="18" charset="0"/>
                            </a:rPr>
                            <m:t>+</m:t>
                          </m:r>
                          <m:r>
                            <a:rPr lang="en-GB" sz="1600" b="1" i="1">
                              <a:latin typeface="Cambria Math" panose="02040503050406030204" pitchFamily="18" charset="0"/>
                            </a:rPr>
                            <m:t>𝜷𝜸</m:t>
                          </m:r>
                          <m:r>
                            <a:rPr lang="en-GB" sz="1600" b="1" i="1">
                              <a:latin typeface="Cambria Math" panose="02040503050406030204" pitchFamily="18" charset="0"/>
                            </a:rPr>
                            <m:t>+</m:t>
                          </m:r>
                          <m:r>
                            <a:rPr lang="en-GB" sz="1600" b="1" i="1">
                              <a:latin typeface="Cambria Math" panose="02040503050406030204" pitchFamily="18" charset="0"/>
                            </a:rPr>
                            <m:t>𝜸𝜶</m:t>
                          </m:r>
                        </m:e>
                      </m:d>
                      <m:r>
                        <a:rPr lang="en-GB" sz="1600" b="1" i="1" smtClean="0">
                          <a:latin typeface="Cambria Math" panose="02040503050406030204" pitchFamily="18" charset="0"/>
                        </a:rPr>
                        <m:t>  ⇒   </m:t>
                      </m:r>
                      <m:r>
                        <a:rPr lang="en-GB" sz="1600" b="1" i="1">
                          <a:latin typeface="Cambria Math" panose="02040503050406030204" pitchFamily="18" charset="0"/>
                        </a:rPr>
                        <m:t>𝜶𝜷</m:t>
                      </m:r>
                      <m:r>
                        <a:rPr lang="en-GB" sz="1600" b="1" i="1">
                          <a:latin typeface="Cambria Math" panose="02040503050406030204" pitchFamily="18" charset="0"/>
                        </a:rPr>
                        <m:t>+</m:t>
                      </m:r>
                      <m:r>
                        <a:rPr lang="en-GB" sz="1600" b="1" i="1">
                          <a:latin typeface="Cambria Math" panose="02040503050406030204" pitchFamily="18" charset="0"/>
                        </a:rPr>
                        <m:t>𝜷𝜸</m:t>
                      </m:r>
                      <m:r>
                        <a:rPr lang="en-GB" sz="1600" b="1" i="1">
                          <a:latin typeface="Cambria Math" panose="02040503050406030204" pitchFamily="18" charset="0"/>
                        </a:rPr>
                        <m:t>+</m:t>
                      </m:r>
                      <m:r>
                        <a:rPr lang="en-GB" sz="1600" b="1" i="1">
                          <a:latin typeface="Cambria Math" panose="02040503050406030204" pitchFamily="18" charset="0"/>
                        </a:rPr>
                        <m:t>𝜸𝜶</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𝒄</m:t>
                          </m:r>
                        </m:num>
                        <m:den>
                          <m:r>
                            <a:rPr lang="en-GB" sz="1600" b="1" i="1" smtClean="0">
                              <a:latin typeface="Cambria Math" panose="02040503050406030204" pitchFamily="18" charset="0"/>
                            </a:rPr>
                            <m:t>𝒂</m:t>
                          </m:r>
                        </m:den>
                      </m:f>
                    </m:oMath>
                    <m:oMath xmlns:m="http://schemas.openxmlformats.org/officeDocument/2006/math">
                      <m:r>
                        <a:rPr lang="en-GB" sz="1600" b="1" i="1" smtClean="0">
                          <a:latin typeface="Cambria Math" panose="02040503050406030204" pitchFamily="18" charset="0"/>
                        </a:rPr>
                        <m:t>𝒅</m:t>
                      </m:r>
                      <m:r>
                        <a:rPr lang="en-GB" sz="1600" b="1" i="1" smtClean="0">
                          <a:latin typeface="Cambria Math" panose="02040503050406030204" pitchFamily="18" charset="0"/>
                        </a:rPr>
                        <m:t>=−</m:t>
                      </m:r>
                      <m:r>
                        <a:rPr lang="en-GB" sz="1600" b="1" i="1" smtClean="0">
                          <a:latin typeface="Cambria Math" panose="02040503050406030204" pitchFamily="18" charset="0"/>
                        </a:rPr>
                        <m:t>𝒂</m:t>
                      </m:r>
                      <m:r>
                        <a:rPr lang="en-GB" sz="1600" b="1" i="1" smtClean="0">
                          <a:latin typeface="Cambria Math" panose="02040503050406030204" pitchFamily="18" charset="0"/>
                        </a:rPr>
                        <m:t>𝜶𝜷𝜸</m:t>
                      </m:r>
                      <m:r>
                        <a:rPr lang="en-GB" sz="1600" b="1" i="1" smtClean="0">
                          <a:latin typeface="Cambria Math" panose="02040503050406030204" pitchFamily="18" charset="0"/>
                        </a:rPr>
                        <m:t>                     ⇒    </m:t>
                      </m:r>
                      <m:r>
                        <a:rPr lang="en-GB" sz="1600" b="1" i="1" smtClean="0">
                          <a:latin typeface="Cambria Math" panose="02040503050406030204" pitchFamily="18" charset="0"/>
                        </a:rPr>
                        <m:t>𝜶𝜷𝜸</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m:t>
                          </m:r>
                        </m:num>
                        <m:den>
                          <m:r>
                            <a:rPr lang="en-GB" sz="1600" b="1" i="1" smtClean="0">
                              <a:latin typeface="Cambria Math" panose="02040503050406030204" pitchFamily="18" charset="0"/>
                            </a:rPr>
                            <m:t>𝒂</m:t>
                          </m:r>
                        </m:den>
                      </m:f>
                    </m:oMath>
                  </m:oMathPara>
                </a14:m>
                <a:endParaRPr lang="en-GB" sz="1600" b="1" dirty="0"/>
              </a:p>
            </p:txBody>
          </p:sp>
        </mc:Choice>
        <mc:Fallback xmlns="">
          <p:sp>
            <p:nvSpPr>
              <p:cNvPr id="5" name="TextBox 4">
                <a:extLst>
                  <a:ext uri="{FF2B5EF4-FFF2-40B4-BE49-F238E27FC236}">
                    <a16:creationId xmlns:a16="http://schemas.microsoft.com/office/drawing/2014/main" id="{CFFAC199-F680-4795-9299-61C2D300A302}"/>
                  </a:ext>
                </a:extLst>
              </p:cNvPr>
              <p:cNvSpPr txBox="1">
                <a:spLocks noRot="1" noChangeAspect="1" noMove="1" noResize="1" noEditPoints="1" noAdjustHandles="1" noChangeArrowheads="1" noChangeShapeType="1" noTextEdit="1"/>
              </p:cNvSpPr>
              <p:nvPr/>
            </p:nvSpPr>
            <p:spPr>
              <a:xfrm>
                <a:off x="467544" y="908720"/>
                <a:ext cx="8496944" cy="3711978"/>
              </a:xfrm>
              <a:prstGeom prst="rect">
                <a:avLst/>
              </a:prstGeom>
              <a:blipFill>
                <a:blip r:embed="rId2"/>
                <a:stretch>
                  <a:fillRect l="-430" t="-4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C07A8F-794B-41CF-A245-A5B217A606AC}"/>
                  </a:ext>
                </a:extLst>
              </p:cNvPr>
              <p:cNvSpPr txBox="1"/>
              <p:nvPr/>
            </p:nvSpPr>
            <p:spPr>
              <a:xfrm>
                <a:off x="291530" y="5088151"/>
                <a:ext cx="5813970" cy="162339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If </a:t>
                </a:r>
                <a14:m>
                  <m:oMath xmlns:m="http://schemas.openxmlformats.org/officeDocument/2006/math">
                    <m:r>
                      <a:rPr lang="en-GB" sz="1600" b="0" i="1" smtClean="0">
                        <a:latin typeface="Cambria Math" panose="02040503050406030204" pitchFamily="18" charset="0"/>
                      </a:rPr>
                      <m:t>𝛼</m:t>
                    </m:r>
                  </m:oMath>
                </a14:m>
                <a:r>
                  <a:rPr lang="en-GB" sz="1600" dirty="0"/>
                  <a:t>, </a:t>
                </a:r>
                <a14:m>
                  <m:oMath xmlns:m="http://schemas.openxmlformats.org/officeDocument/2006/math">
                    <m:r>
                      <a:rPr lang="en-GB" sz="1600" b="0" i="1" smtClean="0">
                        <a:latin typeface="Cambria Math" panose="02040503050406030204" pitchFamily="18" charset="0"/>
                      </a:rPr>
                      <m:t>𝛽</m:t>
                    </m:r>
                  </m:oMath>
                </a14:m>
                <a:r>
                  <a:rPr lang="en-GB" sz="1600" dirty="0"/>
                  <a:t> and </a:t>
                </a:r>
                <a14:m>
                  <m:oMath xmlns:m="http://schemas.openxmlformats.org/officeDocument/2006/math">
                    <m:r>
                      <a:rPr lang="en-GB" sz="1600" b="0" i="1" smtClean="0">
                        <a:latin typeface="Cambria Math" panose="02040503050406030204" pitchFamily="18" charset="0"/>
                      </a:rPr>
                      <m:t>𝛾</m:t>
                    </m:r>
                  </m:oMath>
                </a14:m>
                <a:r>
                  <a:rPr lang="en-GB" sz="1600" dirty="0"/>
                  <a:t> are roots of the equation </a:t>
                </a:r>
                <a14:m>
                  <m:oMath xmlns:m="http://schemas.openxmlformats.org/officeDocument/2006/math">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r>
                      <a:rPr lang="en-GB" sz="1600" b="0" i="1" smtClean="0">
                        <a:latin typeface="Cambria Math" panose="02040503050406030204" pitchFamily="18" charset="0"/>
                      </a:rPr>
                      <m:t>𝑏</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𝑐𝑥</m:t>
                    </m:r>
                    <m:r>
                      <a:rPr lang="en-GB" sz="1600" b="0" i="1" smtClean="0">
                        <a:latin typeface="Cambria Math" panose="02040503050406030204" pitchFamily="18" charset="0"/>
                      </a:rPr>
                      <m:t>+</m:t>
                    </m:r>
                    <m:r>
                      <a:rPr lang="en-GB" sz="1600" b="0" i="1" smtClean="0">
                        <a:latin typeface="Cambria Math" panose="02040503050406030204" pitchFamily="18" charset="0"/>
                      </a:rPr>
                      <m:t>𝑑</m:t>
                    </m:r>
                    <m:r>
                      <a:rPr lang="en-GB" sz="1600" b="0" i="1" smtClean="0">
                        <a:latin typeface="Cambria Math" panose="02040503050406030204" pitchFamily="18" charset="0"/>
                      </a:rPr>
                      <m:t>=0</m:t>
                    </m:r>
                  </m:oMath>
                </a14:m>
                <a:r>
                  <a:rPr lang="en-GB" sz="1600" dirty="0"/>
                  <a:t>, then:</a:t>
                </a:r>
              </a:p>
              <a:p>
                <a:pPr marL="285750" indent="-285750">
                  <a:buFont typeface="Arial" panose="020B0604020202020204" pitchFamily="34" charset="0"/>
                  <a:buChar char="•"/>
                </a:pPr>
                <a:r>
                  <a:rPr lang="en-GB" sz="1600" b="1" dirty="0"/>
                  <a:t>Sum</a:t>
                </a:r>
                <a:r>
                  <a:rPr lang="en-GB" sz="1600" b="0" dirty="0"/>
                  <a:t> of roots: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0" i="1" smtClean="0">
                        <a:latin typeface="Cambria Math" panose="02040503050406030204" pitchFamily="18" charset="0"/>
                      </a:rPr>
                      <m:t>+</m:t>
                    </m:r>
                    <m:r>
                      <a:rPr lang="en-GB" sz="1600" b="0" i="1" smtClean="0">
                        <a:latin typeface="Cambria Math" panose="02040503050406030204" pitchFamily="18" charset="0"/>
                      </a:rPr>
                      <m:t>𝛾</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𝑏</m:t>
                        </m:r>
                      </m:num>
                      <m:den>
                        <m:r>
                          <a:rPr lang="en-GB" sz="1600" b="0" i="1" smtClean="0">
                            <a:latin typeface="Cambria Math" panose="02040503050406030204" pitchFamily="18" charset="0"/>
                          </a:rPr>
                          <m:t>𝑎</m:t>
                        </m:r>
                      </m:den>
                    </m:f>
                  </m:oMath>
                </a14:m>
                <a:endParaRPr lang="en-GB" sz="1600" b="0" dirty="0"/>
              </a:p>
              <a:p>
                <a:pPr marL="285750" indent="-285750">
                  <a:buFont typeface="Arial" panose="020B0604020202020204" pitchFamily="34" charset="0"/>
                  <a:buChar char="•"/>
                </a:pPr>
                <a:r>
                  <a:rPr lang="en-GB" sz="1600" dirty="0"/>
                  <a:t>Sum of </a:t>
                </a:r>
                <a:r>
                  <a:rPr lang="en-GB" sz="1600" b="1" dirty="0"/>
                  <a:t>product</a:t>
                </a:r>
                <a:r>
                  <a:rPr lang="en-GB" sz="1600" b="0" dirty="0"/>
                  <a:t> </a:t>
                </a:r>
                <a:r>
                  <a:rPr lang="en-GB" sz="1600" b="1" dirty="0"/>
                  <a:t>pairs</a:t>
                </a:r>
                <a:r>
                  <a:rPr lang="en-GB" sz="1600" b="0" dirty="0"/>
                  <a:t>: </a:t>
                </a:r>
                <a14:m>
                  <m:oMath xmlns:m="http://schemas.openxmlformats.org/officeDocument/2006/math">
                    <m:r>
                      <a:rPr lang="en-GB" sz="1600" b="0" i="1" smtClean="0">
                        <a:latin typeface="Cambria Math" panose="02040503050406030204" pitchFamily="18" charset="0"/>
                      </a:rPr>
                      <m:t>𝛼𝛽</m:t>
                    </m:r>
                    <m:r>
                      <a:rPr lang="en-GB" sz="1600" b="0" i="1" smtClean="0">
                        <a:latin typeface="Cambria Math" panose="02040503050406030204" pitchFamily="18" charset="0"/>
                      </a:rPr>
                      <m:t>+</m:t>
                    </m:r>
                    <m:r>
                      <a:rPr lang="en-GB" sz="1600" b="0" i="1" smtClean="0">
                        <a:latin typeface="Cambria Math" panose="02040503050406030204" pitchFamily="18" charset="0"/>
                      </a:rPr>
                      <m:t>𝛽𝛾</m:t>
                    </m:r>
                    <m:r>
                      <a:rPr lang="en-GB" sz="1600" b="0" i="1" smtClean="0">
                        <a:latin typeface="Cambria Math" panose="02040503050406030204" pitchFamily="18" charset="0"/>
                      </a:rPr>
                      <m:t>+</m:t>
                    </m:r>
                    <m:r>
                      <a:rPr lang="en-GB" sz="1600" b="0" i="1" smtClean="0">
                        <a:latin typeface="Cambria Math" panose="02040503050406030204" pitchFamily="18" charset="0"/>
                      </a:rPr>
                      <m:t>𝛾𝛼</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𝑐</m:t>
                        </m:r>
                      </m:num>
                      <m:den>
                        <m:r>
                          <a:rPr lang="en-GB" sz="1600" b="0" i="1" smtClean="0">
                            <a:latin typeface="Cambria Math" panose="02040503050406030204" pitchFamily="18" charset="0"/>
                          </a:rPr>
                          <m:t>𝑎</m:t>
                        </m:r>
                      </m:den>
                    </m:f>
                  </m:oMath>
                </a14:m>
                <a:endParaRPr lang="en-GB" sz="1600" dirty="0"/>
              </a:p>
              <a:p>
                <a:pPr marL="285750" indent="-285750">
                  <a:buFont typeface="Arial" panose="020B0604020202020204" pitchFamily="34" charset="0"/>
                  <a:buChar char="•"/>
                </a:pPr>
                <a:r>
                  <a:rPr lang="en-GB" sz="1600" b="1" dirty="0"/>
                  <a:t>Product </a:t>
                </a:r>
                <a:r>
                  <a:rPr lang="en-GB" sz="1600" dirty="0"/>
                  <a:t>of all roots: </a:t>
                </a:r>
                <a14:m>
                  <m:oMath xmlns:m="http://schemas.openxmlformats.org/officeDocument/2006/math">
                    <m:r>
                      <a:rPr lang="en-GB" sz="1600" b="0" i="1" smtClean="0">
                        <a:latin typeface="Cambria Math" panose="02040503050406030204" pitchFamily="18" charset="0"/>
                      </a:rPr>
                      <m:t>𝛼𝛽𝛾</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m:t>
                        </m:r>
                      </m:num>
                      <m:den>
                        <m:r>
                          <a:rPr lang="en-GB" sz="1600" b="0" i="1" smtClean="0">
                            <a:latin typeface="Cambria Math" panose="02040503050406030204" pitchFamily="18" charset="0"/>
                          </a:rPr>
                          <m:t>𝑎</m:t>
                        </m:r>
                      </m:den>
                    </m:f>
                  </m:oMath>
                </a14:m>
                <a:endParaRPr lang="en-GB" sz="1600" dirty="0"/>
              </a:p>
            </p:txBody>
          </p:sp>
        </mc:Choice>
        <mc:Fallback xmlns="">
          <p:sp>
            <p:nvSpPr>
              <p:cNvPr id="6" name="TextBox 5">
                <a:extLst>
                  <a:ext uri="{FF2B5EF4-FFF2-40B4-BE49-F238E27FC236}">
                    <a16:creationId xmlns:a16="http://schemas.microsoft.com/office/drawing/2014/main" id="{0BC07A8F-794B-41CF-A245-A5B217A606AC}"/>
                  </a:ext>
                </a:extLst>
              </p:cNvPr>
              <p:cNvSpPr txBox="1">
                <a:spLocks noRot="1" noChangeAspect="1" noMove="1" noResize="1" noEditPoints="1" noAdjustHandles="1" noChangeArrowheads="1" noChangeShapeType="1" noTextEdit="1"/>
              </p:cNvSpPr>
              <p:nvPr/>
            </p:nvSpPr>
            <p:spPr>
              <a:xfrm>
                <a:off x="291530" y="5088151"/>
                <a:ext cx="5813970" cy="1623393"/>
              </a:xfrm>
              <a:prstGeom prst="rect">
                <a:avLst/>
              </a:prstGeom>
              <a:blipFill>
                <a:blip r:embed="rId3"/>
                <a:stretch>
                  <a:fillRect l="-418" t="-741" r="-313" b="-370"/>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B663A312-43E9-41A7-AB2F-D4697385FCB9}"/>
              </a:ext>
            </a:extLst>
          </p:cNvPr>
          <p:cNvSpPr/>
          <p:nvPr/>
        </p:nvSpPr>
        <p:spPr>
          <a:xfrm>
            <a:off x="2424361" y="2451175"/>
            <a:ext cx="5052764" cy="511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8" name="Rectangle 7">
            <a:extLst>
              <a:ext uri="{FF2B5EF4-FFF2-40B4-BE49-F238E27FC236}">
                <a16:creationId xmlns:a16="http://schemas.microsoft.com/office/drawing/2014/main" id="{BA165B91-9286-44A0-BEE7-5559BDD1426B}"/>
              </a:ext>
            </a:extLst>
          </p:cNvPr>
          <p:cNvSpPr/>
          <p:nvPr/>
        </p:nvSpPr>
        <p:spPr>
          <a:xfrm>
            <a:off x="2987824" y="3200401"/>
            <a:ext cx="1479401"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9" name="Rectangle 8">
            <a:extLst>
              <a:ext uri="{FF2B5EF4-FFF2-40B4-BE49-F238E27FC236}">
                <a16:creationId xmlns:a16="http://schemas.microsoft.com/office/drawing/2014/main" id="{84AA3244-FD33-4290-BFEA-92FC84A234AC}"/>
              </a:ext>
            </a:extLst>
          </p:cNvPr>
          <p:cNvSpPr/>
          <p:nvPr/>
        </p:nvSpPr>
        <p:spPr>
          <a:xfrm>
            <a:off x="3000003" y="3657601"/>
            <a:ext cx="1600572"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0" name="Rectangle 9">
            <a:extLst>
              <a:ext uri="{FF2B5EF4-FFF2-40B4-BE49-F238E27FC236}">
                <a16:creationId xmlns:a16="http://schemas.microsoft.com/office/drawing/2014/main" id="{714025D0-C71E-464B-8A3E-42DD4DA99825}"/>
              </a:ext>
            </a:extLst>
          </p:cNvPr>
          <p:cNvSpPr/>
          <p:nvPr/>
        </p:nvSpPr>
        <p:spPr>
          <a:xfrm>
            <a:off x="6209704" y="3185578"/>
            <a:ext cx="1479401"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1" name="Rectangle 10">
            <a:extLst>
              <a:ext uri="{FF2B5EF4-FFF2-40B4-BE49-F238E27FC236}">
                <a16:creationId xmlns:a16="http://schemas.microsoft.com/office/drawing/2014/main" id="{0E503FCA-A084-4A38-B5C4-EAD108CB246C}"/>
              </a:ext>
            </a:extLst>
          </p:cNvPr>
          <p:cNvSpPr/>
          <p:nvPr/>
        </p:nvSpPr>
        <p:spPr>
          <a:xfrm>
            <a:off x="6630305" y="3642778"/>
            <a:ext cx="1058800"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2" name="Rectangle 11">
            <a:extLst>
              <a:ext uri="{FF2B5EF4-FFF2-40B4-BE49-F238E27FC236}">
                <a16:creationId xmlns:a16="http://schemas.microsoft.com/office/drawing/2014/main" id="{C1802024-0963-4C6F-848F-BC38663CEA95}"/>
              </a:ext>
            </a:extLst>
          </p:cNvPr>
          <p:cNvSpPr/>
          <p:nvPr/>
        </p:nvSpPr>
        <p:spPr>
          <a:xfrm>
            <a:off x="3026296" y="4122451"/>
            <a:ext cx="1383779"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a:extLst>
              <a:ext uri="{FF2B5EF4-FFF2-40B4-BE49-F238E27FC236}">
                <a16:creationId xmlns:a16="http://schemas.microsoft.com/office/drawing/2014/main" id="{39A0BE26-B483-4DBF-AAB3-4CC10EDCB12A}"/>
              </a:ext>
            </a:extLst>
          </p:cNvPr>
          <p:cNvSpPr/>
          <p:nvPr/>
        </p:nvSpPr>
        <p:spPr>
          <a:xfrm>
            <a:off x="5796886" y="4112331"/>
            <a:ext cx="1892219" cy="457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65AF1A-4131-4961-9017-9C6AF3D304C8}"/>
                  </a:ext>
                </a:extLst>
              </p:cNvPr>
              <p:cNvSpPr txBox="1"/>
              <p:nvPr/>
            </p:nvSpPr>
            <p:spPr>
              <a:xfrm>
                <a:off x="6414405" y="4894808"/>
                <a:ext cx="2372283" cy="830997"/>
              </a:xfrm>
              <a:prstGeom prst="rect">
                <a:avLst/>
              </a:prstGeom>
              <a:noFill/>
            </p:spPr>
            <p:txBody>
              <a:bodyPr wrap="square" rtlCol="0">
                <a:spAutoFit/>
              </a:bodyPr>
              <a:lstStyle/>
              <a:p>
                <a:r>
                  <a:rPr lang="en-GB" sz="1200" dirty="0"/>
                  <a:t>Note that this is the same result as with quadratics. With quadratics there was only one possible product ‘pair’, i.e. </a:t>
                </a:r>
                <a14:m>
                  <m:oMath xmlns:m="http://schemas.openxmlformats.org/officeDocument/2006/math">
                    <m:r>
                      <a:rPr lang="en-GB" sz="1200" b="0" i="1" smtClean="0">
                        <a:latin typeface="Cambria Math" panose="02040503050406030204" pitchFamily="18" charset="0"/>
                      </a:rPr>
                      <m:t>𝛼𝛽</m:t>
                    </m:r>
                  </m:oMath>
                </a14:m>
                <a:endParaRPr lang="en-GB" sz="1200" dirty="0"/>
              </a:p>
            </p:txBody>
          </p:sp>
        </mc:Choice>
        <mc:Fallback xmlns="">
          <p:sp>
            <p:nvSpPr>
              <p:cNvPr id="14" name="TextBox 13">
                <a:extLst>
                  <a:ext uri="{FF2B5EF4-FFF2-40B4-BE49-F238E27FC236}">
                    <a16:creationId xmlns:a16="http://schemas.microsoft.com/office/drawing/2014/main" id="{C065AF1A-4131-4961-9017-9C6AF3D304C8}"/>
                  </a:ext>
                </a:extLst>
              </p:cNvPr>
              <p:cNvSpPr txBox="1">
                <a:spLocks noRot="1" noChangeAspect="1" noMove="1" noResize="1" noEditPoints="1" noAdjustHandles="1" noChangeArrowheads="1" noChangeShapeType="1" noTextEdit="1"/>
              </p:cNvSpPr>
              <p:nvPr/>
            </p:nvSpPr>
            <p:spPr>
              <a:xfrm>
                <a:off x="6414405" y="4894808"/>
                <a:ext cx="2372283" cy="830997"/>
              </a:xfrm>
              <a:prstGeom prst="rect">
                <a:avLst/>
              </a:prstGeom>
              <a:blipFill>
                <a:blip r:embed="rId4"/>
                <a:stretch>
                  <a:fillRect t="-735" b="-5147"/>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ACEE4B7D-8F37-44F3-9B0F-E7DE60DA2F31}"/>
              </a:ext>
            </a:extLst>
          </p:cNvPr>
          <p:cNvSpPr txBox="1"/>
          <p:nvPr/>
        </p:nvSpPr>
        <p:spPr>
          <a:xfrm>
            <a:off x="6465205" y="5906936"/>
            <a:ext cx="2334183" cy="830997"/>
          </a:xfrm>
          <a:prstGeom prst="rect">
            <a:avLst/>
          </a:prstGeom>
          <a:noFill/>
        </p:spPr>
        <p:txBody>
          <a:bodyPr wrap="square" rtlCol="0">
            <a:spAutoFit/>
          </a:bodyPr>
          <a:lstStyle/>
          <a:p>
            <a:r>
              <a:rPr lang="en-GB" sz="1200" dirty="0"/>
              <a:t>Continuing the pattern, this is the sum of all product ‘triples’. There just happens to be only one triple when there’s three roots!</a:t>
            </a:r>
          </a:p>
        </p:txBody>
      </p:sp>
      <p:cxnSp>
        <p:nvCxnSpPr>
          <p:cNvPr id="17" name="Straight Arrow Connector 16">
            <a:extLst>
              <a:ext uri="{FF2B5EF4-FFF2-40B4-BE49-F238E27FC236}">
                <a16:creationId xmlns:a16="http://schemas.microsoft.com/office/drawing/2014/main" id="{4CFF2155-024B-4CAD-9C07-E5102D7DA748}"/>
              </a:ext>
            </a:extLst>
          </p:cNvPr>
          <p:cNvCxnSpPr>
            <a:cxnSpLocks/>
            <a:stCxn id="15" idx="1"/>
          </p:cNvCxnSpPr>
          <p:nvPr/>
        </p:nvCxnSpPr>
        <p:spPr>
          <a:xfrm flipH="1">
            <a:off x="4454554" y="6322435"/>
            <a:ext cx="2010651" cy="1203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0AEDF1D8-15CB-4C4B-A29A-72342795B24F}"/>
              </a:ext>
            </a:extLst>
          </p:cNvPr>
          <p:cNvCxnSpPr>
            <a:cxnSpLocks/>
          </p:cNvCxnSpPr>
          <p:nvPr/>
        </p:nvCxnSpPr>
        <p:spPr>
          <a:xfrm flipH="1">
            <a:off x="4924338" y="5366374"/>
            <a:ext cx="1495774" cy="7156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271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8" restart="whenNotActive" fill="hold" evtFilter="cancelBubble" nodeType="interactiveSeq">
                <p:stCondLst>
                  <p:cond evt="onClick" delay="0">
                    <p:tgtEl>
                      <p:spTgt spid="1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0" restart="whenNotActive" fill="hold" evtFilter="cancelBubble" nodeType="interactiveSeq">
                <p:stCondLst>
                  <p:cond evt="onClick" delay="0">
                    <p:tgtEl>
                      <p:spTgt spid="1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DF18A1D6-83A4-4ACA-B4BD-7963EAFA952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C038722-5C17-4054-A0C3-BA299438BCD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a:extLst>
                <a:ext uri="{FF2B5EF4-FFF2-40B4-BE49-F238E27FC236}">
                  <a16:creationId xmlns:a16="http://schemas.microsoft.com/office/drawing/2014/main" id="{D355B606-BB79-4772-A073-E12265AE8D3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AC30E4-765D-48DC-8630-FE54DFF3642B}"/>
                  </a:ext>
                </a:extLst>
              </p:cNvPr>
              <p:cNvSpPr txBox="1"/>
              <p:nvPr/>
            </p:nvSpPr>
            <p:spPr>
              <a:xfrm>
                <a:off x="395536" y="764704"/>
                <a:ext cx="8208912" cy="10727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 </m:t>
                    </m:r>
                    <m:r>
                      <a:rPr lang="en-GB" b="0" i="1" smtClean="0">
                        <a:latin typeface="Cambria Math" panose="02040503050406030204" pitchFamily="18" charset="0"/>
                      </a:rPr>
                      <m:t>𝛽</m:t>
                    </m:r>
                  </m:oMath>
                </a14:m>
                <a:r>
                  <a:rPr lang="en-GB" dirty="0"/>
                  <a:t> and </a:t>
                </a:r>
                <a14:m>
                  <m:oMath xmlns:m="http://schemas.openxmlformats.org/officeDocument/2006/math">
                    <m:r>
                      <a:rPr lang="en-GB" b="0" i="1" smtClean="0">
                        <a:latin typeface="Cambria Math" panose="02040503050406030204" pitchFamily="18" charset="0"/>
                      </a:rPr>
                      <m:t>𝛾</m:t>
                    </m:r>
                  </m:oMath>
                </a14:m>
                <a:r>
                  <a:rPr lang="en-GB" dirty="0"/>
                  <a:t> are the roots of the cubic equation </a:t>
                </a:r>
                <a14:m>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+2=0</m:t>
                    </m:r>
                  </m:oMath>
                </a14:m>
                <a:r>
                  <a:rPr lang="en-GB" dirty="0"/>
                  <a:t>. Without solving the equation, find the values of:</a:t>
                </a:r>
              </a:p>
              <a:p>
                <a:r>
                  <a:rPr lang="en-GB" dirty="0"/>
                  <a:t>(a)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r>
                      <a:rPr lang="en-GB" b="0" i="1" smtClean="0">
                        <a:latin typeface="Cambria Math" panose="02040503050406030204" pitchFamily="18" charset="0"/>
                      </a:rPr>
                      <m:t>𝛾</m:t>
                    </m:r>
                  </m:oMath>
                </a14:m>
                <a:r>
                  <a:rPr lang="en-GB" dirty="0"/>
                  <a:t>    (b) </a:t>
                </a:r>
                <a14:m>
                  <m:oMath xmlns:m="http://schemas.openxmlformats.org/officeDocument/2006/math">
                    <m:r>
                      <a:rPr lang="en-GB" b="0" i="1" smtClean="0">
                        <a:latin typeface="Cambria Math" panose="02040503050406030204" pitchFamily="18" charset="0"/>
                      </a:rPr>
                      <m:t>𝛼𝛽</m:t>
                    </m:r>
                    <m:r>
                      <a:rPr lang="en-GB" b="0" i="1" smtClean="0">
                        <a:latin typeface="Cambria Math" panose="02040503050406030204" pitchFamily="18" charset="0"/>
                      </a:rPr>
                      <m:t>+</m:t>
                    </m:r>
                    <m:r>
                      <a:rPr lang="en-GB" b="0" i="1" smtClean="0">
                        <a:latin typeface="Cambria Math" panose="02040503050406030204" pitchFamily="18" charset="0"/>
                      </a:rPr>
                      <m:t>𝛽𝛾</m:t>
                    </m:r>
                    <m:r>
                      <a:rPr lang="en-GB" b="0" i="1" smtClean="0">
                        <a:latin typeface="Cambria Math" panose="02040503050406030204" pitchFamily="18" charset="0"/>
                      </a:rPr>
                      <m:t>+</m:t>
                    </m:r>
                    <m:r>
                      <a:rPr lang="en-GB" b="0" i="1" smtClean="0">
                        <a:latin typeface="Cambria Math" panose="02040503050406030204" pitchFamily="18" charset="0"/>
                      </a:rPr>
                      <m:t>𝛾𝛼</m:t>
                    </m:r>
                  </m:oMath>
                </a14:m>
                <a:r>
                  <a:rPr lang="en-GB" dirty="0"/>
                  <a:t>     (c)  </a:t>
                </a:r>
                <a14:m>
                  <m:oMath xmlns:m="http://schemas.openxmlformats.org/officeDocument/2006/math">
                    <m:r>
                      <a:rPr lang="en-GB" b="0" i="1" smtClean="0">
                        <a:latin typeface="Cambria Math" panose="02040503050406030204" pitchFamily="18" charset="0"/>
                      </a:rPr>
                      <m:t>𝛼𝛽𝛾</m:t>
                    </m:r>
                  </m:oMath>
                </a14:m>
                <a:r>
                  <a:rPr lang="en-GB" dirty="0"/>
                  <a:t>    (d)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𝛼</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𝛽</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𝛾</m:t>
                        </m:r>
                      </m:den>
                    </m:f>
                  </m:oMath>
                </a14:m>
                <a:endParaRPr lang="en-GB" dirty="0"/>
              </a:p>
            </p:txBody>
          </p:sp>
        </mc:Choice>
        <mc:Fallback xmlns="">
          <p:sp>
            <p:nvSpPr>
              <p:cNvPr id="5" name="TextBox 4">
                <a:extLst>
                  <a:ext uri="{FF2B5EF4-FFF2-40B4-BE49-F238E27FC236}">
                    <a16:creationId xmlns:a16="http://schemas.microsoft.com/office/drawing/2014/main" id="{9AAC30E4-765D-48DC-8630-FE54DFF3642B}"/>
                  </a:ext>
                </a:extLst>
              </p:cNvPr>
              <p:cNvSpPr txBox="1">
                <a:spLocks noRot="1" noChangeAspect="1" noMove="1" noResize="1" noEditPoints="1" noAdjustHandles="1" noChangeArrowheads="1" noChangeShapeType="1" noTextEdit="1"/>
              </p:cNvSpPr>
              <p:nvPr/>
            </p:nvSpPr>
            <p:spPr>
              <a:xfrm>
                <a:off x="395536" y="764704"/>
                <a:ext cx="8208912" cy="107273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CFA9230-FAC4-4BBF-BACA-D63B0CAB95D9}"/>
                  </a:ext>
                </a:extLst>
              </p:cNvPr>
              <p:cNvSpPr txBox="1"/>
              <p:nvPr/>
            </p:nvSpPr>
            <p:spPr>
              <a:xfrm>
                <a:off x="539552" y="2204864"/>
                <a:ext cx="4346773" cy="279018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 </m:t>
                      </m:r>
                      <m:r>
                        <a:rPr lang="en-GB" b="0" i="1" smtClean="0">
                          <a:latin typeface="Cambria Math" panose="02040503050406030204" pitchFamily="18" charset="0"/>
                        </a:rPr>
                        <m:t>𝑏</m:t>
                      </m:r>
                      <m:r>
                        <a:rPr lang="en-GB" b="0" i="1" smtClean="0">
                          <a:latin typeface="Cambria Math" panose="02040503050406030204" pitchFamily="18" charset="0"/>
                        </a:rPr>
                        <m:t>=3,</m:t>
                      </m:r>
                      <m:r>
                        <a:rPr lang="en-GB" b="0" i="1" smtClean="0">
                          <a:latin typeface="Cambria Math" panose="02040503050406030204" pitchFamily="18" charset="0"/>
                        </a:rPr>
                        <m:t>𝑐</m:t>
                      </m:r>
                      <m:r>
                        <a:rPr lang="en-GB" b="0" i="1" smtClean="0">
                          <a:latin typeface="Cambria Math" panose="02040503050406030204" pitchFamily="18" charset="0"/>
                        </a:rPr>
                        <m:t>=−4,</m:t>
                      </m:r>
                      <m:r>
                        <a:rPr lang="en-GB" b="0" i="1" smtClean="0">
                          <a:latin typeface="Cambria Math" panose="02040503050406030204" pitchFamily="18" charset="0"/>
                        </a:rPr>
                        <m:t>𝑑</m:t>
                      </m:r>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r>
                        <a:rPr lang="en-GB" b="0" i="1" smtClean="0">
                          <a:latin typeface="Cambria Math" panose="02040503050406030204" pitchFamily="18" charset="0"/>
                        </a:rPr>
                        <m:t>𝛾</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𝑎</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m:oMath xmlns:m="http://schemas.openxmlformats.org/officeDocument/2006/math">
                      <m:r>
                        <a:rPr lang="en-GB" i="1">
                          <a:latin typeface="Cambria Math" panose="02040503050406030204" pitchFamily="18" charset="0"/>
                        </a:rPr>
                        <m:t>𝛼𝛽</m:t>
                      </m:r>
                      <m:r>
                        <a:rPr lang="en-GB" i="1">
                          <a:latin typeface="Cambria Math" panose="02040503050406030204" pitchFamily="18" charset="0"/>
                        </a:rPr>
                        <m:t>+</m:t>
                      </m:r>
                      <m:r>
                        <a:rPr lang="en-GB" i="1">
                          <a:latin typeface="Cambria Math" panose="02040503050406030204" pitchFamily="18" charset="0"/>
                        </a:rPr>
                        <m:t>𝛽𝛾</m:t>
                      </m:r>
                      <m:r>
                        <a:rPr lang="en-GB" i="1">
                          <a:latin typeface="Cambria Math" panose="02040503050406030204" pitchFamily="18" charset="0"/>
                        </a:rPr>
                        <m:t>+</m:t>
                      </m:r>
                      <m:r>
                        <a:rPr lang="en-GB" i="1">
                          <a:latin typeface="Cambria Math" panose="02040503050406030204" pitchFamily="18" charset="0"/>
                        </a:rPr>
                        <m:t>𝛾𝛼</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𝑐</m:t>
                          </m:r>
                        </m:num>
                        <m:den>
                          <m:r>
                            <a:rPr lang="en-GB" b="0" i="1" smtClean="0">
                              <a:latin typeface="Cambria Math" panose="02040503050406030204" pitchFamily="18" charset="0"/>
                            </a:rPr>
                            <m:t>𝑎</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2</m:t>
                          </m:r>
                        </m:den>
                      </m:f>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𝛼𝛽𝛾</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𝑎</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2</m:t>
                          </m:r>
                        </m:den>
                      </m:f>
                      <m:r>
                        <a:rPr lang="en-GB" b="0" i="1" smtClean="0">
                          <a:latin typeface="Cambria Math" panose="02040503050406030204" pitchFamily="18" charset="0"/>
                        </a:rPr>
                        <m:t>=−1</m:t>
                      </m:r>
                    </m:oMath>
                  </m:oMathPara>
                </a14:m>
                <a:endParaRPr lang="en-GB" dirty="0"/>
              </a:p>
              <a:p>
                <a:endParaRPr lang="en-GB" dirty="0"/>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𝛼</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𝛽</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𝛾</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i="1">
                              <a:latin typeface="Cambria Math" panose="02040503050406030204" pitchFamily="18" charset="0"/>
                            </a:rPr>
                            <m:t>𝛼𝛽</m:t>
                          </m:r>
                          <m:r>
                            <a:rPr lang="en-GB" i="1">
                              <a:latin typeface="Cambria Math" panose="02040503050406030204" pitchFamily="18" charset="0"/>
                            </a:rPr>
                            <m:t>+</m:t>
                          </m:r>
                          <m:r>
                            <a:rPr lang="en-GB" i="1">
                              <a:latin typeface="Cambria Math" panose="02040503050406030204" pitchFamily="18" charset="0"/>
                            </a:rPr>
                            <m:t>𝛽𝛾</m:t>
                          </m:r>
                          <m:r>
                            <a:rPr lang="en-GB" i="1">
                              <a:latin typeface="Cambria Math" panose="02040503050406030204" pitchFamily="18" charset="0"/>
                            </a:rPr>
                            <m:t>+</m:t>
                          </m:r>
                          <m:r>
                            <a:rPr lang="en-GB" i="1">
                              <a:latin typeface="Cambria Math" panose="02040503050406030204" pitchFamily="18" charset="0"/>
                            </a:rPr>
                            <m:t>𝛾𝛼</m:t>
                          </m:r>
                        </m:num>
                        <m:den>
                          <m:r>
                            <a:rPr lang="en-GB" b="0" i="1" smtClean="0">
                              <a:latin typeface="Cambria Math" panose="02040503050406030204" pitchFamily="18" charset="0"/>
                            </a:rPr>
                            <m:t>𝛼𝛽𝛾</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−1 </m:t>
                          </m:r>
                        </m:den>
                      </m:f>
                      <m:r>
                        <a:rPr lang="en-GB" b="0" i="1" smtClean="0">
                          <a:latin typeface="Cambria Math" panose="02040503050406030204" pitchFamily="18" charset="0"/>
                        </a:rPr>
                        <m:t>=2</m:t>
                      </m:r>
                    </m:oMath>
                  </m:oMathPara>
                </a14:m>
                <a:endParaRPr lang="en-GB" dirty="0"/>
              </a:p>
            </p:txBody>
          </p:sp>
        </mc:Choice>
        <mc:Fallback xmlns="">
          <p:sp>
            <p:nvSpPr>
              <p:cNvPr id="6" name="TextBox 5">
                <a:extLst>
                  <a:ext uri="{FF2B5EF4-FFF2-40B4-BE49-F238E27FC236}">
                    <a16:creationId xmlns:a16="http://schemas.microsoft.com/office/drawing/2014/main" id="{4CFA9230-FAC4-4BBF-BACA-D63B0CAB95D9}"/>
                  </a:ext>
                </a:extLst>
              </p:cNvPr>
              <p:cNvSpPr txBox="1">
                <a:spLocks noRot="1" noChangeAspect="1" noMove="1" noResize="1" noEditPoints="1" noAdjustHandles="1" noChangeArrowheads="1" noChangeShapeType="1" noTextEdit="1"/>
              </p:cNvSpPr>
              <p:nvPr/>
            </p:nvSpPr>
            <p:spPr>
              <a:xfrm>
                <a:off x="539552" y="2204864"/>
                <a:ext cx="4346773" cy="2790187"/>
              </a:xfrm>
              <a:prstGeom prst="rect">
                <a:avLst/>
              </a:prstGeom>
              <a:blipFill>
                <a:blip r:embed="rId3"/>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BF3307A9-E1D2-4E1B-9FB9-793174E455B2}"/>
              </a:ext>
            </a:extLst>
          </p:cNvPr>
          <p:cNvSpPr txBox="1"/>
          <p:nvPr/>
        </p:nvSpPr>
        <p:spPr>
          <a:xfrm>
            <a:off x="5940152" y="3429000"/>
            <a:ext cx="2088232"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Once again, we need to get this in terms of the expressions above.</a:t>
            </a:r>
          </a:p>
        </p:txBody>
      </p:sp>
      <p:cxnSp>
        <p:nvCxnSpPr>
          <p:cNvPr id="9" name="Straight Arrow Connector 8">
            <a:extLst>
              <a:ext uri="{FF2B5EF4-FFF2-40B4-BE49-F238E27FC236}">
                <a16:creationId xmlns:a16="http://schemas.microsoft.com/office/drawing/2014/main" id="{98892E9B-5E44-4860-8B6B-5A74217C64CF}"/>
              </a:ext>
            </a:extLst>
          </p:cNvPr>
          <p:cNvCxnSpPr>
            <a:stCxn id="7" idx="1"/>
          </p:cNvCxnSpPr>
          <p:nvPr/>
        </p:nvCxnSpPr>
        <p:spPr>
          <a:xfrm flipH="1">
            <a:off x="5004048" y="4029165"/>
            <a:ext cx="936104" cy="3359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6555627E-46B0-4BA9-BE4D-3CF2C2F23F4C}"/>
              </a:ext>
            </a:extLst>
          </p:cNvPr>
          <p:cNvSpPr/>
          <p:nvPr/>
        </p:nvSpPr>
        <p:spPr>
          <a:xfrm>
            <a:off x="1882925" y="2540000"/>
            <a:ext cx="1317476" cy="507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1" name="Rectangle 10">
            <a:extLst>
              <a:ext uri="{FF2B5EF4-FFF2-40B4-BE49-F238E27FC236}">
                <a16:creationId xmlns:a16="http://schemas.microsoft.com/office/drawing/2014/main" id="{F2F09A07-872A-4499-87F0-6EE883484F27}"/>
              </a:ext>
            </a:extLst>
          </p:cNvPr>
          <p:cNvSpPr/>
          <p:nvPr/>
        </p:nvSpPr>
        <p:spPr>
          <a:xfrm>
            <a:off x="2267744" y="3047999"/>
            <a:ext cx="1453356" cy="5080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2" name="Rectangle 11">
            <a:extLst>
              <a:ext uri="{FF2B5EF4-FFF2-40B4-BE49-F238E27FC236}">
                <a16:creationId xmlns:a16="http://schemas.microsoft.com/office/drawing/2014/main" id="{35E2ED5A-B3D7-4569-B626-FE14F4FD5CC1}"/>
              </a:ext>
            </a:extLst>
          </p:cNvPr>
          <p:cNvSpPr/>
          <p:nvPr/>
        </p:nvSpPr>
        <p:spPr>
          <a:xfrm>
            <a:off x="1339776" y="3555998"/>
            <a:ext cx="1632023" cy="533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a:extLst>
              <a:ext uri="{FF2B5EF4-FFF2-40B4-BE49-F238E27FC236}">
                <a16:creationId xmlns:a16="http://schemas.microsoft.com/office/drawing/2014/main" id="{2955AD98-A0E4-4B98-BF69-EF455A392118}"/>
              </a:ext>
            </a:extLst>
          </p:cNvPr>
          <p:cNvSpPr/>
          <p:nvPr/>
        </p:nvSpPr>
        <p:spPr>
          <a:xfrm>
            <a:off x="1873226" y="4275524"/>
            <a:ext cx="2609874" cy="8298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1508471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DF18A1D6-83A4-4ACA-B4BD-7963EAFA952E}"/>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AC038722-5C17-4054-A0C3-BA299438BCD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a:extLst>
                <a:ext uri="{FF2B5EF4-FFF2-40B4-BE49-F238E27FC236}">
                  <a16:creationId xmlns:a16="http://schemas.microsoft.com/office/drawing/2014/main" id="{D355B606-BB79-4772-A073-E12265AE8D3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AAC30E4-765D-48DC-8630-FE54DFF3642B}"/>
                  </a:ext>
                </a:extLst>
              </p:cNvPr>
              <p:cNvSpPr txBox="1"/>
              <p:nvPr/>
            </p:nvSpPr>
            <p:spPr>
              <a:xfrm>
                <a:off x="395536" y="764704"/>
                <a:ext cx="820891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roots of a cubic equation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𝑏</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𝑐𝑥</m:t>
                    </m:r>
                    <m:r>
                      <a:rPr lang="en-GB" b="0" i="1" smtClean="0">
                        <a:latin typeface="Cambria Math" panose="02040503050406030204" pitchFamily="18" charset="0"/>
                      </a:rPr>
                      <m:t>+</m:t>
                    </m:r>
                    <m:r>
                      <a:rPr lang="en-GB" b="0" i="1" smtClean="0">
                        <a:latin typeface="Cambria Math" panose="02040503050406030204" pitchFamily="18" charset="0"/>
                      </a:rPr>
                      <m:t>𝑑</m:t>
                    </m:r>
                    <m:r>
                      <a:rPr lang="en-GB" b="0" i="1" smtClean="0">
                        <a:latin typeface="Cambria Math" panose="02040503050406030204" pitchFamily="18" charset="0"/>
                      </a:rPr>
                      <m:t>=0</m:t>
                    </m:r>
                  </m:oMath>
                </a14:m>
                <a:r>
                  <a:rPr lang="en-GB" dirty="0"/>
                  <a:t> are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=1−2</m:t>
                    </m:r>
                    <m:r>
                      <a:rPr lang="en-GB" b="0" i="1" smtClean="0">
                        <a:latin typeface="Cambria Math" panose="02040503050406030204" pitchFamily="18" charset="0"/>
                      </a:rPr>
                      <m:t>𝑖</m:t>
                    </m:r>
                  </m:oMath>
                </a14:m>
                <a:r>
                  <a:rPr lang="en-GB" dirty="0"/>
                  <a:t>, </a:t>
                </a:r>
                <a14:m>
                  <m:oMath xmlns:m="http://schemas.openxmlformats.org/officeDocument/2006/math">
                    <m:r>
                      <a:rPr lang="en-GB" b="0" i="1" smtClean="0">
                        <a:latin typeface="Cambria Math" panose="02040503050406030204" pitchFamily="18" charset="0"/>
                      </a:rPr>
                      <m:t>𝛽</m:t>
                    </m:r>
                    <m:r>
                      <a:rPr lang="en-GB" b="0" i="1" smtClean="0">
                        <a:latin typeface="Cambria Math" panose="02040503050406030204" pitchFamily="18" charset="0"/>
                      </a:rPr>
                      <m:t>=1+2</m:t>
                    </m:r>
                    <m:r>
                      <a:rPr lang="en-GB" b="0" i="1" smtClean="0">
                        <a:latin typeface="Cambria Math" panose="02040503050406030204" pitchFamily="18" charset="0"/>
                      </a:rPr>
                      <m:t>𝑖</m:t>
                    </m:r>
                  </m:oMath>
                </a14:m>
                <a:r>
                  <a:rPr lang="en-GB" dirty="0"/>
                  <a:t> and </a:t>
                </a:r>
                <a14:m>
                  <m:oMath xmlns:m="http://schemas.openxmlformats.org/officeDocument/2006/math">
                    <m:r>
                      <a:rPr lang="en-GB" b="0" i="1" smtClean="0">
                        <a:latin typeface="Cambria Math" panose="02040503050406030204" pitchFamily="18" charset="0"/>
                      </a:rPr>
                      <m:t>𝛾</m:t>
                    </m:r>
                    <m:r>
                      <a:rPr lang="en-GB" b="0" i="1" smtClean="0">
                        <a:latin typeface="Cambria Math" panose="02040503050406030204" pitchFamily="18" charset="0"/>
                      </a:rPr>
                      <m:t>=2</m:t>
                    </m:r>
                  </m:oMath>
                </a14:m>
                <a:r>
                  <a:rPr lang="en-GB" dirty="0"/>
                  <a:t>. Find integers values for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and </a:t>
                </a:r>
                <a14:m>
                  <m:oMath xmlns:m="http://schemas.openxmlformats.org/officeDocument/2006/math">
                    <m:r>
                      <a:rPr lang="en-GB" b="0" i="1" smtClean="0">
                        <a:latin typeface="Cambria Math" panose="02040503050406030204" pitchFamily="18" charset="0"/>
                      </a:rPr>
                      <m:t>𝑑</m:t>
                    </m:r>
                  </m:oMath>
                </a14:m>
                <a:r>
                  <a:rPr lang="en-GB" dirty="0"/>
                  <a:t>.</a:t>
                </a:r>
              </a:p>
            </p:txBody>
          </p:sp>
        </mc:Choice>
        <mc:Fallback xmlns="">
          <p:sp>
            <p:nvSpPr>
              <p:cNvPr id="5" name="TextBox 4">
                <a:extLst>
                  <a:ext uri="{FF2B5EF4-FFF2-40B4-BE49-F238E27FC236}">
                    <a16:creationId xmlns:a16="http://schemas.microsoft.com/office/drawing/2014/main" id="{9AAC30E4-765D-48DC-8630-FE54DFF3642B}"/>
                  </a:ext>
                </a:extLst>
              </p:cNvPr>
              <p:cNvSpPr txBox="1">
                <a:spLocks noRot="1" noChangeAspect="1" noMove="1" noResize="1" noEditPoints="1" noAdjustHandles="1" noChangeArrowheads="1" noChangeShapeType="1" noTextEdit="1"/>
              </p:cNvSpPr>
              <p:nvPr/>
            </p:nvSpPr>
            <p:spPr>
              <a:xfrm>
                <a:off x="395536" y="764704"/>
                <a:ext cx="8208912"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2C454C1-6C73-4452-89A0-910E7D30FA9F}"/>
                  </a:ext>
                </a:extLst>
              </p:cNvPr>
              <p:cNvSpPr txBox="1"/>
              <p:nvPr/>
            </p:nvSpPr>
            <p:spPr>
              <a:xfrm>
                <a:off x="1043608" y="2060848"/>
                <a:ext cx="7560840" cy="383444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r>
                        <a:rPr lang="en-GB" b="0" i="1" smtClean="0">
                          <a:latin typeface="Cambria Math" panose="02040503050406030204" pitchFamily="18" charset="0"/>
                        </a:rPr>
                        <m:t>𝛾</m:t>
                      </m:r>
                      <m:r>
                        <a:rPr lang="en-GB" b="0" i="1" smtClean="0">
                          <a:latin typeface="Cambria Math" panose="02040503050406030204" pitchFamily="18" charset="0"/>
                        </a:rPr>
                        <m:t>=4  ∴−</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𝑎</m:t>
                          </m:r>
                        </m:den>
                      </m:f>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𝛼𝛽</m:t>
                      </m:r>
                      <m:r>
                        <a:rPr lang="en-GB" b="0" i="1" smtClean="0">
                          <a:latin typeface="Cambria Math" panose="02040503050406030204" pitchFamily="18" charset="0"/>
                        </a:rPr>
                        <m:t>+</m:t>
                      </m:r>
                      <m:r>
                        <a:rPr lang="en-GB" b="0" i="1" smtClean="0">
                          <a:latin typeface="Cambria Math" panose="02040503050406030204" pitchFamily="18" charset="0"/>
                        </a:rPr>
                        <m:t>𝛽𝛾</m:t>
                      </m:r>
                      <m:r>
                        <a:rPr lang="en-GB" b="0" i="1" smtClean="0">
                          <a:latin typeface="Cambria Math" panose="02040503050406030204" pitchFamily="18" charset="0"/>
                        </a:rPr>
                        <m:t>+</m:t>
                      </m:r>
                      <m:r>
                        <a:rPr lang="en-GB" b="0" i="1" smtClean="0">
                          <a:latin typeface="Cambria Math" panose="02040503050406030204" pitchFamily="18" charset="0"/>
                        </a:rPr>
                        <m:t>𝛾𝛼</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𝑖</m:t>
                          </m:r>
                        </m:e>
                      </m:d>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𝑖</m:t>
                          </m:r>
                        </m:e>
                      </m:d>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𝑖</m:t>
                          </m:r>
                        </m:e>
                      </m:d>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𝑖</m:t>
                          </m:r>
                        </m:e>
                      </m:d>
                      <m:r>
                        <a:rPr lang="en-GB" b="0" i="1" smtClean="0">
                          <a:latin typeface="Cambria Math" panose="02040503050406030204" pitchFamily="18" charset="0"/>
                        </a:rPr>
                        <m:t>=9   ∴</m:t>
                      </m:r>
                      <m:f>
                        <m:fPr>
                          <m:ctrlPr>
                            <a:rPr lang="en-GB" b="0" i="1" smtClean="0">
                              <a:latin typeface="Cambria Math" panose="02040503050406030204" pitchFamily="18" charset="0"/>
                            </a:rPr>
                          </m:ctrlPr>
                        </m:fPr>
                        <m:num>
                          <m:r>
                            <a:rPr lang="en-GB" b="0" i="1" smtClean="0">
                              <a:latin typeface="Cambria Math" panose="02040503050406030204" pitchFamily="18" charset="0"/>
                            </a:rPr>
                            <m:t>𝑐</m:t>
                          </m:r>
                        </m:num>
                        <m:den>
                          <m:r>
                            <a:rPr lang="en-GB" b="0" i="1" smtClean="0">
                              <a:latin typeface="Cambria Math" panose="02040503050406030204" pitchFamily="18" charset="0"/>
                            </a:rPr>
                            <m:t>𝑎</m:t>
                          </m:r>
                        </m:den>
                      </m:f>
                      <m:r>
                        <a:rPr lang="en-GB" b="0" i="1" smtClean="0">
                          <a:latin typeface="Cambria Math" panose="02040503050406030204" pitchFamily="18" charset="0"/>
                        </a:rPr>
                        <m:t>=9</m:t>
                      </m:r>
                    </m:oMath>
                    <m:oMath xmlns:m="http://schemas.openxmlformats.org/officeDocument/2006/math">
                      <m:r>
                        <a:rPr lang="en-GB" b="0" i="1" smtClean="0">
                          <a:latin typeface="Cambria Math" panose="02040503050406030204" pitchFamily="18" charset="0"/>
                        </a:rPr>
                        <m:t>𝛼𝛽𝛾</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𝑖</m:t>
                          </m:r>
                        </m:e>
                      </m:d>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𝑖</m:t>
                          </m:r>
                        </m:e>
                      </m:d>
                      <m:d>
                        <m:dPr>
                          <m:ctrlPr>
                            <a:rPr lang="en-GB" b="0" i="1" smtClean="0">
                              <a:latin typeface="Cambria Math" panose="02040503050406030204" pitchFamily="18" charset="0"/>
                            </a:rPr>
                          </m:ctrlPr>
                        </m:dPr>
                        <m:e>
                          <m:r>
                            <a:rPr lang="en-GB" b="0" i="1" smtClean="0">
                              <a:latin typeface="Cambria Math" panose="02040503050406030204" pitchFamily="18" charset="0"/>
                            </a:rPr>
                            <m:t>2</m:t>
                          </m:r>
                        </m:e>
                      </m:d>
                      <m:r>
                        <a:rPr lang="en-GB" b="0" i="1" smtClean="0">
                          <a:latin typeface="Cambria Math" panose="02040503050406030204" pitchFamily="18" charset="0"/>
                        </a:rPr>
                        <m:t>=10  ∴−</m:t>
                      </m:r>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𝑎</m:t>
                          </m:r>
                        </m:den>
                      </m:f>
                      <m:r>
                        <a:rPr lang="en-GB" b="0" i="1" smtClean="0">
                          <a:latin typeface="Cambria Math" panose="02040503050406030204" pitchFamily="18" charset="0"/>
                        </a:rPr>
                        <m:t>=10</m:t>
                      </m:r>
                    </m:oMath>
                  </m:oMathPara>
                </a14:m>
                <a:endParaRPr lang="en-GB" dirty="0"/>
              </a:p>
              <a:p>
                <a:endParaRPr lang="en-GB" dirty="0"/>
              </a:p>
              <a:p>
                <a:r>
                  <a:rPr lang="en-GB" dirty="0"/>
                  <a:t>Suppose that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m:t>
                    </m:r>
                  </m:oMath>
                </a14:m>
                <a:r>
                  <a:rPr lang="en-GB" dirty="0"/>
                  <a:t>, then</a:t>
                </a:r>
              </a:p>
              <a:p>
                <a14:m>
                  <m:oMath xmlns:m="http://schemas.openxmlformats.org/officeDocument/2006/math">
                    <m:r>
                      <a:rPr lang="en-GB" b="0" i="1" smtClean="0">
                        <a:latin typeface="Cambria Math" panose="02040503050406030204" pitchFamily="18" charset="0"/>
                      </a:rPr>
                      <m:t>𝑏</m:t>
                    </m:r>
                    <m:r>
                      <a:rPr lang="en-GB" b="0" i="1" smtClean="0">
                        <a:latin typeface="Cambria Math" panose="02040503050406030204" pitchFamily="18" charset="0"/>
                      </a:rPr>
                      <m:t>=−4</m:t>
                    </m:r>
                  </m:oMath>
                </a14:m>
                <a:r>
                  <a:rPr lang="en-GB" dirty="0"/>
                  <a:t> and </a:t>
                </a:r>
                <a14:m>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=9, </m:t>
                    </m:r>
                    <m:r>
                      <a:rPr lang="en-GB" b="0" i="1" smtClean="0">
                        <a:latin typeface="Cambria Math" panose="02040503050406030204" pitchFamily="18" charset="0"/>
                      </a:rPr>
                      <m:t>𝑑</m:t>
                    </m:r>
                    <m:r>
                      <a:rPr lang="en-GB" b="0" i="1" smtClean="0">
                        <a:latin typeface="Cambria Math" panose="02040503050406030204" pitchFamily="18" charset="0"/>
                      </a:rPr>
                      <m:t>=−10</m:t>
                    </m:r>
                  </m:oMath>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+9</m:t>
                      </m:r>
                      <m:r>
                        <a:rPr lang="en-GB" b="0" i="1" smtClean="0">
                          <a:latin typeface="Cambria Math" panose="02040503050406030204" pitchFamily="18" charset="0"/>
                        </a:rPr>
                        <m:t>𝑥</m:t>
                      </m:r>
                      <m:r>
                        <a:rPr lang="en-GB" b="0" i="1" smtClean="0">
                          <a:latin typeface="Cambria Math" panose="02040503050406030204" pitchFamily="18" charset="0"/>
                        </a:rPr>
                        <m:t>−10=0</m:t>
                      </m:r>
                    </m:oMath>
                  </m:oMathPara>
                </a14:m>
                <a:endParaRPr lang="en-GB" dirty="0"/>
              </a:p>
              <a:p>
                <a:pPr/>
                <a:r>
                  <a:rPr lang="en-GB" b="0" dirty="0"/>
                  <a:t/>
                </a:r>
                <a:br>
                  <a:rPr lang="en-GB" b="0" dirty="0"/>
                </a:b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 </m:t>
                      </m:r>
                      <m:r>
                        <a:rPr lang="en-GB" b="0" i="1" smtClean="0">
                          <a:latin typeface="Cambria Math" panose="02040503050406030204" pitchFamily="18" charset="0"/>
                        </a:rPr>
                        <m:t>𝑏</m:t>
                      </m:r>
                      <m:r>
                        <a:rPr lang="en-GB" b="0" i="1" smtClean="0">
                          <a:latin typeface="Cambria Math" panose="02040503050406030204" pitchFamily="18" charset="0"/>
                        </a:rPr>
                        <m:t>=−4, </m:t>
                      </m:r>
                      <m:r>
                        <a:rPr lang="en-GB" b="0" i="1" smtClean="0">
                          <a:latin typeface="Cambria Math" panose="02040503050406030204" pitchFamily="18" charset="0"/>
                        </a:rPr>
                        <m:t>𝑐</m:t>
                      </m:r>
                      <m:r>
                        <a:rPr lang="en-GB" b="0" i="1" smtClean="0">
                          <a:latin typeface="Cambria Math" panose="02040503050406030204" pitchFamily="18" charset="0"/>
                        </a:rPr>
                        <m:t>=9, </m:t>
                      </m:r>
                      <m:r>
                        <a:rPr lang="en-GB" b="0" i="1" smtClean="0">
                          <a:latin typeface="Cambria Math" panose="02040503050406030204" pitchFamily="18" charset="0"/>
                        </a:rPr>
                        <m:t>𝑑</m:t>
                      </m:r>
                      <m:r>
                        <a:rPr lang="en-GB" b="0" i="1" smtClean="0">
                          <a:latin typeface="Cambria Math" panose="02040503050406030204" pitchFamily="18" charset="0"/>
                        </a:rPr>
                        <m:t>=−10</m:t>
                      </m:r>
                    </m:oMath>
                  </m:oMathPara>
                </a14:m>
                <a:endParaRPr lang="en-GB" dirty="0"/>
              </a:p>
              <a:p>
                <a:endParaRPr lang="en-GB" dirty="0"/>
              </a:p>
            </p:txBody>
          </p:sp>
        </mc:Choice>
        <mc:Fallback xmlns="">
          <p:sp>
            <p:nvSpPr>
              <p:cNvPr id="14" name="TextBox 13">
                <a:extLst>
                  <a:ext uri="{FF2B5EF4-FFF2-40B4-BE49-F238E27FC236}">
                    <a16:creationId xmlns:a16="http://schemas.microsoft.com/office/drawing/2014/main" id="{32C454C1-6C73-4452-89A0-910E7D30FA9F}"/>
                  </a:ext>
                </a:extLst>
              </p:cNvPr>
              <p:cNvSpPr txBox="1">
                <a:spLocks noRot="1" noChangeAspect="1" noMove="1" noResize="1" noEditPoints="1" noAdjustHandles="1" noChangeArrowheads="1" noChangeShapeType="1" noTextEdit="1"/>
              </p:cNvSpPr>
              <p:nvPr/>
            </p:nvSpPr>
            <p:spPr>
              <a:xfrm>
                <a:off x="1043608" y="2060848"/>
                <a:ext cx="7560840" cy="3834448"/>
              </a:xfrm>
              <a:prstGeom prst="rect">
                <a:avLst/>
              </a:prstGeom>
              <a:blipFill>
                <a:blip r:embed="rId3"/>
                <a:stretch>
                  <a:fillRect l="-6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E5BF453-FA70-4DC3-92B7-F3E47A8E41DB}"/>
                  </a:ext>
                </a:extLst>
              </p:cNvPr>
              <p:cNvSpPr txBox="1"/>
              <p:nvPr/>
            </p:nvSpPr>
            <p:spPr>
              <a:xfrm>
                <a:off x="5656188" y="3776092"/>
                <a:ext cx="324036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As before, initially let </a:t>
                </a:r>
                <a14:m>
                  <m:oMath xmlns:m="http://schemas.openxmlformats.org/officeDocument/2006/math">
                    <m:r>
                      <a:rPr lang="en-GB" b="0" i="1" smtClean="0">
                        <a:latin typeface="Cambria Math" panose="02040503050406030204" pitchFamily="18" charset="0"/>
                      </a:rPr>
                      <m:t>𝑎</m:t>
                    </m:r>
                  </m:oMath>
                </a14:m>
                <a:r>
                  <a:rPr lang="en-GB" dirty="0"/>
                  <a:t> be 1 so that we can get initial values of </a:t>
                </a:r>
                <a14:m>
                  <m:oMath xmlns:m="http://schemas.openxmlformats.org/officeDocument/2006/math">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and </a:t>
                </a:r>
                <a14:m>
                  <m:oMath xmlns:m="http://schemas.openxmlformats.org/officeDocument/2006/math">
                    <m:r>
                      <a:rPr lang="en-GB" b="0" i="1" smtClean="0">
                        <a:latin typeface="Cambria Math" panose="02040503050406030204" pitchFamily="18" charset="0"/>
                      </a:rPr>
                      <m:t>𝑑</m:t>
                    </m:r>
                  </m:oMath>
                </a14:m>
                <a:r>
                  <a:rPr lang="en-GB" dirty="0"/>
                  <a:t>.</a:t>
                </a:r>
              </a:p>
            </p:txBody>
          </p:sp>
        </mc:Choice>
        <mc:Fallback xmlns="">
          <p:sp>
            <p:nvSpPr>
              <p:cNvPr id="15" name="TextBox 14">
                <a:extLst>
                  <a:ext uri="{FF2B5EF4-FFF2-40B4-BE49-F238E27FC236}">
                    <a16:creationId xmlns:a16="http://schemas.microsoft.com/office/drawing/2014/main" id="{8E5BF453-FA70-4DC3-92B7-F3E47A8E41DB}"/>
                  </a:ext>
                </a:extLst>
              </p:cNvPr>
              <p:cNvSpPr txBox="1">
                <a:spLocks noRot="1" noChangeAspect="1" noMove="1" noResize="1" noEditPoints="1" noAdjustHandles="1" noChangeArrowheads="1" noChangeShapeType="1" noTextEdit="1"/>
              </p:cNvSpPr>
              <p:nvPr/>
            </p:nvSpPr>
            <p:spPr>
              <a:xfrm>
                <a:off x="5656188" y="3776092"/>
                <a:ext cx="3240360" cy="923330"/>
              </a:xfrm>
              <a:prstGeom prst="rect">
                <a:avLst/>
              </a:prstGeom>
              <a:blipFill>
                <a:blip r:embed="rId4"/>
                <a:stretch>
                  <a:fillRect l="-1308" t="-1923" b="-7692"/>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7567316F-B76D-43E7-A442-4674CAD35AC3}"/>
              </a:ext>
            </a:extLst>
          </p:cNvPr>
          <p:cNvCxnSpPr>
            <a:stCxn id="15" idx="1"/>
          </p:cNvCxnSpPr>
          <p:nvPr/>
        </p:nvCxnSpPr>
        <p:spPr>
          <a:xfrm flipH="1" flipV="1">
            <a:off x="4936108" y="4136132"/>
            <a:ext cx="720080" cy="1016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F6653AE4-51F5-4CC9-9D10-DCC6B9E00F55}"/>
              </a:ext>
            </a:extLst>
          </p:cNvPr>
          <p:cNvSpPr/>
          <p:nvPr/>
        </p:nvSpPr>
        <p:spPr>
          <a:xfrm>
            <a:off x="395536" y="1769487"/>
            <a:ext cx="8501012" cy="41258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2350142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4B</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3" name="TextBox 12">
            <a:extLst>
              <a:ext uri="{FF2B5EF4-FFF2-40B4-BE49-F238E27FC236}">
                <a16:creationId xmlns:a16="http://schemas.microsoft.com/office/drawing/2014/main" id="{B009105E-4046-47C2-9670-2C4C6D859B5D}"/>
              </a:ext>
            </a:extLst>
          </p:cNvPr>
          <p:cNvSpPr txBox="1"/>
          <p:nvPr/>
        </p:nvSpPr>
        <p:spPr>
          <a:xfrm>
            <a:off x="395536" y="725840"/>
            <a:ext cx="7920880" cy="830997"/>
          </a:xfrm>
          <a:prstGeom prst="rect">
            <a:avLst/>
          </a:prstGeom>
          <a:noFill/>
        </p:spPr>
        <p:txBody>
          <a:bodyPr wrap="square" rtlCol="0">
            <a:spAutoFit/>
          </a:bodyPr>
          <a:lstStyle/>
          <a:p>
            <a:r>
              <a:rPr lang="en-GB" sz="2400" dirty="0"/>
              <a:t>Pearson Core Pure Mathematics Book 1</a:t>
            </a:r>
          </a:p>
          <a:p>
            <a:r>
              <a:rPr lang="en-GB" sz="2400" dirty="0"/>
              <a:t>Pages 58-59</a:t>
            </a:r>
          </a:p>
        </p:txBody>
      </p:sp>
      <p:cxnSp>
        <p:nvCxnSpPr>
          <p:cNvPr id="14" name="Straight Connector 13">
            <a:extLst>
              <a:ext uri="{FF2B5EF4-FFF2-40B4-BE49-F238E27FC236}">
                <a16:creationId xmlns:a16="http://schemas.microsoft.com/office/drawing/2014/main" id="{6A4F5D9A-7C2B-4F93-8343-3EF6CC546A38}"/>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1547664" y="2689922"/>
            <a:ext cx="6894684" cy="2031325"/>
          </a:xfrm>
          <a:prstGeom prst="rect">
            <a:avLst/>
          </a:prstGeom>
          <a:noFill/>
        </p:spPr>
        <p:txBody>
          <a:bodyPr wrap="square" rtlCol="0">
            <a:spAutoFit/>
          </a:bodyPr>
          <a:lstStyle/>
          <a:p>
            <a:r>
              <a:rPr lang="en-US" dirty="0"/>
              <a:t>Complete before the lesson		</a:t>
            </a:r>
            <a:r>
              <a:rPr lang="en-US" dirty="0" smtClean="0"/>
              <a:t>Q2-4</a:t>
            </a:r>
            <a:endParaRPr lang="en-US" dirty="0"/>
          </a:p>
          <a:p>
            <a:endParaRPr lang="en-US" dirty="0"/>
          </a:p>
          <a:p>
            <a:r>
              <a:rPr lang="en-US" dirty="0"/>
              <a:t>In Class:			</a:t>
            </a:r>
          </a:p>
          <a:p>
            <a:r>
              <a:rPr lang="en-US" dirty="0">
                <a:solidFill>
                  <a:srgbClr val="00B050"/>
                </a:solidFill>
              </a:rPr>
              <a:t>Green</a:t>
            </a:r>
            <a:r>
              <a:rPr lang="en-US" dirty="0"/>
              <a:t>					</a:t>
            </a:r>
            <a:r>
              <a:rPr lang="en-US" dirty="0" smtClean="0"/>
              <a:t>Q5-7</a:t>
            </a:r>
            <a:endParaRPr lang="en-US" dirty="0"/>
          </a:p>
          <a:p>
            <a:r>
              <a:rPr lang="en-US" dirty="0">
                <a:solidFill>
                  <a:schemeClr val="accent6"/>
                </a:solidFill>
              </a:rPr>
              <a:t>Amber</a:t>
            </a:r>
            <a:r>
              <a:rPr lang="en-US" dirty="0"/>
              <a:t> 					</a:t>
            </a:r>
            <a:r>
              <a:rPr lang="en-US" dirty="0" smtClean="0"/>
              <a:t>Q8-10</a:t>
            </a:r>
            <a:endParaRPr lang="en-US" dirty="0"/>
          </a:p>
          <a:p>
            <a:r>
              <a:rPr lang="en-US" dirty="0">
                <a:solidFill>
                  <a:srgbClr val="FF0000"/>
                </a:solidFill>
              </a:rPr>
              <a:t>Red</a:t>
            </a:r>
            <a:r>
              <a:rPr lang="en-US" dirty="0"/>
              <a:t>					</a:t>
            </a:r>
            <a:r>
              <a:rPr lang="en-US" dirty="0" smtClean="0"/>
              <a:t>Q11-13 </a:t>
            </a:r>
            <a:r>
              <a:rPr lang="en-US" dirty="0"/>
              <a:t>&amp; challenge</a:t>
            </a:r>
          </a:p>
          <a:p>
            <a:endParaRPr lang="en-US" dirty="0"/>
          </a:p>
        </p:txBody>
      </p:sp>
    </p:spTree>
    <p:extLst>
      <p:ext uri="{BB962C8B-B14F-4D97-AF65-F5344CB8AC3E}">
        <p14:creationId xmlns:p14="http://schemas.microsoft.com/office/powerpoint/2010/main" val="132939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B8826A2F-5CEB-4C1E-9EC9-C382C00C358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73FF97A8-C73F-46E3-B2B7-5FECFF961C2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Roots of Quartics</a:t>
              </a:r>
            </a:p>
          </p:txBody>
        </p:sp>
        <p:cxnSp>
          <p:nvCxnSpPr>
            <p:cNvPr id="4" name="Straight Connector 3">
              <a:extLst>
                <a:ext uri="{FF2B5EF4-FFF2-40B4-BE49-F238E27FC236}">
                  <a16:creationId xmlns:a16="http://schemas.microsoft.com/office/drawing/2014/main" id="{CA8CD93E-F490-4E26-82BD-DBA4A4604AF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6" name="TextBox 15">
            <a:extLst>
              <a:ext uri="{FF2B5EF4-FFF2-40B4-BE49-F238E27FC236}">
                <a16:creationId xmlns:a16="http://schemas.microsoft.com/office/drawing/2014/main" id="{A1DD7710-54ED-4326-AF19-60DEF409EFF4}"/>
              </a:ext>
            </a:extLst>
          </p:cNvPr>
          <p:cNvSpPr txBox="1"/>
          <p:nvPr/>
        </p:nvSpPr>
        <p:spPr>
          <a:xfrm>
            <a:off x="247328" y="743620"/>
            <a:ext cx="6480720" cy="369332"/>
          </a:xfrm>
          <a:prstGeom prst="rect">
            <a:avLst/>
          </a:prstGeom>
          <a:noFill/>
        </p:spPr>
        <p:txBody>
          <a:bodyPr wrap="square" rtlCol="0">
            <a:spAutoFit/>
          </a:bodyPr>
          <a:lstStyle/>
          <a:p>
            <a:r>
              <a:rPr lang="en-GB" dirty="0"/>
              <a:t>The pattern continues!</a:t>
            </a:r>
          </a:p>
        </p:txBody>
      </p:sp>
      <mc:AlternateContent xmlns:mc="http://schemas.openxmlformats.org/markup-compatibility/2006" xmlns:a14="http://schemas.microsoft.com/office/drawing/2010/main">
        <mc:Choice Requires="a14">
          <p:graphicFrame>
            <p:nvGraphicFramePr>
              <p:cNvPr id="19" name="Table 18">
                <a:extLst>
                  <a:ext uri="{FF2B5EF4-FFF2-40B4-BE49-F238E27FC236}">
                    <a16:creationId xmlns:a16="http://schemas.microsoft.com/office/drawing/2014/main" id="{B83155CD-1C49-41B1-BEFE-F64EC6D243A9}"/>
                  </a:ext>
                </a:extLst>
              </p:cNvPr>
              <p:cNvGraphicFramePr>
                <a:graphicFrameLocks noGrp="1"/>
              </p:cNvGraphicFramePr>
              <p:nvPr>
                <p:extLst>
                  <p:ext uri="{D42A27DB-BD31-4B8C-83A1-F6EECF244321}">
                    <p14:modId xmlns:p14="http://schemas.microsoft.com/office/powerpoint/2010/main" val="3889318375"/>
                  </p:ext>
                </p:extLst>
              </p:nvPr>
            </p:nvGraphicFramePr>
            <p:xfrm>
              <a:off x="357436" y="1280211"/>
              <a:ext cx="8568953" cy="3020950"/>
            </p:xfrm>
            <a:graphic>
              <a:graphicData uri="http://schemas.openxmlformats.org/drawingml/2006/table">
                <a:tbl>
                  <a:tblPr firstRow="1" bandRow="1">
                    <a:tableStyleId>{93296810-A885-4BE3-A3E7-6D5BEEA58F35}</a:tableStyleId>
                  </a:tblPr>
                  <a:tblGrid>
                    <a:gridCol w="1828758">
                      <a:extLst>
                        <a:ext uri="{9D8B030D-6E8A-4147-A177-3AD203B41FA5}">
                          <a16:colId xmlns:a16="http://schemas.microsoft.com/office/drawing/2014/main" val="380622632"/>
                        </a:ext>
                      </a:extLst>
                    </a:gridCol>
                    <a:gridCol w="1255656">
                      <a:extLst>
                        <a:ext uri="{9D8B030D-6E8A-4147-A177-3AD203B41FA5}">
                          <a16:colId xmlns:a16="http://schemas.microsoft.com/office/drawing/2014/main" val="1519595033"/>
                        </a:ext>
                      </a:extLst>
                    </a:gridCol>
                    <a:gridCol w="1952104">
                      <a:extLst>
                        <a:ext uri="{9D8B030D-6E8A-4147-A177-3AD203B41FA5}">
                          <a16:colId xmlns:a16="http://schemas.microsoft.com/office/drawing/2014/main" val="3854355848"/>
                        </a:ext>
                      </a:extLst>
                    </a:gridCol>
                    <a:gridCol w="1497343">
                      <a:extLst>
                        <a:ext uri="{9D8B030D-6E8A-4147-A177-3AD203B41FA5}">
                          <a16:colId xmlns:a16="http://schemas.microsoft.com/office/drawing/2014/main" val="337766080"/>
                        </a:ext>
                      </a:extLst>
                    </a:gridCol>
                    <a:gridCol w="2035092">
                      <a:extLst>
                        <a:ext uri="{9D8B030D-6E8A-4147-A177-3AD203B41FA5}">
                          <a16:colId xmlns:a16="http://schemas.microsoft.com/office/drawing/2014/main" val="4078838838"/>
                        </a:ext>
                      </a:extLst>
                    </a:gridCol>
                  </a:tblGrid>
                  <a:tr h="370840">
                    <a:tc>
                      <a:txBody>
                        <a:bodyPr/>
                        <a:lstStyle/>
                        <a:p>
                          <a:r>
                            <a:rPr lang="en-GB" sz="1400" dirty="0"/>
                            <a:t>Polynomial</a:t>
                          </a:r>
                        </a:p>
                      </a:txBody>
                      <a:tcPr/>
                    </a:tc>
                    <a:tc>
                      <a:txBody>
                        <a:bodyPr/>
                        <a:lstStyle/>
                        <a:p>
                          <a:r>
                            <a:rPr lang="en-GB" sz="1400" dirty="0"/>
                            <a:t>Sum of roots</a:t>
                          </a:r>
                        </a:p>
                      </a:txBody>
                      <a:tcPr/>
                    </a:tc>
                    <a:tc>
                      <a:txBody>
                        <a:bodyPr/>
                        <a:lstStyle/>
                        <a:p>
                          <a:r>
                            <a:rPr lang="en-GB" sz="1400" dirty="0"/>
                            <a:t>Sum of possible </a:t>
                          </a:r>
                          <a:r>
                            <a:rPr lang="en-GB" sz="1400" b="1" u="sng" dirty="0"/>
                            <a:t>products of pairs</a:t>
                          </a:r>
                          <a:r>
                            <a:rPr lang="en-GB" sz="1400" dirty="0"/>
                            <a:t> of roots</a:t>
                          </a:r>
                        </a:p>
                      </a:txBody>
                      <a:tcPr/>
                    </a:tc>
                    <a:tc>
                      <a:txBody>
                        <a:bodyPr/>
                        <a:lstStyle/>
                        <a:p>
                          <a:r>
                            <a:rPr lang="en-GB" sz="1400" dirty="0"/>
                            <a:t>Sum of </a:t>
                          </a:r>
                          <a:r>
                            <a:rPr lang="en-GB" sz="1400" u="sng" dirty="0"/>
                            <a:t>products of triples</a:t>
                          </a:r>
                        </a:p>
                      </a:txBody>
                      <a:tcPr/>
                    </a:tc>
                    <a:tc>
                      <a:txBody>
                        <a:bodyPr/>
                        <a:lstStyle/>
                        <a:p>
                          <a:r>
                            <a:rPr lang="en-GB" sz="1400" u="none" dirty="0"/>
                            <a:t>Sum of products of </a:t>
                          </a:r>
                          <a:r>
                            <a:rPr lang="en-GB" sz="1400" u="sng" dirty="0"/>
                            <a:t>quadruples</a:t>
                          </a:r>
                        </a:p>
                      </a:txBody>
                      <a:tcPr/>
                    </a:tc>
                    <a:extLst>
                      <a:ext uri="{0D108BD9-81ED-4DB2-BD59-A6C34878D82A}">
                        <a16:rowId xmlns:a16="http://schemas.microsoft.com/office/drawing/2014/main" val="3327342324"/>
                      </a:ext>
                    </a:extLst>
                  </a:tr>
                  <a:tr h="370840">
                    <a:tc>
                      <a:txBody>
                        <a:bodyPr/>
                        <a:lstStyle/>
                        <a:p>
                          <a:r>
                            <a:rPr lang="en-GB" sz="1400" b="1" dirty="0"/>
                            <a:t>Quadratic</a:t>
                          </a:r>
                        </a:p>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𝑎</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2</m:t>
                                    </m:r>
                                  </m:sup>
                                </m:sSup>
                                <m:r>
                                  <a:rPr lang="en-GB" sz="1400" smtClean="0">
                                    <a:latin typeface="Cambria Math" panose="02040503050406030204" pitchFamily="18" charset="0"/>
                                  </a:rPr>
                                  <m:t>+</m:t>
                                </m:r>
                                <m:r>
                                  <a:rPr lang="en-GB" sz="1400" smtClean="0">
                                    <a:latin typeface="Cambria Math" panose="02040503050406030204" pitchFamily="18" charset="0"/>
                                  </a:rPr>
                                  <m:t>𝑏𝑥</m:t>
                                </m:r>
                                <m:r>
                                  <a:rPr lang="en-GB" sz="1400" smtClean="0">
                                    <a:latin typeface="Cambria Math" panose="02040503050406030204" pitchFamily="18" charset="0"/>
                                  </a:rPr>
                                  <m:t>+</m:t>
                                </m:r>
                                <m:r>
                                  <a:rPr lang="en-GB" sz="1400" smtClean="0">
                                    <a:latin typeface="Cambria Math" panose="02040503050406030204" pitchFamily="18" charset="0"/>
                                  </a:rPr>
                                  <m:t>𝑐</m:t>
                                </m:r>
                              </m:oMath>
                            </m:oMathPara>
                          </a14:m>
                          <a:endParaRPr lang="en-GB" sz="1400" dirty="0"/>
                        </a:p>
                        <a:p>
                          <a:r>
                            <a:rPr lang="en-GB" sz="1100" dirty="0"/>
                            <a:t>(Roots: </a:t>
                          </a:r>
                          <a14:m>
                            <m:oMath xmlns:m="http://schemas.openxmlformats.org/officeDocument/2006/math">
                              <m:r>
                                <a:rPr lang="en-GB" sz="1100" b="0" i="1" smtClean="0">
                                  <a:latin typeface="Cambria Math" panose="02040503050406030204" pitchFamily="18" charset="0"/>
                                </a:rPr>
                                <m:t>𝛼</m:t>
                              </m:r>
                              <m:r>
                                <a:rPr lang="en-GB" sz="1100" b="0" i="1" smtClean="0">
                                  <a:latin typeface="Cambria Math" panose="02040503050406030204" pitchFamily="18" charset="0"/>
                                </a:rPr>
                                <m:t>, </m:t>
                              </m:r>
                              <m:r>
                                <a:rPr lang="en-GB" sz="1100" b="0" i="1" smtClean="0">
                                  <a:latin typeface="Cambria Math" panose="02040503050406030204" pitchFamily="18" charset="0"/>
                                </a:rPr>
                                <m:t>𝛽</m:t>
                              </m:r>
                            </m:oMath>
                          </a14:m>
                          <a:r>
                            <a:rPr lang="en-GB" sz="1100" dirty="0"/>
                            <a:t>)</a:t>
                          </a:r>
                        </a:p>
                      </a:txBody>
                      <a:tcPr/>
                    </a:tc>
                    <a:tc>
                      <a:txBody>
                        <a:bodyPr/>
                        <a:lstStyle/>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𝛼</m:t>
                                </m:r>
                                <m:r>
                                  <a:rPr lang="en-GB" sz="1400" smtClean="0">
                                    <a:latin typeface="Cambria Math" panose="02040503050406030204" pitchFamily="18" charset="0"/>
                                  </a:rPr>
                                  <m:t>+</m:t>
                                </m:r>
                                <m:r>
                                  <a:rPr lang="en-GB" sz="1400" smtClean="0">
                                    <a:latin typeface="Cambria Math" panose="02040503050406030204" pitchFamily="18" charset="0"/>
                                  </a:rPr>
                                  <m:t>𝛽</m:t>
                                </m:r>
                                <m:r>
                                  <a:rPr lang="en-GB" sz="1400" smtClean="0">
                                    <a:latin typeface="Cambria Math" panose="02040503050406030204" pitchFamily="18" charset="0"/>
                                  </a:rPr>
                                  <m:t>=</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𝒃</m:t>
                                    </m:r>
                                  </m:num>
                                  <m:den>
                                    <m:r>
                                      <a:rPr lang="en-GB" sz="1400" b="1" i="1" smtClean="0">
                                        <a:latin typeface="Cambria Math" panose="02040503050406030204" pitchFamily="18" charset="0"/>
                                      </a:rPr>
                                      <m:t>𝒂</m:t>
                                    </m:r>
                                  </m:den>
                                </m:f>
                              </m:oMath>
                            </m:oMathPara>
                          </a14:m>
                          <a:endParaRPr lang="en-GB" sz="1400" b="1" i="1"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𝛼𝛽</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𝒄</m:t>
                                    </m:r>
                                  </m:num>
                                  <m:den>
                                    <m:r>
                                      <a:rPr lang="en-GB" sz="1400" b="1" i="1" smtClean="0">
                                        <a:latin typeface="Cambria Math" panose="02040503050406030204" pitchFamily="18" charset="0"/>
                                      </a:rPr>
                                      <m:t>𝒂</m:t>
                                    </m:r>
                                  </m:den>
                                </m:f>
                              </m:oMath>
                            </m:oMathPara>
                          </a14:m>
                          <a:endParaRPr lang="en-GB" sz="1400" b="1" dirty="0"/>
                        </a:p>
                      </a:txBody>
                      <a:tcPr/>
                    </a:tc>
                    <a:tc>
                      <a:txBody>
                        <a:bodyPr/>
                        <a:lstStyle/>
                        <a:p>
                          <a:pPr algn="ctr"/>
                          <a:r>
                            <a:rPr lang="en-GB" sz="1400" dirty="0"/>
                            <a:t>N/A</a:t>
                          </a:r>
                        </a:p>
                      </a:txBody>
                      <a:tcPr/>
                    </a:tc>
                    <a:tc>
                      <a:txBody>
                        <a:bodyPr/>
                        <a:lstStyle/>
                        <a:p>
                          <a:pPr algn="ctr"/>
                          <a:r>
                            <a:rPr lang="en-GB" sz="1400" dirty="0"/>
                            <a:t>N/A</a:t>
                          </a:r>
                        </a:p>
                      </a:txBody>
                      <a:tcPr/>
                    </a:tc>
                    <a:extLst>
                      <a:ext uri="{0D108BD9-81ED-4DB2-BD59-A6C34878D82A}">
                        <a16:rowId xmlns:a16="http://schemas.microsoft.com/office/drawing/2014/main" val="2196928588"/>
                      </a:ext>
                    </a:extLst>
                  </a:tr>
                  <a:tr h="370840">
                    <a:tc>
                      <a:txBody>
                        <a:bodyPr/>
                        <a:lstStyle/>
                        <a:p>
                          <a:r>
                            <a:rPr lang="en-GB" sz="1400" b="1" dirty="0"/>
                            <a:t>Cubic</a:t>
                          </a:r>
                        </a:p>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𝑎</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3</m:t>
                                    </m:r>
                                  </m:sup>
                                </m:sSup>
                                <m:r>
                                  <a:rPr lang="en-GB" sz="1400" smtClean="0">
                                    <a:latin typeface="Cambria Math" panose="02040503050406030204" pitchFamily="18" charset="0"/>
                                  </a:rPr>
                                  <m:t>+</m:t>
                                </m:r>
                                <m:r>
                                  <a:rPr lang="en-GB" sz="1400" smtClean="0">
                                    <a:latin typeface="Cambria Math" panose="02040503050406030204" pitchFamily="18" charset="0"/>
                                  </a:rPr>
                                  <m:t>𝑏</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2</m:t>
                                    </m:r>
                                  </m:sup>
                                </m:sSup>
                                <m:r>
                                  <a:rPr lang="en-GB" sz="1400" smtClean="0">
                                    <a:latin typeface="Cambria Math" panose="02040503050406030204" pitchFamily="18" charset="0"/>
                                  </a:rPr>
                                  <m:t>+</m:t>
                                </m:r>
                                <m:r>
                                  <a:rPr lang="en-GB" sz="1400" smtClean="0">
                                    <a:latin typeface="Cambria Math" panose="02040503050406030204" pitchFamily="18" charset="0"/>
                                  </a:rPr>
                                  <m:t>𝑐𝑥</m:t>
                                </m:r>
                                <m:r>
                                  <a:rPr lang="en-GB" sz="1400" smtClean="0">
                                    <a:latin typeface="Cambria Math" panose="02040503050406030204" pitchFamily="18" charset="0"/>
                                  </a:rPr>
                                  <m:t>+</m:t>
                                </m:r>
                                <m:r>
                                  <a:rPr lang="en-GB" sz="1400" smtClean="0">
                                    <a:latin typeface="Cambria Math" panose="02040503050406030204" pitchFamily="18" charset="0"/>
                                  </a:rPr>
                                  <m:t>𝑑</m:t>
                                </m:r>
                              </m:oMath>
                            </m:oMathPara>
                          </a14:m>
                          <a:endParaRPr lang="en-GB" sz="1400" dirty="0"/>
                        </a:p>
                        <a:p>
                          <a:r>
                            <a:rPr lang="en-GB" sz="1100" dirty="0"/>
                            <a:t>(Roots: </a:t>
                          </a:r>
                          <a14:m>
                            <m:oMath xmlns:m="http://schemas.openxmlformats.org/officeDocument/2006/math">
                              <m:r>
                                <a:rPr lang="en-GB" sz="1100" b="0" i="1" smtClean="0">
                                  <a:latin typeface="Cambria Math" panose="02040503050406030204" pitchFamily="18" charset="0"/>
                                </a:rPr>
                                <m:t>𝛼</m:t>
                              </m:r>
                              <m:r>
                                <a:rPr lang="en-GB" sz="1100" b="0" i="1" smtClean="0">
                                  <a:latin typeface="Cambria Math" panose="02040503050406030204" pitchFamily="18" charset="0"/>
                                </a:rPr>
                                <m:t>, </m:t>
                              </m:r>
                              <m:r>
                                <a:rPr lang="en-GB" sz="1100" b="0" i="1" smtClean="0">
                                  <a:latin typeface="Cambria Math" panose="02040503050406030204" pitchFamily="18" charset="0"/>
                                </a:rPr>
                                <m:t>𝛽</m:t>
                              </m:r>
                              <m:r>
                                <a:rPr lang="en-GB" sz="1100" b="0" i="1" smtClean="0">
                                  <a:latin typeface="Cambria Math" panose="02040503050406030204" pitchFamily="18" charset="0"/>
                                </a:rPr>
                                <m:t>,</m:t>
                              </m:r>
                              <m:r>
                                <a:rPr lang="en-GB" sz="1100" b="0" i="1" smtClean="0">
                                  <a:latin typeface="Cambria Math" panose="02040503050406030204" pitchFamily="18" charset="0"/>
                                </a:rPr>
                                <m:t>𝛾</m:t>
                              </m:r>
                            </m:oMath>
                          </a14:m>
                          <a:r>
                            <a:rPr lang="en-GB" sz="1100" dirty="0"/>
                            <a:t>)</a:t>
                          </a:r>
                        </a:p>
                      </a:txBody>
                      <a:tcPr/>
                    </a:tc>
                    <a:tc>
                      <a:txBody>
                        <a:bodyPr/>
                        <a:lstStyle/>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𝛼</m:t>
                                </m:r>
                                <m:r>
                                  <a:rPr lang="en-GB" sz="1400" smtClean="0">
                                    <a:latin typeface="Cambria Math" panose="02040503050406030204" pitchFamily="18" charset="0"/>
                                  </a:rPr>
                                  <m:t>+</m:t>
                                </m:r>
                                <m:r>
                                  <a:rPr lang="en-GB" sz="1400" smtClean="0">
                                    <a:latin typeface="Cambria Math" panose="02040503050406030204" pitchFamily="18" charset="0"/>
                                  </a:rPr>
                                  <m:t>𝛽</m:t>
                                </m:r>
                                <m:r>
                                  <a:rPr lang="en-GB" sz="1400" smtClean="0">
                                    <a:latin typeface="Cambria Math" panose="02040503050406030204" pitchFamily="18" charset="0"/>
                                  </a:rPr>
                                  <m:t>+</m:t>
                                </m:r>
                                <m:r>
                                  <a:rPr lang="en-GB" sz="1400" smtClean="0">
                                    <a:latin typeface="Cambria Math" panose="02040503050406030204" pitchFamily="18" charset="0"/>
                                  </a:rPr>
                                  <m:t>𝛾</m:t>
                                </m:r>
                                <m:r>
                                  <a:rPr lang="en-GB" sz="1400" smtClean="0">
                                    <a:latin typeface="Cambria Math" panose="02040503050406030204" pitchFamily="18" charset="0"/>
                                  </a:rPr>
                                  <m:t>=</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𝒃</m:t>
                                    </m:r>
                                  </m:num>
                                  <m:den>
                                    <m:r>
                                      <a:rPr lang="en-GB" sz="1400" b="1" i="1" smtClean="0">
                                        <a:latin typeface="Cambria Math" panose="02040503050406030204" pitchFamily="18" charset="0"/>
                                      </a:rPr>
                                      <m:t>𝒂</m:t>
                                    </m:r>
                                  </m:den>
                                </m:f>
                              </m:oMath>
                            </m:oMathPara>
                          </a14:m>
                          <a:endParaRPr lang="en-GB" sz="1400" b="1" i="1"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𝛼𝛽</m:t>
                                </m:r>
                                <m:r>
                                  <a:rPr lang="en-GB" sz="1400" b="0" i="1" smtClean="0">
                                    <a:latin typeface="Cambria Math" panose="02040503050406030204" pitchFamily="18" charset="0"/>
                                  </a:rPr>
                                  <m:t>+</m:t>
                                </m:r>
                                <m:r>
                                  <a:rPr lang="en-GB" sz="1400" b="0" i="1" smtClean="0">
                                    <a:latin typeface="Cambria Math" panose="02040503050406030204" pitchFamily="18" charset="0"/>
                                  </a:rPr>
                                  <m:t>𝛼𝛾</m:t>
                                </m:r>
                                <m:r>
                                  <a:rPr lang="en-GB" sz="1400" b="0" i="1" smtClean="0">
                                    <a:latin typeface="Cambria Math" panose="02040503050406030204" pitchFamily="18" charset="0"/>
                                  </a:rPr>
                                  <m:t>+</m:t>
                                </m:r>
                                <m:r>
                                  <a:rPr lang="en-GB" sz="1400" b="0" i="1" smtClean="0">
                                    <a:latin typeface="Cambria Math" panose="02040503050406030204" pitchFamily="18" charset="0"/>
                                  </a:rPr>
                                  <m:t>𝛽𝛾</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𝒄</m:t>
                                    </m:r>
                                  </m:num>
                                  <m:den>
                                    <m:r>
                                      <a:rPr lang="en-GB" sz="1400" b="1" i="1" smtClean="0">
                                        <a:latin typeface="Cambria Math" panose="02040503050406030204" pitchFamily="18" charset="0"/>
                                      </a:rPr>
                                      <m:t>𝒂</m:t>
                                    </m:r>
                                  </m:den>
                                </m:f>
                              </m:oMath>
                            </m:oMathPara>
                          </a14:m>
                          <a:endParaRPr lang="en-GB" sz="1400" b="1"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𝛼𝛽𝛾</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𝒅</m:t>
                                    </m:r>
                                  </m:num>
                                  <m:den>
                                    <m:r>
                                      <a:rPr lang="en-GB" sz="1400" b="1" i="1" smtClean="0">
                                        <a:latin typeface="Cambria Math" panose="02040503050406030204" pitchFamily="18" charset="0"/>
                                      </a:rPr>
                                      <m:t>𝒂</m:t>
                                    </m:r>
                                  </m:den>
                                </m:f>
                              </m:oMath>
                            </m:oMathPara>
                          </a14:m>
                          <a:endParaRPr lang="en-GB" sz="1400" b="1" dirty="0"/>
                        </a:p>
                      </a:txBody>
                      <a:tcPr/>
                    </a:tc>
                    <a:tc>
                      <a:txBody>
                        <a:bodyPr/>
                        <a:lstStyle/>
                        <a:p>
                          <a:pPr algn="ctr"/>
                          <a:r>
                            <a:rPr lang="en-GB" sz="1400" b="0" dirty="0"/>
                            <a:t>N/A</a:t>
                          </a:r>
                        </a:p>
                      </a:txBody>
                      <a:tcPr/>
                    </a:tc>
                    <a:extLst>
                      <a:ext uri="{0D108BD9-81ED-4DB2-BD59-A6C34878D82A}">
                        <a16:rowId xmlns:a16="http://schemas.microsoft.com/office/drawing/2014/main" val="1177987607"/>
                      </a:ext>
                    </a:extLst>
                  </a:tr>
                  <a:tr h="370840">
                    <a:tc>
                      <a:txBody>
                        <a:bodyPr/>
                        <a:lstStyle/>
                        <a:p>
                          <a:r>
                            <a:rPr lang="en-GB" sz="1400" b="1" dirty="0"/>
                            <a:t>Quartic</a:t>
                          </a:r>
                        </a:p>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𝑎</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4</m:t>
                                    </m:r>
                                  </m:sup>
                                </m:sSup>
                                <m:r>
                                  <a:rPr lang="en-GB" sz="1400" smtClean="0">
                                    <a:latin typeface="Cambria Math" panose="02040503050406030204" pitchFamily="18" charset="0"/>
                                  </a:rPr>
                                  <m:t>+</m:t>
                                </m:r>
                                <m:r>
                                  <a:rPr lang="en-GB" sz="1400" smtClean="0">
                                    <a:latin typeface="Cambria Math" panose="02040503050406030204" pitchFamily="18" charset="0"/>
                                  </a:rPr>
                                  <m:t>𝑏</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3</m:t>
                                    </m:r>
                                  </m:sup>
                                </m:sSup>
                                <m:r>
                                  <a:rPr lang="en-GB" sz="1400" smtClean="0">
                                    <a:latin typeface="Cambria Math" panose="02040503050406030204" pitchFamily="18" charset="0"/>
                                  </a:rPr>
                                  <m:t>+</m:t>
                                </m:r>
                                <m:r>
                                  <a:rPr lang="en-GB" sz="1400" smtClean="0">
                                    <a:latin typeface="Cambria Math" panose="02040503050406030204" pitchFamily="18" charset="0"/>
                                  </a:rPr>
                                  <m:t>𝑐</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2</m:t>
                                    </m:r>
                                  </m:sup>
                                </m:sSup>
                                <m:r>
                                  <a:rPr lang="en-GB" sz="1400" smtClean="0">
                                    <a:latin typeface="Cambria Math" panose="02040503050406030204" pitchFamily="18" charset="0"/>
                                  </a:rPr>
                                  <m:t>+</m:t>
                                </m:r>
                                <m:r>
                                  <a:rPr lang="en-GB" sz="1400" smtClean="0">
                                    <a:latin typeface="Cambria Math" panose="02040503050406030204" pitchFamily="18" charset="0"/>
                                  </a:rPr>
                                  <m:t>𝑑𝑥</m:t>
                                </m:r>
                                <m:r>
                                  <a:rPr lang="en-GB" sz="1400" smtClean="0">
                                    <a:latin typeface="Cambria Math" panose="02040503050406030204" pitchFamily="18" charset="0"/>
                                  </a:rPr>
                                  <m:t>+</m:t>
                                </m:r>
                                <m:r>
                                  <a:rPr lang="en-GB" sz="1400" smtClean="0">
                                    <a:latin typeface="Cambria Math" panose="02040503050406030204" pitchFamily="18" charset="0"/>
                                  </a:rPr>
                                  <m:t>𝑒</m:t>
                                </m:r>
                              </m:oMath>
                            </m:oMathPara>
                          </a14:m>
                          <a:endParaRPr lang="en-GB" sz="1400" dirty="0"/>
                        </a:p>
                        <a:p>
                          <a:r>
                            <a:rPr lang="en-GB" sz="1100" dirty="0"/>
                            <a:t>(Roots: </a:t>
                          </a:r>
                          <a14:m>
                            <m:oMath xmlns:m="http://schemas.openxmlformats.org/officeDocument/2006/math">
                              <m:r>
                                <a:rPr lang="en-GB" sz="1100" b="0" i="1" smtClean="0">
                                  <a:latin typeface="Cambria Math" panose="02040503050406030204" pitchFamily="18" charset="0"/>
                                </a:rPr>
                                <m:t>𝛼</m:t>
                              </m:r>
                              <m:r>
                                <a:rPr lang="en-GB" sz="1100" b="0" i="1" smtClean="0">
                                  <a:latin typeface="Cambria Math" panose="02040503050406030204" pitchFamily="18" charset="0"/>
                                </a:rPr>
                                <m:t>, </m:t>
                              </m:r>
                              <m:r>
                                <a:rPr lang="en-GB" sz="1100" b="0" i="1" smtClean="0">
                                  <a:latin typeface="Cambria Math" panose="02040503050406030204" pitchFamily="18" charset="0"/>
                                </a:rPr>
                                <m:t>𝛽</m:t>
                              </m:r>
                              <m:r>
                                <a:rPr lang="en-GB" sz="1100" b="0" i="1" smtClean="0">
                                  <a:latin typeface="Cambria Math" panose="02040503050406030204" pitchFamily="18" charset="0"/>
                                </a:rPr>
                                <m:t>,</m:t>
                              </m:r>
                              <m:r>
                                <a:rPr lang="en-GB" sz="1100" b="0" i="1" smtClean="0">
                                  <a:latin typeface="Cambria Math" panose="02040503050406030204" pitchFamily="18" charset="0"/>
                                </a:rPr>
                                <m:t>𝛾</m:t>
                              </m:r>
                              <m:r>
                                <a:rPr lang="en-GB" sz="1100" b="0" i="1" smtClean="0">
                                  <a:latin typeface="Cambria Math" panose="02040503050406030204" pitchFamily="18" charset="0"/>
                                </a:rPr>
                                <m:t>,</m:t>
                              </m:r>
                              <m:r>
                                <a:rPr lang="en-GB" sz="1100" b="0" i="1" smtClean="0">
                                  <a:latin typeface="Cambria Math" panose="02040503050406030204" pitchFamily="18" charset="0"/>
                                </a:rPr>
                                <m:t>𝛿</m:t>
                              </m:r>
                            </m:oMath>
                          </a14:m>
                          <a:r>
                            <a:rPr lang="en-GB" sz="1100" dirty="0"/>
                            <a:t>)</a:t>
                          </a:r>
                        </a:p>
                      </a:txBody>
                      <a:tcPr/>
                    </a:tc>
                    <a:tc>
                      <a:txBody>
                        <a:bodyPr/>
                        <a:lstStyle/>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𝛼</m:t>
                                </m:r>
                                <m:r>
                                  <a:rPr lang="en-GB" sz="1400" smtClean="0">
                                    <a:latin typeface="Cambria Math" panose="02040503050406030204" pitchFamily="18" charset="0"/>
                                  </a:rPr>
                                  <m:t>+…+</m:t>
                                </m:r>
                                <m:r>
                                  <a:rPr lang="en-GB" sz="1400" smtClean="0">
                                    <a:latin typeface="Cambria Math" panose="02040503050406030204" pitchFamily="18" charset="0"/>
                                  </a:rPr>
                                  <m:t>𝛿</m:t>
                                </m:r>
                                <m:r>
                                  <a:rPr lang="en-GB" sz="1400" smtClean="0">
                                    <a:latin typeface="Cambria Math" panose="02040503050406030204" pitchFamily="18" charset="0"/>
                                  </a:rPr>
                                  <m:t>=</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𝒃</m:t>
                                    </m:r>
                                  </m:num>
                                  <m:den>
                                    <m:r>
                                      <a:rPr lang="en-GB" sz="1400" b="1" i="1" smtClean="0">
                                        <a:latin typeface="Cambria Math" panose="02040503050406030204" pitchFamily="18" charset="0"/>
                                      </a:rPr>
                                      <m:t>𝒂</m:t>
                                    </m:r>
                                  </m:den>
                                </m:f>
                              </m:oMath>
                            </m:oMathPara>
                          </a14:m>
                          <a:endParaRPr lang="en-GB" sz="1400" b="1" i="1"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𝛼𝛽</m:t>
                                </m:r>
                                <m:r>
                                  <a:rPr lang="en-GB" sz="1400" b="0" i="1" smtClean="0">
                                    <a:latin typeface="Cambria Math" panose="02040503050406030204" pitchFamily="18" charset="0"/>
                                  </a:rPr>
                                  <m:t>+</m:t>
                                </m:r>
                                <m:r>
                                  <a:rPr lang="en-GB" sz="1400" b="0" i="1" smtClean="0">
                                    <a:latin typeface="Cambria Math" panose="02040503050406030204" pitchFamily="18" charset="0"/>
                                  </a:rPr>
                                  <m:t>𝛼𝛾</m:t>
                                </m:r>
                                <m:r>
                                  <a:rPr lang="en-GB" sz="1400" b="0" i="1" smtClean="0">
                                    <a:latin typeface="Cambria Math" panose="02040503050406030204" pitchFamily="18" charset="0"/>
                                  </a:rPr>
                                  <m:t>+</m:t>
                                </m:r>
                                <m:r>
                                  <a:rPr lang="en-GB" sz="1400" b="0" i="1" smtClean="0">
                                    <a:latin typeface="Cambria Math" panose="02040503050406030204" pitchFamily="18" charset="0"/>
                                  </a:rPr>
                                  <m:t>𝛼𝛿</m:t>
                                </m:r>
                                <m:r>
                                  <a:rPr lang="en-GB" sz="1400" b="0" i="1" smtClean="0">
                                    <a:latin typeface="Cambria Math" panose="02040503050406030204" pitchFamily="18" charset="0"/>
                                  </a:rPr>
                                  <m:t>+</m:t>
                                </m:r>
                                <m:r>
                                  <a:rPr lang="en-GB" sz="1400" b="0" i="1" smtClean="0">
                                    <a:latin typeface="Cambria Math" panose="02040503050406030204" pitchFamily="18" charset="0"/>
                                  </a:rPr>
                                  <m:t>𝛽𝛾</m:t>
                                </m:r>
                                <m:r>
                                  <a:rPr lang="en-GB" sz="1400" b="0" i="1" smtClean="0">
                                    <a:latin typeface="Cambria Math" panose="02040503050406030204" pitchFamily="18" charset="0"/>
                                  </a:rPr>
                                  <m:t>+</m:t>
                                </m:r>
                                <m:r>
                                  <a:rPr lang="en-GB" sz="1400" b="0" i="1" smtClean="0">
                                    <a:latin typeface="Cambria Math" panose="02040503050406030204" pitchFamily="18" charset="0"/>
                                  </a:rPr>
                                  <m:t>𝛽𝛿</m:t>
                                </m:r>
                                <m:r>
                                  <a:rPr lang="en-GB" sz="1400" b="0" i="1" smtClean="0">
                                    <a:latin typeface="Cambria Math" panose="02040503050406030204" pitchFamily="18" charset="0"/>
                                  </a:rPr>
                                  <m:t>+</m:t>
                                </m:r>
                                <m:r>
                                  <a:rPr lang="en-GB" sz="1400" b="0" i="1" smtClean="0">
                                    <a:latin typeface="Cambria Math" panose="02040503050406030204" pitchFamily="18" charset="0"/>
                                  </a:rPr>
                                  <m:t>𝛾𝛿</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𝒄</m:t>
                                    </m:r>
                                  </m:num>
                                  <m:den>
                                    <m:r>
                                      <a:rPr lang="en-GB" sz="1400" b="1" i="1" smtClean="0">
                                        <a:latin typeface="Cambria Math" panose="02040503050406030204" pitchFamily="18" charset="0"/>
                                      </a:rPr>
                                      <m:t>𝒂</m:t>
                                    </m:r>
                                  </m:den>
                                </m:f>
                              </m:oMath>
                            </m:oMathPara>
                          </a14:m>
                          <a:endParaRPr lang="en-GB" sz="1400" b="1"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𝛼𝛽𝛾</m:t>
                                </m:r>
                                <m:r>
                                  <a:rPr lang="en-GB" sz="1400" b="0" i="1" smtClean="0">
                                    <a:latin typeface="Cambria Math" panose="02040503050406030204" pitchFamily="18" charset="0"/>
                                  </a:rPr>
                                  <m:t>+</m:t>
                                </m:r>
                                <m:r>
                                  <a:rPr lang="en-GB" sz="1400" b="0" i="1" smtClean="0">
                                    <a:latin typeface="Cambria Math" panose="02040503050406030204" pitchFamily="18" charset="0"/>
                                  </a:rPr>
                                  <m:t>𝛼𝛽𝛿</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𝒅</m:t>
                                    </m:r>
                                  </m:num>
                                  <m:den>
                                    <m:r>
                                      <a:rPr lang="en-GB" sz="1400" b="1" i="1" smtClean="0">
                                        <a:latin typeface="Cambria Math" panose="02040503050406030204" pitchFamily="18" charset="0"/>
                                      </a:rPr>
                                      <m:t>𝒂</m:t>
                                    </m:r>
                                  </m:den>
                                </m:f>
                              </m:oMath>
                            </m:oMathPara>
                          </a14:m>
                          <a:endParaRPr lang="en-GB" sz="1400" b="1"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𝛼𝛽𝛾𝛿</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𝒆</m:t>
                                    </m:r>
                                  </m:num>
                                  <m:den>
                                    <m:r>
                                      <a:rPr lang="en-GB" sz="1400" b="1" i="1" smtClean="0">
                                        <a:latin typeface="Cambria Math" panose="02040503050406030204" pitchFamily="18" charset="0"/>
                                      </a:rPr>
                                      <m:t>𝒂</m:t>
                                    </m:r>
                                  </m:den>
                                </m:f>
                              </m:oMath>
                            </m:oMathPara>
                          </a14:m>
                          <a:endParaRPr lang="en-GB" sz="1400" b="1" dirty="0"/>
                        </a:p>
                      </a:txBody>
                      <a:tcPr/>
                    </a:tc>
                    <a:extLst>
                      <a:ext uri="{0D108BD9-81ED-4DB2-BD59-A6C34878D82A}">
                        <a16:rowId xmlns:a16="http://schemas.microsoft.com/office/drawing/2014/main" val="1371085907"/>
                      </a:ext>
                    </a:extLst>
                  </a:tr>
                </a:tbl>
              </a:graphicData>
            </a:graphic>
          </p:graphicFrame>
        </mc:Choice>
        <mc:Fallback xmlns="">
          <p:graphicFrame>
            <p:nvGraphicFramePr>
              <p:cNvPr id="19" name="Table 18">
                <a:extLst>
                  <a:ext uri="{FF2B5EF4-FFF2-40B4-BE49-F238E27FC236}">
                    <a16:creationId xmlns:a16="http://schemas.microsoft.com/office/drawing/2014/main" id="{B83155CD-1C49-41B1-BEFE-F64EC6D243A9}"/>
                  </a:ext>
                </a:extLst>
              </p:cNvPr>
              <p:cNvGraphicFramePr>
                <a:graphicFrameLocks noGrp="1"/>
              </p:cNvGraphicFramePr>
              <p:nvPr>
                <p:extLst>
                  <p:ext uri="{D42A27DB-BD31-4B8C-83A1-F6EECF244321}">
                    <p14:modId xmlns:p14="http://schemas.microsoft.com/office/powerpoint/2010/main" val="3889318375"/>
                  </p:ext>
                </p:extLst>
              </p:nvPr>
            </p:nvGraphicFramePr>
            <p:xfrm>
              <a:off x="357436" y="1280211"/>
              <a:ext cx="8568953" cy="3031174"/>
            </p:xfrm>
            <a:graphic>
              <a:graphicData uri="http://schemas.openxmlformats.org/drawingml/2006/table">
                <a:tbl>
                  <a:tblPr firstRow="1" bandRow="1">
                    <a:tableStyleId>{93296810-A885-4BE3-A3E7-6D5BEEA58F35}</a:tableStyleId>
                  </a:tblPr>
                  <a:tblGrid>
                    <a:gridCol w="1828758">
                      <a:extLst>
                        <a:ext uri="{9D8B030D-6E8A-4147-A177-3AD203B41FA5}">
                          <a16:colId xmlns:a16="http://schemas.microsoft.com/office/drawing/2014/main" val="380622632"/>
                        </a:ext>
                      </a:extLst>
                    </a:gridCol>
                    <a:gridCol w="1255656">
                      <a:extLst>
                        <a:ext uri="{9D8B030D-6E8A-4147-A177-3AD203B41FA5}">
                          <a16:colId xmlns:a16="http://schemas.microsoft.com/office/drawing/2014/main" val="1519595033"/>
                        </a:ext>
                      </a:extLst>
                    </a:gridCol>
                    <a:gridCol w="1952104">
                      <a:extLst>
                        <a:ext uri="{9D8B030D-6E8A-4147-A177-3AD203B41FA5}">
                          <a16:colId xmlns:a16="http://schemas.microsoft.com/office/drawing/2014/main" val="3854355848"/>
                        </a:ext>
                      </a:extLst>
                    </a:gridCol>
                    <a:gridCol w="1497343">
                      <a:extLst>
                        <a:ext uri="{9D8B030D-6E8A-4147-A177-3AD203B41FA5}">
                          <a16:colId xmlns:a16="http://schemas.microsoft.com/office/drawing/2014/main" val="337766080"/>
                        </a:ext>
                      </a:extLst>
                    </a:gridCol>
                    <a:gridCol w="2035092">
                      <a:extLst>
                        <a:ext uri="{9D8B030D-6E8A-4147-A177-3AD203B41FA5}">
                          <a16:colId xmlns:a16="http://schemas.microsoft.com/office/drawing/2014/main" val="4078838838"/>
                        </a:ext>
                      </a:extLst>
                    </a:gridCol>
                  </a:tblGrid>
                  <a:tr h="731520">
                    <a:tc>
                      <a:txBody>
                        <a:bodyPr/>
                        <a:lstStyle/>
                        <a:p>
                          <a:r>
                            <a:rPr lang="en-GB" sz="1400" dirty="0"/>
                            <a:t>Polynomial</a:t>
                          </a:r>
                        </a:p>
                      </a:txBody>
                      <a:tcPr/>
                    </a:tc>
                    <a:tc>
                      <a:txBody>
                        <a:bodyPr/>
                        <a:lstStyle/>
                        <a:p>
                          <a:r>
                            <a:rPr lang="en-GB" sz="1400" dirty="0"/>
                            <a:t>Sum of roots</a:t>
                          </a:r>
                        </a:p>
                      </a:txBody>
                      <a:tcPr/>
                    </a:tc>
                    <a:tc>
                      <a:txBody>
                        <a:bodyPr/>
                        <a:lstStyle/>
                        <a:p>
                          <a:r>
                            <a:rPr lang="en-GB" sz="1400" dirty="0"/>
                            <a:t>Sum of possible </a:t>
                          </a:r>
                          <a:r>
                            <a:rPr lang="en-GB" sz="1400" b="1" u="sng" dirty="0"/>
                            <a:t>products of pairs</a:t>
                          </a:r>
                          <a:r>
                            <a:rPr lang="en-GB" sz="1400" dirty="0"/>
                            <a:t> of roots</a:t>
                          </a:r>
                        </a:p>
                      </a:txBody>
                      <a:tcPr/>
                    </a:tc>
                    <a:tc>
                      <a:txBody>
                        <a:bodyPr/>
                        <a:lstStyle/>
                        <a:p>
                          <a:r>
                            <a:rPr lang="en-GB" sz="1400" dirty="0"/>
                            <a:t>Sum of </a:t>
                          </a:r>
                          <a:r>
                            <a:rPr lang="en-GB" sz="1400" u="sng" dirty="0"/>
                            <a:t>products of triples</a:t>
                          </a:r>
                        </a:p>
                      </a:txBody>
                      <a:tcPr/>
                    </a:tc>
                    <a:tc>
                      <a:txBody>
                        <a:bodyPr/>
                        <a:lstStyle/>
                        <a:p>
                          <a:r>
                            <a:rPr lang="en-GB" sz="1400" u="none" dirty="0"/>
                            <a:t>Sum of products of </a:t>
                          </a:r>
                          <a:r>
                            <a:rPr lang="en-GB" sz="1400" u="sng" dirty="0"/>
                            <a:t>quadruples</a:t>
                          </a:r>
                        </a:p>
                      </a:txBody>
                      <a:tcPr/>
                    </a:tc>
                    <a:extLst>
                      <a:ext uri="{0D108BD9-81ED-4DB2-BD59-A6C34878D82A}">
                        <a16:rowId xmlns:a16="http://schemas.microsoft.com/office/drawing/2014/main" val="3327342324"/>
                      </a:ext>
                    </a:extLst>
                  </a:tr>
                  <a:tr h="690563">
                    <a:tc>
                      <a:txBody>
                        <a:bodyPr/>
                        <a:lstStyle/>
                        <a:p>
                          <a:endParaRPr lang="en-US"/>
                        </a:p>
                      </a:txBody>
                      <a:tcPr>
                        <a:blipFill>
                          <a:blip r:embed="rId2"/>
                          <a:stretch>
                            <a:fillRect l="-333" t="-107018" r="-370333" b="-236842"/>
                          </a:stretch>
                        </a:blipFill>
                      </a:tcPr>
                    </a:tc>
                    <a:tc>
                      <a:txBody>
                        <a:bodyPr/>
                        <a:lstStyle/>
                        <a:p>
                          <a:endParaRPr lang="en-US"/>
                        </a:p>
                      </a:txBody>
                      <a:tcPr>
                        <a:blipFill>
                          <a:blip r:embed="rId2"/>
                          <a:stretch>
                            <a:fillRect l="-146117" t="-107018" r="-439320" b="-236842"/>
                          </a:stretch>
                        </a:blipFill>
                      </a:tcPr>
                    </a:tc>
                    <a:tc>
                      <a:txBody>
                        <a:bodyPr/>
                        <a:lstStyle/>
                        <a:p>
                          <a:endParaRPr lang="en-US"/>
                        </a:p>
                      </a:txBody>
                      <a:tcPr>
                        <a:blipFill>
                          <a:blip r:embed="rId2"/>
                          <a:stretch>
                            <a:fillRect l="-157944" t="-107018" r="-181931" b="-236842"/>
                          </a:stretch>
                        </a:blipFill>
                      </a:tcPr>
                    </a:tc>
                    <a:tc>
                      <a:txBody>
                        <a:bodyPr/>
                        <a:lstStyle/>
                        <a:p>
                          <a:pPr algn="ctr"/>
                          <a:r>
                            <a:rPr lang="en-GB" sz="1400" dirty="0"/>
                            <a:t>N/A</a:t>
                          </a:r>
                        </a:p>
                      </a:txBody>
                      <a:tcPr/>
                    </a:tc>
                    <a:tc>
                      <a:txBody>
                        <a:bodyPr/>
                        <a:lstStyle/>
                        <a:p>
                          <a:pPr algn="ctr"/>
                          <a:r>
                            <a:rPr lang="en-GB" sz="1400" dirty="0"/>
                            <a:t>N/A</a:t>
                          </a:r>
                        </a:p>
                      </a:txBody>
                      <a:tcPr/>
                    </a:tc>
                    <a:extLst>
                      <a:ext uri="{0D108BD9-81ED-4DB2-BD59-A6C34878D82A}">
                        <a16:rowId xmlns:a16="http://schemas.microsoft.com/office/drawing/2014/main" val="2196928588"/>
                      </a:ext>
                    </a:extLst>
                  </a:tr>
                  <a:tr h="705168">
                    <a:tc>
                      <a:txBody>
                        <a:bodyPr/>
                        <a:lstStyle/>
                        <a:p>
                          <a:endParaRPr lang="en-US"/>
                        </a:p>
                      </a:txBody>
                      <a:tcPr>
                        <a:blipFill>
                          <a:blip r:embed="rId2"/>
                          <a:stretch>
                            <a:fillRect l="-333" t="-205217" r="-370333" b="-134783"/>
                          </a:stretch>
                        </a:blipFill>
                      </a:tcPr>
                    </a:tc>
                    <a:tc>
                      <a:txBody>
                        <a:bodyPr/>
                        <a:lstStyle/>
                        <a:p>
                          <a:endParaRPr lang="en-US"/>
                        </a:p>
                      </a:txBody>
                      <a:tcPr>
                        <a:blipFill>
                          <a:blip r:embed="rId2"/>
                          <a:stretch>
                            <a:fillRect l="-146117" t="-205217" r="-439320" b="-134783"/>
                          </a:stretch>
                        </a:blipFill>
                      </a:tcPr>
                    </a:tc>
                    <a:tc>
                      <a:txBody>
                        <a:bodyPr/>
                        <a:lstStyle/>
                        <a:p>
                          <a:endParaRPr lang="en-US"/>
                        </a:p>
                      </a:txBody>
                      <a:tcPr>
                        <a:blipFill>
                          <a:blip r:embed="rId2"/>
                          <a:stretch>
                            <a:fillRect l="-157944" t="-205217" r="-181931" b="-134783"/>
                          </a:stretch>
                        </a:blipFill>
                      </a:tcPr>
                    </a:tc>
                    <a:tc>
                      <a:txBody>
                        <a:bodyPr/>
                        <a:lstStyle/>
                        <a:p>
                          <a:endParaRPr lang="en-US"/>
                        </a:p>
                      </a:txBody>
                      <a:tcPr>
                        <a:blipFill>
                          <a:blip r:embed="rId2"/>
                          <a:stretch>
                            <a:fillRect l="-336585" t="-205217" r="-137398" b="-134783"/>
                          </a:stretch>
                        </a:blipFill>
                      </a:tcPr>
                    </a:tc>
                    <a:tc>
                      <a:txBody>
                        <a:bodyPr/>
                        <a:lstStyle/>
                        <a:p>
                          <a:pPr algn="ctr"/>
                          <a:r>
                            <a:rPr lang="en-GB" sz="1400" b="0" dirty="0"/>
                            <a:t>N/A</a:t>
                          </a:r>
                        </a:p>
                      </a:txBody>
                      <a:tcPr/>
                    </a:tc>
                    <a:extLst>
                      <a:ext uri="{0D108BD9-81ED-4DB2-BD59-A6C34878D82A}">
                        <a16:rowId xmlns:a16="http://schemas.microsoft.com/office/drawing/2014/main" val="1177987607"/>
                      </a:ext>
                    </a:extLst>
                  </a:tr>
                  <a:tr h="903923">
                    <a:tc>
                      <a:txBody>
                        <a:bodyPr/>
                        <a:lstStyle/>
                        <a:p>
                          <a:endParaRPr lang="en-US"/>
                        </a:p>
                      </a:txBody>
                      <a:tcPr>
                        <a:blipFill>
                          <a:blip r:embed="rId2"/>
                          <a:stretch>
                            <a:fillRect l="-333" t="-235570" r="-370333" b="-4027"/>
                          </a:stretch>
                        </a:blipFill>
                      </a:tcPr>
                    </a:tc>
                    <a:tc>
                      <a:txBody>
                        <a:bodyPr/>
                        <a:lstStyle/>
                        <a:p>
                          <a:endParaRPr lang="en-US"/>
                        </a:p>
                      </a:txBody>
                      <a:tcPr>
                        <a:blipFill>
                          <a:blip r:embed="rId2"/>
                          <a:stretch>
                            <a:fillRect l="-146117" t="-235570" r="-439320" b="-4027"/>
                          </a:stretch>
                        </a:blipFill>
                      </a:tcPr>
                    </a:tc>
                    <a:tc>
                      <a:txBody>
                        <a:bodyPr/>
                        <a:lstStyle/>
                        <a:p>
                          <a:endParaRPr lang="en-US"/>
                        </a:p>
                      </a:txBody>
                      <a:tcPr>
                        <a:blipFill>
                          <a:blip r:embed="rId2"/>
                          <a:stretch>
                            <a:fillRect l="-157944" t="-235570" r="-181931" b="-4027"/>
                          </a:stretch>
                        </a:blipFill>
                      </a:tcPr>
                    </a:tc>
                    <a:tc>
                      <a:txBody>
                        <a:bodyPr/>
                        <a:lstStyle/>
                        <a:p>
                          <a:endParaRPr lang="en-US"/>
                        </a:p>
                      </a:txBody>
                      <a:tcPr>
                        <a:blipFill>
                          <a:blip r:embed="rId2"/>
                          <a:stretch>
                            <a:fillRect l="-336585" t="-235570" r="-137398" b="-4027"/>
                          </a:stretch>
                        </a:blipFill>
                      </a:tcPr>
                    </a:tc>
                    <a:tc>
                      <a:txBody>
                        <a:bodyPr/>
                        <a:lstStyle/>
                        <a:p>
                          <a:endParaRPr lang="en-US"/>
                        </a:p>
                      </a:txBody>
                      <a:tcPr>
                        <a:blipFill>
                          <a:blip r:embed="rId2"/>
                          <a:stretch>
                            <a:fillRect l="-321557" t="-235570" r="-1198" b="-4027"/>
                          </a:stretch>
                        </a:blipFill>
                      </a:tcPr>
                    </a:tc>
                    <a:extLst>
                      <a:ext uri="{0D108BD9-81ED-4DB2-BD59-A6C34878D82A}">
                        <a16:rowId xmlns:a16="http://schemas.microsoft.com/office/drawing/2014/main" val="1371085907"/>
                      </a:ext>
                    </a:extLst>
                  </a:tr>
                </a:tbl>
              </a:graphicData>
            </a:graphic>
          </p:graphicFrame>
        </mc:Fallback>
      </mc:AlternateContent>
    </p:spTree>
    <p:extLst>
      <p:ext uri="{BB962C8B-B14F-4D97-AF65-F5344CB8AC3E}">
        <p14:creationId xmlns:p14="http://schemas.microsoft.com/office/powerpoint/2010/main" val="56910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DF1CC6F4-42CF-438A-83B3-160F2BE1320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FA0F2B7C-7D77-49B0-92F2-6975BB31725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a:extLst>
                <a:ext uri="{FF2B5EF4-FFF2-40B4-BE49-F238E27FC236}">
                  <a16:creationId xmlns:a16="http://schemas.microsoft.com/office/drawing/2014/main" id="{AB956BD3-D2C4-45F6-8BA1-E262B57154B4}"/>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EC6FE59-26C6-46BD-B56A-80F6D58B67AB}"/>
                  </a:ext>
                </a:extLst>
              </p:cNvPr>
              <p:cNvSpPr txBox="1"/>
              <p:nvPr/>
            </p:nvSpPr>
            <p:spPr>
              <a:xfrm>
                <a:off x="388293" y="855654"/>
                <a:ext cx="8208912"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𝑝</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𝑞𝑥</m:t>
                    </m:r>
                    <m:r>
                      <a:rPr lang="en-GB" b="0" i="1" smtClean="0">
                        <a:latin typeface="Cambria Math" panose="02040503050406030204" pitchFamily="18" charset="0"/>
                      </a:rPr>
                      <m:t>−60=0,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ℂ</m:t>
                    </m:r>
                    <m:r>
                      <a:rPr lang="en-GB" b="0" i="1" smtClean="0">
                        <a:latin typeface="Cambria Math" panose="02040503050406030204" pitchFamily="18" charset="0"/>
                      </a:rPr>
                      <m:t>, </m:t>
                    </m:r>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𝑞</m:t>
                    </m:r>
                    <m:r>
                      <a:rPr lang="en-GB" b="0" i="1" smtClean="0">
                        <a:latin typeface="Cambria Math" panose="02040503050406030204" pitchFamily="18" charset="0"/>
                      </a:rPr>
                      <m:t>∈</m:t>
                    </m:r>
                    <m:r>
                      <a:rPr lang="en-GB" b="0" i="1" smtClean="0">
                        <a:latin typeface="Cambria Math" panose="02040503050406030204" pitchFamily="18" charset="0"/>
                      </a:rPr>
                      <m:t>ℝ</m:t>
                    </m:r>
                  </m:oMath>
                </a14:m>
                <a:r>
                  <a:rPr lang="en-GB" dirty="0"/>
                  <a:t>, has roots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 </m:t>
                    </m:r>
                    <m:r>
                      <a:rPr lang="en-GB" b="0" i="1" smtClean="0">
                        <a:latin typeface="Cambria Math" panose="02040503050406030204" pitchFamily="18" charset="0"/>
                      </a:rPr>
                      <m:t>𝛽</m:t>
                    </m:r>
                    <m:r>
                      <a:rPr lang="en-GB" b="0" i="1" smtClean="0">
                        <a:latin typeface="Cambria Math" panose="02040503050406030204" pitchFamily="18" charset="0"/>
                      </a:rPr>
                      <m:t>,</m:t>
                    </m:r>
                    <m:r>
                      <a:rPr lang="en-GB" b="0" i="1" smtClean="0">
                        <a:latin typeface="Cambria Math" panose="02040503050406030204" pitchFamily="18" charset="0"/>
                      </a:rPr>
                      <m:t>𝛾</m:t>
                    </m:r>
                    <m:r>
                      <a:rPr lang="en-GB" b="0" i="1" smtClean="0">
                        <a:latin typeface="Cambria Math" panose="02040503050406030204" pitchFamily="18" charset="0"/>
                      </a:rPr>
                      <m:t>,</m:t>
                    </m:r>
                    <m:r>
                      <a:rPr lang="en-GB" b="0" i="1" smtClean="0">
                        <a:latin typeface="Cambria Math" panose="02040503050406030204" pitchFamily="18" charset="0"/>
                      </a:rPr>
                      <m:t>𝛿</m:t>
                    </m:r>
                  </m:oMath>
                </a14:m>
                <a:r>
                  <a:rPr lang="en-GB" dirty="0"/>
                  <a:t>. Given that </a:t>
                </a:r>
                <a14:m>
                  <m:oMath xmlns:m="http://schemas.openxmlformats.org/officeDocument/2006/math">
                    <m:r>
                      <a:rPr lang="en-GB" b="0" i="1" smtClean="0">
                        <a:latin typeface="Cambria Math" panose="02040503050406030204" pitchFamily="18" charset="0"/>
                      </a:rPr>
                      <m:t>𝛾</m:t>
                    </m:r>
                    <m:r>
                      <a:rPr lang="en-GB" b="0" i="1" smtClean="0">
                        <a:latin typeface="Cambria Math" panose="02040503050406030204" pitchFamily="18" charset="0"/>
                      </a:rPr>
                      <m:t>=−2+4</m:t>
                    </m:r>
                    <m:r>
                      <a:rPr lang="en-GB" b="0" i="1" smtClean="0">
                        <a:latin typeface="Cambria Math" panose="02040503050406030204" pitchFamily="18" charset="0"/>
                      </a:rPr>
                      <m:t>𝑖</m:t>
                    </m:r>
                  </m:oMath>
                </a14:m>
                <a:r>
                  <a:rPr lang="en-GB" dirty="0"/>
                  <a:t> and </a:t>
                </a:r>
                <a14:m>
                  <m:oMath xmlns:m="http://schemas.openxmlformats.org/officeDocument/2006/math">
                    <m:r>
                      <a:rPr lang="en-GB" b="0" i="1" smtClean="0">
                        <a:latin typeface="Cambria Math" panose="02040503050406030204" pitchFamily="18" charset="0"/>
                      </a:rPr>
                      <m:t>𝛿</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𝛾</m:t>
                        </m:r>
                      </m:e>
                      <m:sup>
                        <m:r>
                          <a:rPr lang="en-GB" b="0" i="1" smtClean="0">
                            <a:latin typeface="Cambria Math" panose="02040503050406030204" pitchFamily="18" charset="0"/>
                          </a:rPr>
                          <m:t>∗</m:t>
                        </m:r>
                      </m:sup>
                    </m:sSup>
                  </m:oMath>
                </a14:m>
                <a:r>
                  <a:rPr lang="en-GB" dirty="0"/>
                  <a:t>.</a:t>
                </a:r>
              </a:p>
              <a:p>
                <a:pPr marL="342900" indent="-342900">
                  <a:buAutoNum type="alphaLcParenBoth"/>
                </a:pPr>
                <a:r>
                  <a:rPr lang="en-GB" dirty="0"/>
                  <a:t>Show that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−2=0</m:t>
                    </m:r>
                  </m:oMath>
                </a14:m>
                <a:r>
                  <a:rPr lang="en-GB" dirty="0"/>
                  <a:t> and that </a:t>
                </a:r>
                <a14:m>
                  <m:oMath xmlns:m="http://schemas.openxmlformats.org/officeDocument/2006/math">
                    <m:r>
                      <a:rPr lang="en-GB" b="0" i="1" smtClean="0">
                        <a:latin typeface="Cambria Math" panose="02040503050406030204" pitchFamily="18" charset="0"/>
                      </a:rPr>
                      <m:t>𝛼𝛽</m:t>
                    </m:r>
                    <m:r>
                      <a:rPr lang="en-GB" b="0" i="1" smtClean="0">
                        <a:latin typeface="Cambria Math" panose="02040503050406030204" pitchFamily="18" charset="0"/>
                      </a:rPr>
                      <m:t>+3=0</m:t>
                    </m:r>
                  </m:oMath>
                </a14:m>
                <a:endParaRPr lang="en-GB" dirty="0"/>
              </a:p>
              <a:p>
                <a:pPr marL="342900" indent="-342900">
                  <a:buAutoNum type="alphaLcParenBoth"/>
                </a:pPr>
                <a:r>
                  <a:rPr lang="en-GB" dirty="0"/>
                  <a:t>Hence find all the roots of the quartic equation and find the values of </a:t>
                </a:r>
                <a14:m>
                  <m:oMath xmlns:m="http://schemas.openxmlformats.org/officeDocument/2006/math">
                    <m:r>
                      <a:rPr lang="en-GB" b="0" i="1" smtClean="0">
                        <a:latin typeface="Cambria Math" panose="02040503050406030204" pitchFamily="18" charset="0"/>
                      </a:rPr>
                      <m:t>𝑝</m:t>
                    </m:r>
                  </m:oMath>
                </a14:m>
                <a:r>
                  <a:rPr lang="en-GB" dirty="0"/>
                  <a:t> and </a:t>
                </a:r>
                <a14:m>
                  <m:oMath xmlns:m="http://schemas.openxmlformats.org/officeDocument/2006/math">
                    <m:r>
                      <a:rPr lang="en-GB" b="0" i="1" smtClean="0">
                        <a:latin typeface="Cambria Math" panose="02040503050406030204" pitchFamily="18" charset="0"/>
                      </a:rPr>
                      <m:t>𝑞</m:t>
                    </m:r>
                  </m:oMath>
                </a14:m>
                <a:r>
                  <a:rPr lang="en-GB" dirty="0"/>
                  <a:t>.</a:t>
                </a:r>
              </a:p>
            </p:txBody>
          </p:sp>
        </mc:Choice>
        <mc:Fallback xmlns="">
          <p:sp>
            <p:nvSpPr>
              <p:cNvPr id="5" name="TextBox 4">
                <a:extLst>
                  <a:ext uri="{FF2B5EF4-FFF2-40B4-BE49-F238E27FC236}">
                    <a16:creationId xmlns:a16="http://schemas.microsoft.com/office/drawing/2014/main" id="{3EC6FE59-26C6-46BD-B56A-80F6D58B67AB}"/>
                  </a:ext>
                </a:extLst>
              </p:cNvPr>
              <p:cNvSpPr txBox="1">
                <a:spLocks noRot="1" noChangeAspect="1" noMove="1" noResize="1" noEditPoints="1" noAdjustHandles="1" noChangeArrowheads="1" noChangeShapeType="1" noTextEdit="1"/>
              </p:cNvSpPr>
              <p:nvPr/>
            </p:nvSpPr>
            <p:spPr>
              <a:xfrm>
                <a:off x="388293" y="855654"/>
                <a:ext cx="8208912"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C6D357B-391E-4E93-BA82-D3BCA5E4079D}"/>
                  </a:ext>
                </a:extLst>
              </p:cNvPr>
              <p:cNvSpPr txBox="1"/>
              <p:nvPr/>
            </p:nvSpPr>
            <p:spPr>
              <a:xfrm>
                <a:off x="393190" y="2011917"/>
                <a:ext cx="8064896" cy="486081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𝛼</m:t>
                      </m:r>
                      <m:r>
                        <a:rPr lang="en-GB" sz="1400" b="0" i="1" smtClean="0">
                          <a:latin typeface="Cambria Math" panose="02040503050406030204" pitchFamily="18" charset="0"/>
                        </a:rPr>
                        <m:t>+</m:t>
                      </m:r>
                      <m:r>
                        <a:rPr lang="en-GB" sz="1400" b="0" i="1" smtClean="0">
                          <a:latin typeface="Cambria Math" panose="02040503050406030204" pitchFamily="18" charset="0"/>
                        </a:rPr>
                        <m:t>𝛽</m:t>
                      </m:r>
                      <m:r>
                        <a:rPr lang="en-GB" sz="1400" b="0" i="1" smtClean="0">
                          <a:latin typeface="Cambria Math" panose="02040503050406030204" pitchFamily="18" charset="0"/>
                        </a:rPr>
                        <m:t>+</m:t>
                      </m:r>
                      <m:r>
                        <a:rPr lang="en-GB" sz="1400" b="0" i="1" smtClean="0">
                          <a:latin typeface="Cambria Math" panose="02040503050406030204" pitchFamily="18" charset="0"/>
                        </a:rPr>
                        <m:t>𝛾</m:t>
                      </m:r>
                      <m:r>
                        <a:rPr lang="en-GB" sz="1400" b="0" i="1" smtClean="0">
                          <a:latin typeface="Cambria Math" panose="02040503050406030204" pitchFamily="18" charset="0"/>
                        </a:rPr>
                        <m:t>+</m:t>
                      </m:r>
                      <m:r>
                        <a:rPr lang="en-GB" sz="1400" b="0" i="1" smtClean="0">
                          <a:latin typeface="Cambria Math" panose="02040503050406030204" pitchFamily="18" charset="0"/>
                        </a:rPr>
                        <m:t>𝛿</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𝑏</m:t>
                          </m:r>
                        </m:num>
                        <m:den>
                          <m:r>
                            <a:rPr lang="en-GB" sz="1400" b="0" i="1" smtClean="0">
                              <a:latin typeface="Cambria Math" panose="02040503050406030204" pitchFamily="18" charset="0"/>
                            </a:rPr>
                            <m:t>𝑎</m:t>
                          </m:r>
                        </m:den>
                      </m:f>
                    </m:oMath>
                    <m:oMath xmlns:m="http://schemas.openxmlformats.org/officeDocument/2006/math">
                      <m:r>
                        <a:rPr lang="en-GB" sz="1400" b="0" i="1" smtClean="0">
                          <a:latin typeface="Cambria Math" panose="02040503050406030204" pitchFamily="18" charset="0"/>
                        </a:rPr>
                        <m:t>𝛼</m:t>
                      </m:r>
                      <m:r>
                        <a:rPr lang="en-GB" sz="1400" b="0" i="1" smtClean="0">
                          <a:latin typeface="Cambria Math" panose="02040503050406030204" pitchFamily="18" charset="0"/>
                        </a:rPr>
                        <m:t>+</m:t>
                      </m:r>
                      <m:r>
                        <a:rPr lang="en-GB" sz="1400" b="0" i="1" smtClean="0">
                          <a:latin typeface="Cambria Math" panose="02040503050406030204" pitchFamily="18" charset="0"/>
                        </a:rPr>
                        <m:t>𝛽</m:t>
                      </m:r>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m:t>
                          </m:r>
                          <m:r>
                            <a:rPr lang="en-GB" sz="1400" b="0" i="1" smtClean="0">
                              <a:latin typeface="Cambria Math" panose="02040503050406030204" pitchFamily="18" charset="0"/>
                            </a:rPr>
                            <m:t>𝑖</m:t>
                          </m:r>
                          <m:r>
                            <a:rPr lang="en-GB" sz="1400" b="0" i="1" smtClean="0">
                              <a:latin typeface="Cambria Math" panose="02040503050406030204" pitchFamily="18" charset="0"/>
                            </a:rPr>
                            <m:t>−4</m:t>
                          </m:r>
                          <m:r>
                            <a:rPr lang="en-GB" sz="1400" b="0" i="1" smtClean="0">
                              <a:latin typeface="Cambria Math" panose="02040503050406030204" pitchFamily="18" charset="0"/>
                            </a:rPr>
                            <m:t>𝑖</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1</m:t>
                          </m:r>
                        </m:den>
                      </m:f>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𝛼</m:t>
                      </m:r>
                      <m:r>
                        <a:rPr lang="en-GB" sz="1400" b="0" i="1" smtClean="0">
                          <a:latin typeface="Cambria Math" panose="02040503050406030204" pitchFamily="18" charset="0"/>
                        </a:rPr>
                        <m:t>+</m:t>
                      </m:r>
                      <m:r>
                        <a:rPr lang="en-GB" sz="1400" b="0" i="1" smtClean="0">
                          <a:latin typeface="Cambria Math" panose="02040503050406030204" pitchFamily="18" charset="0"/>
                        </a:rPr>
                        <m:t>𝛽</m:t>
                      </m:r>
                      <m:r>
                        <a:rPr lang="en-GB" sz="1400" b="0" i="1" smtClean="0">
                          <a:latin typeface="Cambria Math" panose="02040503050406030204" pitchFamily="18" charset="0"/>
                        </a:rPr>
                        <m:t>−2=0</m:t>
                      </m:r>
                    </m:oMath>
                  </m:oMathPara>
                </a14:m>
                <a:endParaRPr lang="en-GB" sz="1400" dirty="0"/>
              </a:p>
              <a:p>
                <a:endParaRPr lang="en-GB" sz="14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𝛼𝛽𝛾𝛿</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𝑒</m:t>
                          </m:r>
                        </m:num>
                        <m:den>
                          <m:r>
                            <a:rPr lang="en-GB" sz="1400" b="0" i="1" smtClean="0">
                              <a:latin typeface="Cambria Math" panose="02040503050406030204" pitchFamily="18" charset="0"/>
                            </a:rPr>
                            <m:t>𝑎</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−60</m:t>
                          </m:r>
                        </m:num>
                        <m:den>
                          <m:r>
                            <a:rPr lang="en-GB" sz="1400" b="0" i="1" smtClean="0">
                              <a:latin typeface="Cambria Math" panose="02040503050406030204" pitchFamily="18" charset="0"/>
                            </a:rPr>
                            <m:t>1</m:t>
                          </m:r>
                        </m:den>
                      </m:f>
                    </m:oMath>
                    <m:oMath xmlns:m="http://schemas.openxmlformats.org/officeDocument/2006/math">
                      <m:r>
                        <a:rPr lang="en-GB" sz="1400" b="0" i="1" smtClean="0">
                          <a:latin typeface="Cambria Math" panose="02040503050406030204" pitchFamily="18" charset="0"/>
                        </a:rPr>
                        <m:t>𝛼𝛽</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r>
                        <a:rPr lang="en-GB" sz="1400" b="0" i="1" smtClean="0">
                          <a:latin typeface="Cambria Math" panose="02040503050406030204" pitchFamily="18" charset="0"/>
                        </a:rPr>
                        <m:t>=−60</m:t>
                      </m:r>
                    </m:oMath>
                    <m:oMath xmlns:m="http://schemas.openxmlformats.org/officeDocument/2006/math">
                      <m:r>
                        <a:rPr lang="en-GB" sz="1400" b="0" i="1" smtClean="0">
                          <a:latin typeface="Cambria Math" panose="02040503050406030204" pitchFamily="18" charset="0"/>
                        </a:rPr>
                        <m:t>20</m:t>
                      </m:r>
                      <m:r>
                        <a:rPr lang="en-GB" sz="1400" b="0" i="1" smtClean="0">
                          <a:latin typeface="Cambria Math" panose="02040503050406030204" pitchFamily="18" charset="0"/>
                        </a:rPr>
                        <m:t>𝛼𝛽</m:t>
                      </m:r>
                      <m:r>
                        <a:rPr lang="en-GB" sz="1400" b="0" i="1" smtClean="0">
                          <a:latin typeface="Cambria Math" panose="02040503050406030204" pitchFamily="18" charset="0"/>
                        </a:rPr>
                        <m:t>=−60    →  </m:t>
                      </m:r>
                      <m:r>
                        <a:rPr lang="en-GB" sz="1400" b="0" i="1" smtClean="0">
                          <a:latin typeface="Cambria Math" panose="02040503050406030204" pitchFamily="18" charset="0"/>
                        </a:rPr>
                        <m:t>𝛼𝛽</m:t>
                      </m:r>
                      <m:r>
                        <a:rPr lang="en-GB" sz="1400" b="0" i="1" smtClean="0">
                          <a:latin typeface="Cambria Math" panose="02040503050406030204" pitchFamily="18" charset="0"/>
                        </a:rPr>
                        <m:t>+3=0</m:t>
                      </m:r>
                    </m:oMath>
                  </m:oMathPara>
                </a14:m>
                <a:endParaRPr lang="en-GB" sz="1400" dirty="0"/>
              </a:p>
              <a:p>
                <a:endParaRPr lang="en-GB" sz="1400" dirty="0"/>
              </a:p>
              <a:p>
                <a:r>
                  <a:rPr lang="en-GB" sz="1400" dirty="0"/>
                  <a:t>Solving these two equations simultaneously gives </a:t>
                </a:r>
                <a14:m>
                  <m:oMath xmlns:m="http://schemas.openxmlformats.org/officeDocument/2006/math">
                    <m:r>
                      <a:rPr lang="en-GB" sz="1400" b="0" i="1" smtClean="0">
                        <a:latin typeface="Cambria Math" panose="02040503050406030204" pitchFamily="18" charset="0"/>
                      </a:rPr>
                      <m:t>𝛼</m:t>
                    </m:r>
                    <m:r>
                      <a:rPr lang="en-GB" sz="1400" b="0" i="1" smtClean="0">
                        <a:latin typeface="Cambria Math" panose="02040503050406030204" pitchFamily="18" charset="0"/>
                      </a:rPr>
                      <m:t>=3, </m:t>
                    </m:r>
                    <m:r>
                      <a:rPr lang="en-GB" sz="1400" b="0" i="1" smtClean="0">
                        <a:latin typeface="Cambria Math" panose="02040503050406030204" pitchFamily="18" charset="0"/>
                      </a:rPr>
                      <m:t>𝛽</m:t>
                    </m:r>
                    <m:r>
                      <a:rPr lang="en-GB" sz="1400" b="0" i="1" smtClean="0">
                        <a:latin typeface="Cambria Math" panose="02040503050406030204" pitchFamily="18" charset="0"/>
                      </a:rPr>
                      <m:t>=−1</m:t>
                    </m:r>
                  </m:oMath>
                </a14:m>
                <a:r>
                  <a:rPr lang="en-GB" sz="1400" dirty="0"/>
                  <a:t> or </a:t>
                </a:r>
                <a14:m>
                  <m:oMath xmlns:m="http://schemas.openxmlformats.org/officeDocument/2006/math">
                    <m:r>
                      <a:rPr lang="en-GB" sz="1400" b="0" i="1" smtClean="0">
                        <a:latin typeface="Cambria Math" panose="02040503050406030204" pitchFamily="18" charset="0"/>
                      </a:rPr>
                      <m:t>𝛼</m:t>
                    </m:r>
                    <m:r>
                      <a:rPr lang="en-GB" sz="1400" b="0" i="1" smtClean="0">
                        <a:latin typeface="Cambria Math" panose="02040503050406030204" pitchFamily="18" charset="0"/>
                      </a:rPr>
                      <m:t>=−1, </m:t>
                    </m:r>
                    <m:r>
                      <a:rPr lang="en-GB" sz="1400" b="0" i="1" smtClean="0">
                        <a:latin typeface="Cambria Math" panose="02040503050406030204" pitchFamily="18" charset="0"/>
                      </a:rPr>
                      <m:t>𝛽</m:t>
                    </m:r>
                    <m:r>
                      <a:rPr lang="en-GB" sz="1400" b="0" i="1" smtClean="0">
                        <a:latin typeface="Cambria Math" panose="02040503050406030204" pitchFamily="18" charset="0"/>
                      </a:rPr>
                      <m:t>=3</m:t>
                    </m:r>
                  </m:oMath>
                </a14:m>
                <a:endParaRPr lang="en-GB" sz="1400" dirty="0"/>
              </a:p>
              <a:p>
                <a:r>
                  <a:rPr lang="en-GB" sz="1400" dirty="0"/>
                  <a:t>Either way, roots are </a:t>
                </a:r>
                <a14:m>
                  <m:oMath xmlns:m="http://schemas.openxmlformats.org/officeDocument/2006/math">
                    <m:r>
                      <a:rPr lang="en-GB" sz="1400" b="0" i="1" smtClean="0">
                        <a:latin typeface="Cambria Math" panose="02040503050406030204" pitchFamily="18" charset="0"/>
                      </a:rPr>
                      <m:t>3, −1, −2±4</m:t>
                    </m:r>
                    <m:r>
                      <a:rPr lang="en-GB" sz="1400" b="0" i="1" smtClean="0">
                        <a:latin typeface="Cambria Math" panose="02040503050406030204" pitchFamily="18" charset="0"/>
                      </a:rPr>
                      <m:t>𝑖</m:t>
                    </m:r>
                  </m:oMath>
                </a14:m>
                <a:endParaRPr lang="en-GB" sz="1400" dirty="0"/>
              </a:p>
              <a:p>
                <a:endParaRPr lang="en-GB" sz="1400" b="0" i="0" dirty="0">
                  <a:latin typeface="Cambria Math" panose="02040503050406030204" pitchFamily="18" charset="0"/>
                </a:endParaRPr>
              </a:p>
              <a:p>
                <a14:m>
                  <m:oMath xmlns:m="http://schemas.openxmlformats.org/officeDocument/2006/math">
                    <m:r>
                      <a:rPr lang="en-GB" sz="1400" b="0" i="1" smtClean="0">
                        <a:latin typeface="Cambria Math" panose="02040503050406030204" pitchFamily="18" charset="0"/>
                      </a:rPr>
                      <m:t>𝑝</m:t>
                    </m:r>
                  </m:oMath>
                </a14:m>
                <a:r>
                  <a:rPr lang="en-GB" sz="1400" b="0" i="0" dirty="0">
                    <a:latin typeface="Cambria Math" panose="02040503050406030204" pitchFamily="18" charset="0"/>
                  </a:rPr>
                  <a:t> is the coefficient of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oMath>
                </a14:m>
                <a:r>
                  <a:rPr lang="en-GB" sz="1400" b="0" i="0" dirty="0">
                    <a:latin typeface="Cambria Math" panose="02040503050406030204" pitchFamily="18" charset="0"/>
                  </a:rPr>
                  <a:t> so need to use </a:t>
                </a:r>
                <a14:m>
                  <m:oMath xmlns:m="http://schemas.openxmlformats.org/officeDocument/2006/math">
                    <m:r>
                      <m:rPr>
                        <m:sty m:val="p"/>
                      </m:rPr>
                      <a:rPr lang="en-GB" sz="1400" b="0" i="0" smtClean="0">
                        <a:latin typeface="Cambria Math" panose="02040503050406030204" pitchFamily="18" charset="0"/>
                      </a:rPr>
                      <m:t>Σ</m:t>
                    </m:r>
                    <m:r>
                      <a:rPr lang="en-GB" sz="1400" b="0" i="1" smtClean="0">
                        <a:latin typeface="Cambria Math" panose="02040503050406030204" pitchFamily="18" charset="0"/>
                      </a:rPr>
                      <m:t>𝛼𝛽</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𝑐</m:t>
                        </m:r>
                      </m:num>
                      <m:den>
                        <m:r>
                          <a:rPr lang="en-GB" sz="1400" b="0" i="1" smtClean="0">
                            <a:latin typeface="Cambria Math" panose="02040503050406030204" pitchFamily="18" charset="0"/>
                          </a:rPr>
                          <m:t>𝑎</m:t>
                        </m:r>
                      </m:den>
                    </m:f>
                  </m:oMath>
                </a14:m>
                <a:endParaRPr lang="en-GB" sz="14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e>
                      </m:d>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r>
                        <a:rPr lang="en-GB" sz="1400" b="0" i="1" smtClean="0">
                          <a:latin typeface="Cambria Math" panose="02040503050406030204" pitchFamily="18" charset="0"/>
                        </a:rPr>
                        <m:t>−1</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r>
                        <a:rPr lang="en-GB" sz="1400" b="0" i="1" smtClean="0">
                          <a:latin typeface="Cambria Math" panose="02040503050406030204" pitchFamily="18" charset="0"/>
                        </a:rPr>
                        <m:t>−1(−2−4</m:t>
                      </m:r>
                      <m:r>
                        <a:rPr lang="en-GB" sz="1400" b="0" i="1" smtClean="0">
                          <a:latin typeface="Cambria Math" panose="02040503050406030204" pitchFamily="18" charset="0"/>
                        </a:rPr>
                        <m:t>𝑖</m:t>
                      </m:r>
                      <m:r>
                        <a:rPr lang="en-GB" sz="1400" b="0" i="1" smtClean="0">
                          <a:latin typeface="Cambria Math" panose="02040503050406030204" pitchFamily="18" charset="0"/>
                        </a:rPr>
                        <m:t>)+(−2+4</m:t>
                      </m:r>
                      <m:r>
                        <a:rPr lang="en-GB" sz="1400" b="0" i="1" smtClean="0">
                          <a:latin typeface="Cambria Math" panose="02040503050406030204" pitchFamily="18" charset="0"/>
                        </a:rPr>
                        <m:t>𝑖</m:t>
                      </m:r>
                      <m:r>
                        <a:rPr lang="en-GB" sz="1400" b="0" i="1" smtClean="0">
                          <a:latin typeface="Cambria Math" panose="02040503050406030204" pitchFamily="18" charset="0"/>
                        </a:rPr>
                        <m:t>)(−2−4</m:t>
                      </m:r>
                      <m:r>
                        <a:rPr lang="en-GB" sz="1400" b="0" i="1" smtClean="0">
                          <a:latin typeface="Cambria Math" panose="02040503050406030204" pitchFamily="18" charset="0"/>
                        </a:rPr>
                        <m:t>𝑖</m:t>
                      </m:r>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/1</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𝑝</m:t>
                      </m:r>
                      <m:r>
                        <a:rPr lang="en-GB" sz="1400" b="0" i="1" smtClean="0">
                          <a:latin typeface="Cambria Math" panose="02040503050406030204" pitchFamily="18" charset="0"/>
                        </a:rPr>
                        <m:t>=9</m:t>
                      </m:r>
                    </m:oMath>
                  </m:oMathPara>
                </a14:m>
                <a:endParaRPr lang="en-GB" sz="1400" dirty="0"/>
              </a:p>
              <a:p>
                <a:endParaRPr lang="en-GB" sz="1400" dirty="0"/>
              </a:p>
              <a:p>
                <a14:m>
                  <m:oMath xmlns:m="http://schemas.openxmlformats.org/officeDocument/2006/math">
                    <m:r>
                      <a:rPr lang="en-GB" sz="1400" b="0" i="1" smtClean="0">
                        <a:latin typeface="Cambria Math" panose="02040503050406030204" pitchFamily="18" charset="0"/>
                      </a:rPr>
                      <m:t>𝑞</m:t>
                    </m:r>
                  </m:oMath>
                </a14:m>
                <a:r>
                  <a:rPr lang="en-GB" sz="1400" dirty="0"/>
                  <a:t> is the coefficient of </a:t>
                </a:r>
                <a14:m>
                  <m:oMath xmlns:m="http://schemas.openxmlformats.org/officeDocument/2006/math">
                    <m:r>
                      <a:rPr lang="en-GB" sz="1400" b="0" i="1" smtClean="0">
                        <a:latin typeface="Cambria Math" panose="02040503050406030204" pitchFamily="18" charset="0"/>
                      </a:rPr>
                      <m:t>𝑥</m:t>
                    </m:r>
                  </m:oMath>
                </a14:m>
                <a:r>
                  <a:rPr lang="en-GB" sz="1400" dirty="0"/>
                  <a:t> so need to use </a:t>
                </a:r>
                <a14:m>
                  <m:oMath xmlns:m="http://schemas.openxmlformats.org/officeDocument/2006/math">
                    <m:r>
                      <m:rPr>
                        <m:sty m:val="p"/>
                      </m:rPr>
                      <a:rPr lang="en-GB" sz="1400" b="0" i="0" smtClean="0">
                        <a:latin typeface="Cambria Math" panose="02040503050406030204" pitchFamily="18" charset="0"/>
                      </a:rPr>
                      <m:t>Σ</m:t>
                    </m:r>
                    <m:r>
                      <a:rPr lang="en-GB" sz="1400" b="0" i="1" smtClean="0">
                        <a:latin typeface="Cambria Math" panose="02040503050406030204" pitchFamily="18" charset="0"/>
                      </a:rPr>
                      <m:t>𝛼𝛽𝛾</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m:t>
                        </m:r>
                      </m:num>
                      <m:den>
                        <m:r>
                          <a:rPr lang="en-GB" sz="1400" b="0" i="1" smtClean="0">
                            <a:latin typeface="Cambria Math" panose="02040503050406030204" pitchFamily="18" charset="0"/>
                          </a:rPr>
                          <m:t>𝑎</m:t>
                        </m:r>
                      </m:den>
                    </m:f>
                  </m:oMath>
                </a14:m>
                <a:endParaRPr lang="en-GB" sz="14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r>
                        <a:rPr lang="en-GB" sz="1400" b="0" i="1" smtClean="0">
                          <a:latin typeface="Cambria Math" panose="02040503050406030204" pitchFamily="18" charset="0"/>
                        </a:rPr>
                        <m:t>−1</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r>
                        <a:rPr lang="en-GB" sz="1400" b="0" i="1" smtClean="0">
                          <a:latin typeface="Cambria Math" panose="02040503050406030204" pitchFamily="18" charset="0"/>
                        </a:rPr>
                        <m:t>+3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−2−4</m:t>
                          </m:r>
                          <m:r>
                            <a:rPr lang="en-GB" sz="1400" b="0" i="1" smtClean="0">
                              <a:latin typeface="Cambria Math" panose="02040503050406030204" pitchFamily="18" charset="0"/>
                            </a:rPr>
                            <m:t>𝑖</m:t>
                          </m:r>
                        </m:e>
                      </m:d>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𝑞</m:t>
                          </m:r>
                        </m:num>
                        <m:den>
                          <m:r>
                            <a:rPr lang="en-GB" sz="1400" b="0" i="1" smtClean="0">
                              <a:latin typeface="Cambria Math" panose="02040503050406030204" pitchFamily="18" charset="0"/>
                            </a:rPr>
                            <m:t>1</m:t>
                          </m:r>
                        </m:den>
                      </m:f>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𝑞</m:t>
                      </m:r>
                      <m:r>
                        <a:rPr lang="en-GB" sz="1400" b="0" i="1" smtClean="0">
                          <a:latin typeface="Cambria Math" panose="02040503050406030204" pitchFamily="18" charset="0"/>
                        </a:rPr>
                        <m:t>=−52</m:t>
                      </m:r>
                    </m:oMath>
                  </m:oMathPara>
                </a14:m>
                <a:endParaRPr lang="en-GB" sz="1400" dirty="0"/>
              </a:p>
            </p:txBody>
          </p:sp>
        </mc:Choice>
        <mc:Fallback xmlns="">
          <p:sp>
            <p:nvSpPr>
              <p:cNvPr id="7" name="TextBox 6">
                <a:extLst>
                  <a:ext uri="{FF2B5EF4-FFF2-40B4-BE49-F238E27FC236}">
                    <a16:creationId xmlns:a16="http://schemas.microsoft.com/office/drawing/2014/main" id="{9C6D357B-391E-4E93-BA82-D3BCA5E4079D}"/>
                  </a:ext>
                </a:extLst>
              </p:cNvPr>
              <p:cNvSpPr txBox="1">
                <a:spLocks noRot="1" noChangeAspect="1" noMove="1" noResize="1" noEditPoints="1" noAdjustHandles="1" noChangeArrowheads="1" noChangeShapeType="1" noTextEdit="1"/>
              </p:cNvSpPr>
              <p:nvPr/>
            </p:nvSpPr>
            <p:spPr>
              <a:xfrm>
                <a:off x="393190" y="2011917"/>
                <a:ext cx="8064896" cy="4860818"/>
              </a:xfrm>
              <a:prstGeom prst="rect">
                <a:avLst/>
              </a:prstGeom>
              <a:blipFill>
                <a:blip r:embed="rId3"/>
                <a:stretch>
                  <a:fillRect l="-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6A8CFED-3208-42C2-8BEC-65E125DA120E}"/>
                  </a:ext>
                </a:extLst>
              </p:cNvPr>
              <p:cNvSpPr txBox="1"/>
              <p:nvPr/>
            </p:nvSpPr>
            <p:spPr>
              <a:xfrm>
                <a:off x="6025994" y="4653136"/>
                <a:ext cx="259228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m:rPr>
                        <m:sty m:val="p"/>
                      </m:rPr>
                      <a:rPr lang="en-GB" sz="1200" b="0" i="0" smtClean="0">
                        <a:latin typeface="Cambria Math" panose="02040503050406030204" pitchFamily="18" charset="0"/>
                      </a:rPr>
                      <m:t>Σ</m:t>
                    </m:r>
                    <m:r>
                      <a:rPr lang="en-GB" sz="1200" b="0" i="1" smtClean="0">
                        <a:latin typeface="Cambria Math" panose="02040503050406030204" pitchFamily="18" charset="0"/>
                      </a:rPr>
                      <m:t>𝛼𝛽</m:t>
                    </m:r>
                  </m:oMath>
                </a14:m>
                <a:r>
                  <a:rPr lang="en-GB" sz="1200" dirty="0"/>
                  <a:t> is a shorthand for “sum of product of all possible root pairs”.</a:t>
                </a:r>
              </a:p>
            </p:txBody>
          </p:sp>
        </mc:Choice>
        <mc:Fallback xmlns="">
          <p:sp>
            <p:nvSpPr>
              <p:cNvPr id="8" name="TextBox 7">
                <a:extLst>
                  <a:ext uri="{FF2B5EF4-FFF2-40B4-BE49-F238E27FC236}">
                    <a16:creationId xmlns:a16="http://schemas.microsoft.com/office/drawing/2014/main" id="{B6A8CFED-3208-42C2-8BEC-65E125DA120E}"/>
                  </a:ext>
                </a:extLst>
              </p:cNvPr>
              <p:cNvSpPr txBox="1">
                <a:spLocks noRot="1" noChangeAspect="1" noMove="1" noResize="1" noEditPoints="1" noAdjustHandles="1" noChangeArrowheads="1" noChangeShapeType="1" noTextEdit="1"/>
              </p:cNvSpPr>
              <p:nvPr/>
            </p:nvSpPr>
            <p:spPr>
              <a:xfrm>
                <a:off x="6025994" y="4653136"/>
                <a:ext cx="2592288" cy="461665"/>
              </a:xfrm>
              <a:prstGeom prst="rect">
                <a:avLst/>
              </a:prstGeom>
              <a:blipFill>
                <a:blip r:embed="rId4"/>
                <a:stretch>
                  <a:fillRect b="-6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47686DD-37C4-461C-8022-AB91046D3E3C}"/>
                  </a:ext>
                </a:extLst>
              </p:cNvPr>
              <p:cNvSpPr txBox="1"/>
              <p:nvPr/>
            </p:nvSpPr>
            <p:spPr>
              <a:xfrm>
                <a:off x="6300192" y="1305045"/>
                <a:ext cx="2592288" cy="27699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14:m>
                  <m:oMath xmlns:m="http://schemas.openxmlformats.org/officeDocument/2006/math">
                    <m:r>
                      <a:rPr lang="en-GB" sz="1200" b="0" i="1" smtClean="0">
                        <a:latin typeface="Cambria Math" panose="02040503050406030204" pitchFamily="18" charset="0"/>
                      </a:rPr>
                      <m:t>ℂ</m:t>
                    </m:r>
                  </m:oMath>
                </a14:m>
                <a:r>
                  <a:rPr lang="en-GB" sz="1200" dirty="0"/>
                  <a:t> is the set of all complex numbers.</a:t>
                </a:r>
              </a:p>
            </p:txBody>
          </p:sp>
        </mc:Choice>
        <mc:Fallback xmlns="">
          <p:sp>
            <p:nvSpPr>
              <p:cNvPr id="9" name="TextBox 8">
                <a:extLst>
                  <a:ext uri="{FF2B5EF4-FFF2-40B4-BE49-F238E27FC236}">
                    <a16:creationId xmlns:a16="http://schemas.microsoft.com/office/drawing/2014/main" id="{047686DD-37C4-461C-8022-AB91046D3E3C}"/>
                  </a:ext>
                </a:extLst>
              </p:cNvPr>
              <p:cNvSpPr txBox="1">
                <a:spLocks noRot="1" noChangeAspect="1" noMove="1" noResize="1" noEditPoints="1" noAdjustHandles="1" noChangeArrowheads="1" noChangeShapeType="1" noTextEdit="1"/>
              </p:cNvSpPr>
              <p:nvPr/>
            </p:nvSpPr>
            <p:spPr>
              <a:xfrm>
                <a:off x="6300192" y="1305045"/>
                <a:ext cx="2592288" cy="276999"/>
              </a:xfrm>
              <a:prstGeom prst="rect">
                <a:avLst/>
              </a:prstGeom>
              <a:blipFill>
                <a:blip r:embed="rId5"/>
                <a:stretch>
                  <a:fillRect b="-10000"/>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218D5DDA-3797-4575-BA84-5D2C95C339F0}"/>
              </a:ext>
            </a:extLst>
          </p:cNvPr>
          <p:cNvCxnSpPr>
            <a:stCxn id="8" idx="1"/>
          </p:cNvCxnSpPr>
          <p:nvPr/>
        </p:nvCxnSpPr>
        <p:spPr>
          <a:xfrm flipH="1">
            <a:off x="5292080" y="4883969"/>
            <a:ext cx="733914" cy="1292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E852D7B7-95C8-447B-B2B3-C8106418DD39}"/>
              </a:ext>
            </a:extLst>
          </p:cNvPr>
          <p:cNvSpPr/>
          <p:nvPr/>
        </p:nvSpPr>
        <p:spPr>
          <a:xfrm>
            <a:off x="384084" y="2055983"/>
            <a:ext cx="8234198" cy="4722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799852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4C</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3" name="TextBox 12">
            <a:extLst>
              <a:ext uri="{FF2B5EF4-FFF2-40B4-BE49-F238E27FC236}">
                <a16:creationId xmlns:a16="http://schemas.microsoft.com/office/drawing/2014/main" id="{B009105E-4046-47C2-9670-2C4C6D859B5D}"/>
              </a:ext>
            </a:extLst>
          </p:cNvPr>
          <p:cNvSpPr txBox="1"/>
          <p:nvPr/>
        </p:nvSpPr>
        <p:spPr>
          <a:xfrm>
            <a:off x="395536" y="725840"/>
            <a:ext cx="7920880" cy="830997"/>
          </a:xfrm>
          <a:prstGeom prst="rect">
            <a:avLst/>
          </a:prstGeom>
          <a:noFill/>
        </p:spPr>
        <p:txBody>
          <a:bodyPr wrap="square" rtlCol="0">
            <a:spAutoFit/>
          </a:bodyPr>
          <a:lstStyle/>
          <a:p>
            <a:r>
              <a:rPr lang="en-GB" sz="2400" dirty="0"/>
              <a:t>Pearson Core Pure Mathematics Book 1</a:t>
            </a:r>
          </a:p>
          <a:p>
            <a:r>
              <a:rPr lang="en-GB" sz="2400" dirty="0"/>
              <a:t>Pages 60-61</a:t>
            </a:r>
          </a:p>
        </p:txBody>
      </p:sp>
      <p:cxnSp>
        <p:nvCxnSpPr>
          <p:cNvPr id="14" name="Straight Connector 13">
            <a:extLst>
              <a:ext uri="{FF2B5EF4-FFF2-40B4-BE49-F238E27FC236}">
                <a16:creationId xmlns:a16="http://schemas.microsoft.com/office/drawing/2014/main" id="{6A4F5D9A-7C2B-4F93-8343-3EF6CC546A38}"/>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1529789" y="2361131"/>
            <a:ext cx="6834723" cy="2031325"/>
          </a:xfrm>
          <a:prstGeom prst="rect">
            <a:avLst/>
          </a:prstGeom>
          <a:noFill/>
        </p:spPr>
        <p:txBody>
          <a:bodyPr wrap="square" rtlCol="0">
            <a:spAutoFit/>
          </a:bodyPr>
          <a:lstStyle/>
          <a:p>
            <a:r>
              <a:rPr lang="en-US" dirty="0"/>
              <a:t>Complete before the lesson		</a:t>
            </a:r>
            <a:r>
              <a:rPr lang="en-US" dirty="0" smtClean="0"/>
              <a:t>Q1-2</a:t>
            </a:r>
            <a:endParaRPr lang="en-US" dirty="0"/>
          </a:p>
          <a:p>
            <a:endParaRPr lang="en-US" dirty="0"/>
          </a:p>
          <a:p>
            <a:r>
              <a:rPr lang="en-US" dirty="0"/>
              <a:t>In Class:			</a:t>
            </a:r>
          </a:p>
          <a:p>
            <a:r>
              <a:rPr lang="en-US" dirty="0">
                <a:solidFill>
                  <a:srgbClr val="00B050"/>
                </a:solidFill>
              </a:rPr>
              <a:t>Green</a:t>
            </a:r>
            <a:r>
              <a:rPr lang="en-US" dirty="0"/>
              <a:t>					</a:t>
            </a:r>
            <a:r>
              <a:rPr lang="en-US" dirty="0" smtClean="0"/>
              <a:t>Q3-7</a:t>
            </a:r>
            <a:endParaRPr lang="en-US" dirty="0"/>
          </a:p>
          <a:p>
            <a:r>
              <a:rPr lang="en-US" dirty="0">
                <a:solidFill>
                  <a:schemeClr val="accent6"/>
                </a:solidFill>
              </a:rPr>
              <a:t>Amber</a:t>
            </a:r>
            <a:r>
              <a:rPr lang="en-US" dirty="0"/>
              <a:t> 					</a:t>
            </a:r>
            <a:r>
              <a:rPr lang="en-US" dirty="0" smtClean="0"/>
              <a:t>Q7810</a:t>
            </a:r>
            <a:endParaRPr lang="en-US" dirty="0"/>
          </a:p>
          <a:p>
            <a:r>
              <a:rPr lang="en-US" dirty="0">
                <a:solidFill>
                  <a:srgbClr val="FF0000"/>
                </a:solidFill>
              </a:rPr>
              <a:t>Red</a:t>
            </a:r>
            <a:r>
              <a:rPr lang="en-US" dirty="0"/>
              <a:t>					</a:t>
            </a:r>
            <a:r>
              <a:rPr lang="en-US" dirty="0" smtClean="0"/>
              <a:t>Q11-13</a:t>
            </a:r>
            <a:endParaRPr lang="en-US" dirty="0"/>
          </a:p>
          <a:p>
            <a:endParaRPr lang="en-US" dirty="0"/>
          </a:p>
        </p:txBody>
      </p:sp>
    </p:spTree>
    <p:extLst>
      <p:ext uri="{BB962C8B-B14F-4D97-AF65-F5344CB8AC3E}">
        <p14:creationId xmlns:p14="http://schemas.microsoft.com/office/powerpoint/2010/main" val="62802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1A2D57-8113-464E-82F4-8C6006971A1E}"/>
              </a:ext>
            </a:extLst>
          </p:cNvPr>
          <p:cNvSpPr/>
          <p:nvPr/>
        </p:nvSpPr>
        <p:spPr>
          <a:xfrm>
            <a:off x="1144" y="3068960"/>
            <a:ext cx="9142856" cy="1042347"/>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nvGrpSpPr>
          <p:cNvPr id="2" name="Group 3"/>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Expressions related to the roots of a polynomial</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58B1E8-12E9-4724-BAE6-A59A43F0DEC4}"/>
                  </a:ext>
                </a:extLst>
              </p:cNvPr>
              <p:cNvSpPr txBox="1"/>
              <p:nvPr/>
            </p:nvSpPr>
            <p:spPr>
              <a:xfrm>
                <a:off x="395536" y="980728"/>
                <a:ext cx="8136904" cy="3026085"/>
              </a:xfrm>
              <a:prstGeom prst="rect">
                <a:avLst/>
              </a:prstGeom>
              <a:noFill/>
            </p:spPr>
            <p:txBody>
              <a:bodyPr wrap="square" rtlCol="0">
                <a:spAutoFit/>
              </a:bodyPr>
              <a:lstStyle/>
              <a:p>
                <a:r>
                  <a:rPr lang="en-GB" dirty="0"/>
                  <a:t>We have seen that we can calculate the </a:t>
                </a:r>
                <a:r>
                  <a:rPr lang="en-GB" b="1" dirty="0"/>
                  <a:t>sum of the roots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oMath>
                </a14:m>
                <a:r>
                  <a:rPr lang="en-GB" dirty="0"/>
                  <a:t> and the </a:t>
                </a:r>
                <a:r>
                  <a:rPr lang="en-GB" b="1" dirty="0"/>
                  <a:t>product of the roots </a:t>
                </a:r>
                <a14:m>
                  <m:oMath xmlns:m="http://schemas.openxmlformats.org/officeDocument/2006/math">
                    <m:r>
                      <a:rPr lang="en-GB" b="0" i="1" smtClean="0">
                        <a:latin typeface="Cambria Math" panose="02040503050406030204" pitchFamily="18" charset="0"/>
                      </a:rPr>
                      <m:t>𝛼𝛽</m:t>
                    </m:r>
                    <m:r>
                      <a:rPr lang="en-GB" b="0" i="1" smtClean="0">
                        <a:latin typeface="Cambria Math" panose="02040503050406030204" pitchFamily="18" charset="0"/>
                      </a:rPr>
                      <m:t>…</m:t>
                    </m:r>
                  </m:oMath>
                </a14:m>
                <a:r>
                  <a:rPr lang="en-GB" dirty="0"/>
                  <a:t> of a polynomial without needing to find the roots themselves.</a:t>
                </a:r>
              </a:p>
              <a:p>
                <a:endParaRPr lang="en-GB" dirty="0"/>
              </a:p>
              <a:p>
                <a:r>
                  <a:rPr lang="en-GB" dirty="0"/>
                  <a:t>We also saw earlier that for quadratic equations, we could find expressions for the sum of the squares of the roots, or the sum of the reciprocals of the roots, both in terms of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oMath>
                </a14:m>
                <a:r>
                  <a:rPr lang="en-GB" dirty="0"/>
                  <a:t> and </a:t>
                </a:r>
                <a14:m>
                  <m:oMath xmlns:m="http://schemas.openxmlformats.org/officeDocument/2006/math">
                    <m:r>
                      <a:rPr lang="en-GB" b="0" i="1" smtClean="0">
                        <a:latin typeface="Cambria Math" panose="02040503050406030204" pitchFamily="18" charset="0"/>
                      </a:rPr>
                      <m:t>𝛼𝛽</m:t>
                    </m:r>
                  </m:oMath>
                </a14:m>
                <a:r>
                  <a:rPr lang="en-GB" dirty="0"/>
                  <a:t> (whose values could both be easily evaluated):</a:t>
                </a:r>
              </a:p>
              <a:p>
                <a:endParaRPr lang="en-GB" dirty="0"/>
              </a:p>
              <a:p>
                <a:endParaRPr lang="en-GB" b="0" i="1" dirty="0">
                  <a:latin typeface="Cambria Math" panose="02040503050406030204" pitchFamily="18" charset="0"/>
                </a:endParaRPr>
              </a:p>
              <a:p>
                <a:r>
                  <a:rPr lang="en-GB" b="1" dirty="0"/>
                  <a:t>Sum of squares of roots: </a:t>
                </a:r>
                <a:r>
                  <a:rPr lang="en-GB" b="0"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𝛼</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𝛽</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e>
                        </m:d>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𝛼𝛽</m:t>
                    </m:r>
                  </m:oMath>
                </a14:m>
                <a:endParaRPr lang="en-GB" dirty="0"/>
              </a:p>
              <a:p>
                <a:r>
                  <a:rPr lang="en-GB" b="1" dirty="0"/>
                  <a:t>Sum of reciprocals:</a:t>
                </a:r>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𝛼</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𝛽</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num>
                      <m:den>
                        <m:r>
                          <a:rPr lang="en-GB" b="0" i="1" smtClean="0">
                            <a:latin typeface="Cambria Math" panose="02040503050406030204" pitchFamily="18" charset="0"/>
                          </a:rPr>
                          <m:t>𝛼𝛽</m:t>
                        </m:r>
                      </m:den>
                    </m:f>
                  </m:oMath>
                </a14:m>
                <a:endParaRPr lang="en-GB" dirty="0"/>
              </a:p>
            </p:txBody>
          </p:sp>
        </mc:Choice>
        <mc:Fallback xmlns="">
          <p:sp>
            <p:nvSpPr>
              <p:cNvPr id="5" name="TextBox 4">
                <a:extLst>
                  <a:ext uri="{FF2B5EF4-FFF2-40B4-BE49-F238E27FC236}">
                    <a16:creationId xmlns:a16="http://schemas.microsoft.com/office/drawing/2014/main" id="{9358B1E8-12E9-4724-BAE6-A59A43F0DEC4}"/>
                  </a:ext>
                </a:extLst>
              </p:cNvPr>
              <p:cNvSpPr txBox="1">
                <a:spLocks noRot="1" noChangeAspect="1" noMove="1" noResize="1" noEditPoints="1" noAdjustHandles="1" noChangeArrowheads="1" noChangeShapeType="1" noTextEdit="1"/>
              </p:cNvSpPr>
              <p:nvPr/>
            </p:nvSpPr>
            <p:spPr>
              <a:xfrm>
                <a:off x="395536" y="980728"/>
                <a:ext cx="8136904" cy="3026085"/>
              </a:xfrm>
              <a:prstGeom prst="rect">
                <a:avLst/>
              </a:prstGeom>
              <a:blipFill>
                <a:blip r:embed="rId2"/>
                <a:stretch>
                  <a:fillRect l="-674" t="-1210" r="-899" b="-403"/>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898B6C32-8FD7-49A5-BCA1-64B4E7284157}"/>
              </a:ext>
            </a:extLst>
          </p:cNvPr>
          <p:cNvSpPr txBox="1"/>
          <p:nvPr/>
        </p:nvSpPr>
        <p:spPr>
          <a:xfrm>
            <a:off x="453827" y="4313287"/>
            <a:ext cx="6048672" cy="369332"/>
          </a:xfrm>
          <a:prstGeom prst="rect">
            <a:avLst/>
          </a:prstGeom>
          <a:noFill/>
        </p:spPr>
        <p:txBody>
          <a:bodyPr wrap="square" rtlCol="0">
            <a:spAutoFit/>
          </a:bodyPr>
          <a:lstStyle/>
          <a:p>
            <a:r>
              <a:rPr lang="en-GB" dirty="0"/>
              <a:t>Such identities can be extended to cubics and quartics: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7845F47-B221-4034-A0AB-EB03FE3C7720}"/>
                  </a:ext>
                </a:extLst>
              </p:cNvPr>
              <p:cNvSpPr txBox="1"/>
              <p:nvPr/>
            </p:nvSpPr>
            <p:spPr>
              <a:xfrm>
                <a:off x="507926" y="4851251"/>
                <a:ext cx="8015044"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latin typeface="Wingdings" panose="05000000000000000000" pitchFamily="2" charset="2"/>
                  </a:rPr>
                  <a:t>!</a:t>
                </a:r>
                <a:r>
                  <a:rPr lang="en-GB" sz="1600" dirty="0"/>
                  <a:t> </a:t>
                </a:r>
                <a:r>
                  <a:rPr lang="en-GB" sz="1600" b="1" dirty="0"/>
                  <a:t>Sums of squares</a:t>
                </a:r>
                <a:r>
                  <a:rPr lang="en-GB" sz="1600" dirty="0"/>
                  <a:t>:</a:t>
                </a:r>
              </a:p>
              <a:p>
                <a:pPr marL="285750" indent="-285750">
                  <a:buFont typeface="Arial" panose="020B0604020202020204" pitchFamily="34" charset="0"/>
                  <a:buChar char="•"/>
                </a:pPr>
                <a:r>
                  <a:rPr lang="en-GB" sz="1600" dirty="0"/>
                  <a:t>Quadratic:    </a:t>
                </a:r>
                <a14:m>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𝛼</m:t>
                        </m:r>
                      </m:e>
                      <m:sup>
                        <m:r>
                          <a:rPr lang="en-GB" sz="1600" i="1">
                            <a:latin typeface="Cambria Math" panose="02040503050406030204" pitchFamily="18" charset="0"/>
                          </a:rPr>
                          <m:t>2</m:t>
                        </m:r>
                      </m:sup>
                    </m:sSup>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𝛽</m:t>
                        </m:r>
                      </m:e>
                      <m:sup>
                        <m:r>
                          <a:rPr lang="en-GB" sz="1600" i="1">
                            <a:latin typeface="Cambria Math" panose="02040503050406030204" pitchFamily="18" charset="0"/>
                          </a:rPr>
                          <m:t>2</m:t>
                        </m:r>
                      </m:sup>
                    </m:sSup>
                    <m:r>
                      <a:rPr lang="en-GB" sz="1600" i="1">
                        <a:latin typeface="Cambria Math" panose="02040503050406030204" pitchFamily="18" charset="0"/>
                      </a:rPr>
                      <m:t>=</m:t>
                    </m:r>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r>
                              <a:rPr lang="en-GB" sz="1600" i="1">
                                <a:latin typeface="Cambria Math" panose="02040503050406030204" pitchFamily="18" charset="0"/>
                              </a:rPr>
                              <m:t>𝛼</m:t>
                            </m:r>
                            <m:r>
                              <a:rPr lang="en-GB" sz="1600" i="1">
                                <a:latin typeface="Cambria Math" panose="02040503050406030204" pitchFamily="18" charset="0"/>
                              </a:rPr>
                              <m:t>+</m:t>
                            </m:r>
                            <m:r>
                              <a:rPr lang="en-GB" sz="1600" i="1">
                                <a:latin typeface="Cambria Math" panose="02040503050406030204" pitchFamily="18" charset="0"/>
                              </a:rPr>
                              <m:t>𝛽</m:t>
                            </m:r>
                          </m:e>
                        </m:d>
                      </m:e>
                      <m:sup>
                        <m:r>
                          <a:rPr lang="en-GB" sz="1600" i="1">
                            <a:latin typeface="Cambria Math" panose="02040503050406030204" pitchFamily="18" charset="0"/>
                          </a:rPr>
                          <m:t>2</m:t>
                        </m:r>
                      </m:sup>
                    </m:sSup>
                    <m:r>
                      <a:rPr lang="en-GB" sz="1600" i="1">
                        <a:latin typeface="Cambria Math" panose="02040503050406030204" pitchFamily="18" charset="0"/>
                      </a:rPr>
                      <m:t>−2</m:t>
                    </m:r>
                    <m:r>
                      <a:rPr lang="en-GB" sz="1600" i="1">
                        <a:latin typeface="Cambria Math" panose="02040503050406030204" pitchFamily="18" charset="0"/>
                      </a:rPr>
                      <m:t>𝛼𝛽</m:t>
                    </m:r>
                  </m:oMath>
                </a14:m>
                <a:endParaRPr lang="en-GB" sz="1600" dirty="0"/>
              </a:p>
              <a:p>
                <a:pPr marL="285750" indent="-285750">
                  <a:buFont typeface="Arial" panose="020B0604020202020204" pitchFamily="34" charset="0"/>
                  <a:buChar char="•"/>
                </a:pPr>
                <a:r>
                  <a:rPr lang="en-GB" sz="1600" dirty="0"/>
                  <a:t>Cubic:           </a:t>
                </a:r>
                <a14:m>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𝛼</m:t>
                        </m:r>
                      </m:e>
                      <m:sup>
                        <m:r>
                          <a:rPr lang="en-GB" sz="1600" i="1">
                            <a:latin typeface="Cambria Math" panose="02040503050406030204" pitchFamily="18" charset="0"/>
                          </a:rPr>
                          <m:t>2</m:t>
                        </m:r>
                      </m:sup>
                    </m:sSup>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𝛽</m:t>
                        </m:r>
                      </m:e>
                      <m:sup>
                        <m:r>
                          <a:rPr lang="en-GB" sz="1600" i="1">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𝛾</m:t>
                        </m:r>
                      </m:e>
                      <m:sup>
                        <m:r>
                          <a:rPr lang="en-GB" sz="1600" b="0" i="1" smtClean="0">
                            <a:latin typeface="Cambria Math" panose="02040503050406030204" pitchFamily="18" charset="0"/>
                          </a:rPr>
                          <m:t>2</m:t>
                        </m:r>
                      </m:sup>
                    </m:sSup>
                    <m:r>
                      <a:rPr lang="en-GB" sz="1600" i="1">
                        <a:latin typeface="Cambria Math" panose="02040503050406030204" pitchFamily="18" charset="0"/>
                      </a:rPr>
                      <m:t>=</m:t>
                    </m:r>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r>
                              <a:rPr lang="en-GB" sz="1600" i="1">
                                <a:latin typeface="Cambria Math" panose="02040503050406030204" pitchFamily="18" charset="0"/>
                              </a:rPr>
                              <m:t>𝛼</m:t>
                            </m:r>
                            <m:r>
                              <a:rPr lang="en-GB" sz="1600" i="1">
                                <a:latin typeface="Cambria Math" panose="02040503050406030204" pitchFamily="18" charset="0"/>
                              </a:rPr>
                              <m:t>+</m:t>
                            </m:r>
                            <m:r>
                              <a:rPr lang="en-GB" sz="1600" i="1">
                                <a:latin typeface="Cambria Math" panose="02040503050406030204" pitchFamily="18" charset="0"/>
                              </a:rPr>
                              <m:t>𝛽</m:t>
                            </m:r>
                            <m:r>
                              <a:rPr lang="en-GB" sz="1600" b="0" i="1" smtClean="0">
                                <a:latin typeface="Cambria Math" panose="02040503050406030204" pitchFamily="18" charset="0"/>
                              </a:rPr>
                              <m:t>+</m:t>
                            </m:r>
                            <m:r>
                              <a:rPr lang="en-GB" sz="1600" b="0" i="1" smtClean="0">
                                <a:latin typeface="Cambria Math" panose="02040503050406030204" pitchFamily="18" charset="0"/>
                              </a:rPr>
                              <m:t>𝛾</m:t>
                            </m:r>
                          </m:e>
                        </m:d>
                      </m:e>
                      <m:sup>
                        <m:r>
                          <a:rPr lang="en-GB" sz="1600" i="1">
                            <a:latin typeface="Cambria Math" panose="02040503050406030204" pitchFamily="18" charset="0"/>
                          </a:rPr>
                          <m:t>2</m:t>
                        </m:r>
                      </m:sup>
                    </m:sSup>
                    <m:r>
                      <a:rPr lang="en-GB" sz="1600" i="1">
                        <a:latin typeface="Cambria Math" panose="02040503050406030204" pitchFamily="18" charset="0"/>
                      </a:rPr>
                      <m:t>−2</m:t>
                    </m:r>
                    <m:r>
                      <a:rPr lang="en-GB" sz="1600" b="0" i="1" smtClean="0">
                        <a:latin typeface="Cambria Math" panose="02040503050406030204" pitchFamily="18" charset="0"/>
                      </a:rPr>
                      <m:t>(</m:t>
                    </m:r>
                    <m:r>
                      <a:rPr lang="en-GB" sz="1600" i="1">
                        <a:latin typeface="Cambria Math" panose="02040503050406030204" pitchFamily="18" charset="0"/>
                      </a:rPr>
                      <m:t>𝛼𝛽</m:t>
                    </m:r>
                    <m:r>
                      <a:rPr lang="en-GB" sz="1600" b="0" i="1" smtClean="0">
                        <a:latin typeface="Cambria Math" panose="02040503050406030204" pitchFamily="18" charset="0"/>
                      </a:rPr>
                      <m:t>+</m:t>
                    </m:r>
                    <m:r>
                      <a:rPr lang="en-GB" sz="1600" b="0" i="1" smtClean="0">
                        <a:latin typeface="Cambria Math" panose="02040503050406030204" pitchFamily="18" charset="0"/>
                      </a:rPr>
                      <m:t>𝛽𝛾</m:t>
                    </m:r>
                    <m:r>
                      <a:rPr lang="en-GB" sz="1600" b="0" i="1" smtClean="0">
                        <a:latin typeface="Cambria Math" panose="02040503050406030204" pitchFamily="18" charset="0"/>
                      </a:rPr>
                      <m:t>+</m:t>
                    </m:r>
                    <m:r>
                      <a:rPr lang="en-GB" sz="1600" b="0" i="1" smtClean="0">
                        <a:latin typeface="Cambria Math" panose="02040503050406030204" pitchFamily="18" charset="0"/>
                      </a:rPr>
                      <m:t>𝛾𝛼</m:t>
                    </m:r>
                    <m:r>
                      <a:rPr lang="en-GB" sz="1600" b="0" i="1" smtClean="0">
                        <a:latin typeface="Cambria Math" panose="02040503050406030204" pitchFamily="18" charset="0"/>
                      </a:rPr>
                      <m:t>)</m:t>
                    </m:r>
                  </m:oMath>
                </a14:m>
                <a:endParaRPr lang="en-GB" sz="1600" dirty="0"/>
              </a:p>
              <a:p>
                <a:pPr marL="285750" indent="-285750">
                  <a:buFont typeface="Arial" panose="020B0604020202020204" pitchFamily="34" charset="0"/>
                  <a:buChar char="•"/>
                </a:pPr>
                <a:r>
                  <a:rPr lang="en-GB" sz="1600" dirty="0"/>
                  <a:t>Quartic:        </a:t>
                </a:r>
                <a14:m>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𝛼</m:t>
                        </m:r>
                      </m:e>
                      <m:sup>
                        <m:r>
                          <a:rPr lang="en-GB" sz="1600" i="1">
                            <a:latin typeface="Cambria Math" panose="02040503050406030204" pitchFamily="18" charset="0"/>
                          </a:rPr>
                          <m:t>2</m:t>
                        </m:r>
                      </m:sup>
                    </m:sSup>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𝛽</m:t>
                        </m:r>
                      </m:e>
                      <m:sup>
                        <m:r>
                          <a:rPr lang="en-GB" sz="1600" i="1">
                            <a:latin typeface="Cambria Math" panose="02040503050406030204" pitchFamily="18" charset="0"/>
                          </a:rPr>
                          <m:t>2</m:t>
                        </m:r>
                      </m:sup>
                    </m:sSup>
                    <m:r>
                      <a:rPr lang="en-GB" sz="1600" i="1">
                        <a:latin typeface="Cambria Math" panose="02040503050406030204" pitchFamily="18" charset="0"/>
                      </a:rPr>
                      <m:t>+</m:t>
                    </m:r>
                    <m:sSup>
                      <m:sSupPr>
                        <m:ctrlPr>
                          <a:rPr lang="en-GB" sz="1600" i="1">
                            <a:latin typeface="Cambria Math" panose="02040503050406030204" pitchFamily="18" charset="0"/>
                          </a:rPr>
                        </m:ctrlPr>
                      </m:sSupPr>
                      <m:e>
                        <m:r>
                          <a:rPr lang="en-GB" sz="1600" i="1">
                            <a:latin typeface="Cambria Math" panose="02040503050406030204" pitchFamily="18" charset="0"/>
                          </a:rPr>
                          <m:t>𝛾</m:t>
                        </m:r>
                      </m:e>
                      <m:sup>
                        <m:r>
                          <a:rPr lang="en-GB" sz="1600" i="1">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𝛿</m:t>
                        </m:r>
                      </m:e>
                      <m:sup>
                        <m:r>
                          <a:rPr lang="en-GB" sz="1600" b="0" i="1" smtClean="0">
                            <a:latin typeface="Cambria Math" panose="02040503050406030204" pitchFamily="18" charset="0"/>
                          </a:rPr>
                          <m:t>2</m:t>
                        </m:r>
                      </m:sup>
                    </m:sSup>
                    <m:r>
                      <a:rPr lang="en-GB" sz="1600" i="1">
                        <a:latin typeface="Cambria Math" panose="02040503050406030204" pitchFamily="18" charset="0"/>
                      </a:rPr>
                      <m:t>=</m:t>
                    </m:r>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r>
                              <a:rPr lang="en-GB" sz="1600" i="1">
                                <a:latin typeface="Cambria Math" panose="02040503050406030204" pitchFamily="18" charset="0"/>
                              </a:rPr>
                              <m:t>𝛼</m:t>
                            </m:r>
                            <m:r>
                              <a:rPr lang="en-GB" sz="1600" i="1">
                                <a:latin typeface="Cambria Math" panose="02040503050406030204" pitchFamily="18" charset="0"/>
                              </a:rPr>
                              <m:t>+</m:t>
                            </m:r>
                            <m:r>
                              <a:rPr lang="en-GB" sz="1600" i="1">
                                <a:latin typeface="Cambria Math" panose="02040503050406030204" pitchFamily="18" charset="0"/>
                              </a:rPr>
                              <m:t>𝛽</m:t>
                            </m:r>
                            <m:r>
                              <a:rPr lang="en-GB" sz="1600" i="1">
                                <a:latin typeface="Cambria Math" panose="02040503050406030204" pitchFamily="18" charset="0"/>
                              </a:rPr>
                              <m:t>+</m:t>
                            </m:r>
                            <m:r>
                              <a:rPr lang="en-GB" sz="1600" i="1">
                                <a:latin typeface="Cambria Math" panose="02040503050406030204" pitchFamily="18" charset="0"/>
                              </a:rPr>
                              <m:t>𝛾</m:t>
                            </m:r>
                            <m:r>
                              <a:rPr lang="en-GB" sz="1600" b="0" i="1" smtClean="0">
                                <a:latin typeface="Cambria Math" panose="02040503050406030204" pitchFamily="18" charset="0"/>
                              </a:rPr>
                              <m:t>+</m:t>
                            </m:r>
                            <m:r>
                              <a:rPr lang="en-GB" sz="1600" b="0" i="1" smtClean="0">
                                <a:latin typeface="Cambria Math" panose="02040503050406030204" pitchFamily="18" charset="0"/>
                              </a:rPr>
                              <m:t>𝛿</m:t>
                            </m:r>
                          </m:e>
                        </m:d>
                      </m:e>
                      <m:sup>
                        <m:r>
                          <a:rPr lang="en-GB" sz="1600" i="1">
                            <a:latin typeface="Cambria Math" panose="02040503050406030204" pitchFamily="18" charset="0"/>
                          </a:rPr>
                          <m:t>2</m:t>
                        </m:r>
                      </m:sup>
                    </m:sSup>
                    <m:r>
                      <a:rPr lang="en-GB" sz="1600" i="1">
                        <a:latin typeface="Cambria Math" panose="02040503050406030204" pitchFamily="18" charset="0"/>
                      </a:rPr>
                      <m:t>−2(</m:t>
                    </m:r>
                    <m:r>
                      <a:rPr lang="en-GB" sz="1600" i="1">
                        <a:latin typeface="Cambria Math" panose="02040503050406030204" pitchFamily="18" charset="0"/>
                      </a:rPr>
                      <m:t>𝛼𝛽</m:t>
                    </m:r>
                    <m:r>
                      <a:rPr lang="en-GB" sz="1600" i="1">
                        <a:latin typeface="Cambria Math" panose="02040503050406030204" pitchFamily="18" charset="0"/>
                      </a:rPr>
                      <m:t>+</m:t>
                    </m:r>
                    <m:r>
                      <a:rPr lang="en-GB" sz="1600" b="0" i="1" smtClean="0">
                        <a:latin typeface="Cambria Math" panose="02040503050406030204" pitchFamily="18" charset="0"/>
                      </a:rPr>
                      <m:t>𝛼𝛽</m:t>
                    </m:r>
                    <m:r>
                      <a:rPr lang="en-GB" sz="1600" i="1">
                        <a:latin typeface="Cambria Math" panose="02040503050406030204" pitchFamily="18" charset="0"/>
                      </a:rPr>
                      <m:t>+</m:t>
                    </m:r>
                    <m:r>
                      <a:rPr lang="en-GB" sz="1600" i="1">
                        <a:latin typeface="Cambria Math" panose="02040503050406030204" pitchFamily="18" charset="0"/>
                      </a:rPr>
                      <m:t>𝛼𝛾</m:t>
                    </m:r>
                    <m:r>
                      <a:rPr lang="en-GB" sz="1600" b="0" i="1" smtClean="0">
                        <a:latin typeface="Cambria Math" panose="02040503050406030204" pitchFamily="18" charset="0"/>
                      </a:rPr>
                      <m:t>+</m:t>
                    </m:r>
                    <m:r>
                      <a:rPr lang="en-GB" sz="1600" b="0" i="1" smtClean="0">
                        <a:latin typeface="Cambria Math" panose="02040503050406030204" pitchFamily="18" charset="0"/>
                      </a:rPr>
                      <m:t>𝛽𝛾</m:t>
                    </m:r>
                    <m:r>
                      <a:rPr lang="en-GB" sz="1600" b="0" i="1" smtClean="0">
                        <a:latin typeface="Cambria Math" panose="02040503050406030204" pitchFamily="18" charset="0"/>
                      </a:rPr>
                      <m:t>+…)</m:t>
                    </m:r>
                  </m:oMath>
                </a14:m>
                <a:endParaRPr lang="en-GB" sz="1600" dirty="0"/>
              </a:p>
              <a:p>
                <a:r>
                  <a:rPr lang="en-GB" sz="1600" b="1" dirty="0"/>
                  <a:t>Sums of cubes</a:t>
                </a:r>
                <a:r>
                  <a:rPr lang="en-GB" sz="1600" dirty="0"/>
                  <a:t>:</a:t>
                </a:r>
              </a:p>
              <a:p>
                <a:pPr marL="285750" indent="-285750">
                  <a:buFont typeface="Arial" panose="020B0604020202020204" pitchFamily="34" charset="0"/>
                  <a:buChar char="•"/>
                </a:pPr>
                <a:r>
                  <a:rPr lang="en-GB" sz="1600" dirty="0"/>
                  <a:t>Quadratic: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𝛼</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𝛽</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e>
                        </m:d>
                      </m:e>
                      <m:sup>
                        <m:r>
                          <a:rPr lang="en-GB" sz="1600" b="0" i="1" smtClean="0">
                            <a:latin typeface="Cambria Math" panose="02040503050406030204" pitchFamily="18" charset="0"/>
                          </a:rPr>
                          <m:t>3</m:t>
                        </m:r>
                      </m:sup>
                    </m:sSup>
                    <m:r>
                      <a:rPr lang="en-GB" sz="1600" b="0" i="1" smtClean="0">
                        <a:latin typeface="Cambria Math" panose="02040503050406030204" pitchFamily="18" charset="0"/>
                      </a:rPr>
                      <m:t>−3</m:t>
                    </m:r>
                    <m:r>
                      <a:rPr lang="en-GB" sz="1600" b="0" i="1" smtClean="0">
                        <a:latin typeface="Cambria Math" panose="02040503050406030204" pitchFamily="18" charset="0"/>
                      </a:rPr>
                      <m:t>𝛼𝛽</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e>
                    </m:d>
                  </m:oMath>
                </a14:m>
                <a:endParaRPr lang="en-GB" sz="1600" b="0" dirty="0"/>
              </a:p>
              <a:p>
                <a:pPr marL="285750" indent="-285750">
                  <a:buFont typeface="Arial" panose="020B0604020202020204" pitchFamily="34" charset="0"/>
                  <a:buChar char="•"/>
                </a:pPr>
                <a:r>
                  <a:rPr lang="en-GB" sz="1600" dirty="0"/>
                  <a:t>Cubic: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𝛼</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𝛽</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𝛾</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0" i="1" smtClean="0">
                                <a:latin typeface="Cambria Math" panose="02040503050406030204" pitchFamily="18" charset="0"/>
                              </a:rPr>
                              <m:t>+</m:t>
                            </m:r>
                            <m:r>
                              <a:rPr lang="en-GB" sz="1600" b="0" i="1" smtClean="0">
                                <a:latin typeface="Cambria Math" panose="02040503050406030204" pitchFamily="18" charset="0"/>
                              </a:rPr>
                              <m:t>𝛾</m:t>
                            </m:r>
                          </m:e>
                        </m:d>
                      </m:e>
                      <m:sup>
                        <m:r>
                          <a:rPr lang="en-GB" sz="1600" b="0" i="1" smtClean="0">
                            <a:latin typeface="Cambria Math" panose="02040503050406030204" pitchFamily="18" charset="0"/>
                          </a:rPr>
                          <m:t>3</m:t>
                        </m:r>
                      </m:sup>
                    </m:sSup>
                    <m:r>
                      <a:rPr lang="en-GB" sz="1600" b="0" i="1" smtClean="0">
                        <a:latin typeface="Cambria Math" panose="02040503050406030204" pitchFamily="18" charset="0"/>
                      </a:rPr>
                      <m:t>−3</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0" i="1" smtClean="0">
                            <a:latin typeface="Cambria Math" panose="02040503050406030204" pitchFamily="18" charset="0"/>
                          </a:rPr>
                          <m:t>+</m:t>
                        </m:r>
                        <m:r>
                          <a:rPr lang="en-GB" sz="1600" b="0" i="1" smtClean="0">
                            <a:latin typeface="Cambria Math" panose="02040503050406030204" pitchFamily="18" charset="0"/>
                          </a:rPr>
                          <m:t>𝛾</m:t>
                        </m:r>
                      </m:e>
                    </m:d>
                    <m:d>
                      <m:dPr>
                        <m:ctrlPr>
                          <a:rPr lang="en-GB" sz="1600" b="0" i="1" smtClean="0">
                            <a:latin typeface="Cambria Math" panose="02040503050406030204" pitchFamily="18" charset="0"/>
                          </a:rPr>
                        </m:ctrlPr>
                      </m:dPr>
                      <m:e>
                        <m:r>
                          <a:rPr lang="en-GB" sz="1600" i="1">
                            <a:latin typeface="Cambria Math" panose="02040503050406030204" pitchFamily="18" charset="0"/>
                          </a:rPr>
                          <m:t>𝛼𝛽</m:t>
                        </m:r>
                        <m:r>
                          <a:rPr lang="en-GB" sz="1600" i="1">
                            <a:latin typeface="Cambria Math" panose="02040503050406030204" pitchFamily="18" charset="0"/>
                          </a:rPr>
                          <m:t>+</m:t>
                        </m:r>
                        <m:r>
                          <a:rPr lang="en-GB" sz="1600" i="1">
                            <a:latin typeface="Cambria Math" panose="02040503050406030204" pitchFamily="18" charset="0"/>
                          </a:rPr>
                          <m:t>𝛽𝛾</m:t>
                        </m:r>
                        <m:r>
                          <a:rPr lang="en-GB" sz="1600" i="1">
                            <a:latin typeface="Cambria Math" panose="02040503050406030204" pitchFamily="18" charset="0"/>
                          </a:rPr>
                          <m:t>+</m:t>
                        </m:r>
                        <m:r>
                          <a:rPr lang="en-GB" sz="1600" i="1">
                            <a:latin typeface="Cambria Math" panose="02040503050406030204" pitchFamily="18" charset="0"/>
                          </a:rPr>
                          <m:t>𝛾𝛼</m:t>
                        </m:r>
                      </m:e>
                    </m:d>
                    <m:r>
                      <a:rPr lang="en-GB" sz="1600" b="0" i="1" smtClean="0">
                        <a:latin typeface="Cambria Math" panose="02040503050406030204" pitchFamily="18" charset="0"/>
                      </a:rPr>
                      <m:t>+3</m:t>
                    </m:r>
                    <m:r>
                      <a:rPr lang="en-GB" sz="1600" b="0" i="1" smtClean="0">
                        <a:latin typeface="Cambria Math" panose="02040503050406030204" pitchFamily="18" charset="0"/>
                      </a:rPr>
                      <m:t>𝛼𝛽𝛾</m:t>
                    </m:r>
                  </m:oMath>
                </a14:m>
                <a:endParaRPr lang="en-GB" sz="1600" dirty="0"/>
              </a:p>
            </p:txBody>
          </p:sp>
        </mc:Choice>
        <mc:Fallback xmlns="">
          <p:sp>
            <p:nvSpPr>
              <p:cNvPr id="7" name="TextBox 6">
                <a:extLst>
                  <a:ext uri="{FF2B5EF4-FFF2-40B4-BE49-F238E27FC236}">
                    <a16:creationId xmlns:a16="http://schemas.microsoft.com/office/drawing/2014/main" id="{E7845F47-B221-4034-A0AB-EB03FE3C7720}"/>
                  </a:ext>
                </a:extLst>
              </p:cNvPr>
              <p:cNvSpPr txBox="1">
                <a:spLocks noRot="1" noChangeAspect="1" noMove="1" noResize="1" noEditPoints="1" noAdjustHandles="1" noChangeArrowheads="1" noChangeShapeType="1" noTextEdit="1"/>
              </p:cNvSpPr>
              <p:nvPr/>
            </p:nvSpPr>
            <p:spPr>
              <a:xfrm>
                <a:off x="507926" y="4851251"/>
                <a:ext cx="8015044" cy="1815882"/>
              </a:xfrm>
              <a:prstGeom prst="rect">
                <a:avLst/>
              </a:prstGeom>
              <a:blipFill>
                <a:blip r:embed="rId3"/>
                <a:stretch>
                  <a:fillRect l="-227" t="-662" b="-2649"/>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BE0389F8-19B3-4C7E-ABD6-4F52AB81C556}"/>
              </a:ext>
            </a:extLst>
          </p:cNvPr>
          <p:cNvSpPr txBox="1"/>
          <p:nvPr/>
        </p:nvSpPr>
        <p:spPr>
          <a:xfrm>
            <a:off x="6286475" y="4499595"/>
            <a:ext cx="2664296" cy="261610"/>
          </a:xfrm>
          <a:prstGeom prst="rect">
            <a:avLst/>
          </a:prstGeom>
          <a:noFill/>
        </p:spPr>
        <p:txBody>
          <a:bodyPr wrap="square" rtlCol="0">
            <a:spAutoFit/>
          </a:bodyPr>
          <a:lstStyle/>
          <a:p>
            <a:r>
              <a:rPr lang="en-GB" sz="1100" dirty="0"/>
              <a:t>(You can use these results without proof)</a:t>
            </a:r>
          </a:p>
        </p:txBody>
      </p:sp>
      <p:sp>
        <p:nvSpPr>
          <p:cNvPr id="12" name="TextBox 11">
            <a:extLst>
              <a:ext uri="{FF2B5EF4-FFF2-40B4-BE49-F238E27FC236}">
                <a16:creationId xmlns:a16="http://schemas.microsoft.com/office/drawing/2014/main" id="{A4887D11-E2AB-4997-8CD5-1F0D6635DCA5}"/>
              </a:ext>
            </a:extLst>
          </p:cNvPr>
          <p:cNvSpPr txBox="1"/>
          <p:nvPr/>
        </p:nvSpPr>
        <p:spPr>
          <a:xfrm>
            <a:off x="6441312" y="5915078"/>
            <a:ext cx="2664296"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800" dirty="0"/>
              <a:t>(We can see these cubes formulae </a:t>
            </a:r>
            <a:r>
              <a:rPr lang="en-GB" sz="800" b="1" u="sng" dirty="0"/>
              <a:t>don’t</a:t>
            </a:r>
            <a:r>
              <a:rPr lang="en-GB" sz="800" dirty="0"/>
              <a:t> generalise nicely as we increase the order of the polynomial. For this reason you are not required to know the sum of cubes for quartics)</a:t>
            </a:r>
          </a:p>
        </p:txBody>
      </p:sp>
      <p:cxnSp>
        <p:nvCxnSpPr>
          <p:cNvPr id="11" name="Straight Arrow Connector 10">
            <a:extLst>
              <a:ext uri="{FF2B5EF4-FFF2-40B4-BE49-F238E27FC236}">
                <a16:creationId xmlns:a16="http://schemas.microsoft.com/office/drawing/2014/main" id="{1CECD38D-0C34-4AEA-BE3D-5F1680CA7ADA}"/>
              </a:ext>
            </a:extLst>
          </p:cNvPr>
          <p:cNvCxnSpPr>
            <a:stCxn id="12" idx="1"/>
          </p:cNvCxnSpPr>
          <p:nvPr/>
        </p:nvCxnSpPr>
        <p:spPr>
          <a:xfrm flipH="1">
            <a:off x="6066503" y="6145911"/>
            <a:ext cx="374809" cy="97573"/>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561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fade">
                                      <p:cBhvr>
                                        <p:cTn id="15" dur="500"/>
                                        <p:tgtEl>
                                          <p:spTgt spid="5">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animBg="1"/>
      <p:bldP spid="9"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BAB0C7D-CA60-423F-A20E-5A888C7EF60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E1DB1217-5E7E-4BF0-A8B8-B4B6745D962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a:extLst>
                <a:ext uri="{FF2B5EF4-FFF2-40B4-BE49-F238E27FC236}">
                  <a16:creationId xmlns:a16="http://schemas.microsoft.com/office/drawing/2014/main" id="{2005B2E6-13BF-45DF-8702-4D0297B5083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A037FF6-F3CF-45FF-BE70-B68AD14AA5F7}"/>
                  </a:ext>
                </a:extLst>
              </p:cNvPr>
              <p:cNvSpPr txBox="1"/>
              <p:nvPr/>
            </p:nvSpPr>
            <p:spPr>
              <a:xfrm>
                <a:off x="388293" y="855654"/>
                <a:ext cx="8208912"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three roots of a cubic equation are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oMath>
                </a14:m>
                <a:r>
                  <a:rPr lang="en-GB" dirty="0"/>
                  <a:t> and </a:t>
                </a:r>
                <a14:m>
                  <m:oMath xmlns:m="http://schemas.openxmlformats.org/officeDocument/2006/math">
                    <m:r>
                      <a:rPr lang="en-GB" b="0" i="1" smtClean="0">
                        <a:latin typeface="Cambria Math" panose="02040503050406030204" pitchFamily="18" charset="0"/>
                      </a:rPr>
                      <m:t>𝛾</m:t>
                    </m:r>
                  </m:oMath>
                </a14:m>
                <a:r>
                  <a:rPr lang="en-GB" dirty="0"/>
                  <a:t>. Given that </a:t>
                </a:r>
                <a14:m>
                  <m:oMath xmlns:m="http://schemas.openxmlformats.org/officeDocument/2006/math">
                    <m:r>
                      <a:rPr lang="en-GB" b="0" i="1" smtClean="0">
                        <a:latin typeface="Cambria Math" panose="02040503050406030204" pitchFamily="18" charset="0"/>
                      </a:rPr>
                      <m:t>𝛼𝛽𝛾</m:t>
                    </m:r>
                    <m:r>
                      <a:rPr lang="en-GB" b="0" i="1" smtClean="0">
                        <a:latin typeface="Cambria Math" panose="02040503050406030204" pitchFamily="18" charset="0"/>
                      </a:rPr>
                      <m:t>=4</m:t>
                    </m:r>
                  </m:oMath>
                </a14:m>
                <a:r>
                  <a:rPr lang="en-GB" dirty="0"/>
                  <a:t>, </a:t>
                </a:r>
                <a14:m>
                  <m:oMath xmlns:m="http://schemas.openxmlformats.org/officeDocument/2006/math">
                    <m:r>
                      <a:rPr lang="en-GB" b="0" i="1" smtClean="0">
                        <a:latin typeface="Cambria Math" panose="02040503050406030204" pitchFamily="18" charset="0"/>
                      </a:rPr>
                      <m:t>𝛼𝛽</m:t>
                    </m:r>
                    <m:r>
                      <a:rPr lang="en-GB" b="0" i="1" smtClean="0">
                        <a:latin typeface="Cambria Math" panose="02040503050406030204" pitchFamily="18" charset="0"/>
                      </a:rPr>
                      <m:t>+</m:t>
                    </m:r>
                    <m:r>
                      <a:rPr lang="en-GB" b="0" i="1" smtClean="0">
                        <a:latin typeface="Cambria Math" panose="02040503050406030204" pitchFamily="18" charset="0"/>
                      </a:rPr>
                      <m:t>𝛽𝛾</m:t>
                    </m:r>
                    <m:r>
                      <a:rPr lang="en-GB" b="0" i="1" smtClean="0">
                        <a:latin typeface="Cambria Math" panose="02040503050406030204" pitchFamily="18" charset="0"/>
                      </a:rPr>
                      <m:t>+</m:t>
                    </m:r>
                    <m:r>
                      <a:rPr lang="en-GB" b="0" i="1" smtClean="0">
                        <a:latin typeface="Cambria Math" panose="02040503050406030204" pitchFamily="18" charset="0"/>
                      </a:rPr>
                      <m:t>𝛾𝛼</m:t>
                    </m:r>
                    <m:r>
                      <a:rPr lang="en-GB" b="0" i="1" smtClean="0">
                        <a:latin typeface="Cambria Math" panose="02040503050406030204" pitchFamily="18" charset="0"/>
                      </a:rPr>
                      <m:t>=−5</m:t>
                    </m:r>
                  </m:oMath>
                </a14:m>
                <a:r>
                  <a:rPr lang="en-GB" dirty="0"/>
                  <a:t> and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r>
                      <a:rPr lang="en-GB" b="0" i="1" smtClean="0">
                        <a:latin typeface="Cambria Math" panose="02040503050406030204" pitchFamily="18" charset="0"/>
                      </a:rPr>
                      <m:t>𝛾</m:t>
                    </m:r>
                    <m:r>
                      <a:rPr lang="en-GB" b="0" i="1" smtClean="0">
                        <a:latin typeface="Cambria Math" panose="02040503050406030204" pitchFamily="18" charset="0"/>
                      </a:rPr>
                      <m:t>=3</m:t>
                    </m:r>
                  </m:oMath>
                </a14:m>
                <a:r>
                  <a:rPr lang="en-GB" dirty="0"/>
                  <a:t>, find the value of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𝛼</m:t>
                        </m:r>
                        <m:r>
                          <a:rPr lang="en-GB" b="0" i="1" smtClean="0">
                            <a:latin typeface="Cambria Math" panose="02040503050406030204" pitchFamily="18" charset="0"/>
                          </a:rPr>
                          <m:t>+3</m:t>
                        </m:r>
                      </m:e>
                    </m:d>
                    <m:d>
                      <m:dPr>
                        <m:ctrlPr>
                          <a:rPr lang="en-GB" b="0" i="1" smtClean="0">
                            <a:latin typeface="Cambria Math" panose="02040503050406030204" pitchFamily="18" charset="0"/>
                          </a:rPr>
                        </m:ctrlPr>
                      </m:dPr>
                      <m:e>
                        <m:r>
                          <a:rPr lang="en-GB" b="0" i="1" smtClean="0">
                            <a:latin typeface="Cambria Math" panose="02040503050406030204" pitchFamily="18" charset="0"/>
                          </a:rPr>
                          <m:t>𝛽</m:t>
                        </m:r>
                        <m:r>
                          <a:rPr lang="en-GB" b="0" i="1" smtClean="0">
                            <a:latin typeface="Cambria Math" panose="02040503050406030204" pitchFamily="18" charset="0"/>
                          </a:rPr>
                          <m:t>+3</m:t>
                        </m:r>
                      </m:e>
                    </m:d>
                    <m:r>
                      <a:rPr lang="en-GB" b="0" i="1" smtClean="0">
                        <a:latin typeface="Cambria Math" panose="02040503050406030204" pitchFamily="18" charset="0"/>
                      </a:rPr>
                      <m:t>(</m:t>
                    </m:r>
                    <m:r>
                      <a:rPr lang="en-GB" b="0" i="1" smtClean="0">
                        <a:latin typeface="Cambria Math" panose="02040503050406030204" pitchFamily="18" charset="0"/>
                      </a:rPr>
                      <m:t>𝛾</m:t>
                    </m:r>
                    <m:r>
                      <a:rPr lang="en-GB" b="0" i="1" smtClean="0">
                        <a:latin typeface="Cambria Math" panose="02040503050406030204" pitchFamily="18" charset="0"/>
                      </a:rPr>
                      <m:t>+3)</m:t>
                    </m:r>
                  </m:oMath>
                </a14:m>
                <a:endParaRPr lang="en-GB" dirty="0"/>
              </a:p>
            </p:txBody>
          </p:sp>
        </mc:Choice>
        <mc:Fallback xmlns="">
          <p:sp>
            <p:nvSpPr>
              <p:cNvPr id="5" name="TextBox 4">
                <a:extLst>
                  <a:ext uri="{FF2B5EF4-FFF2-40B4-BE49-F238E27FC236}">
                    <a16:creationId xmlns:a16="http://schemas.microsoft.com/office/drawing/2014/main" id="{2A037FF6-F3CF-45FF-BE70-B68AD14AA5F7}"/>
                  </a:ext>
                </a:extLst>
              </p:cNvPr>
              <p:cNvSpPr txBox="1">
                <a:spLocks noRot="1" noChangeAspect="1" noMove="1" noResize="1" noEditPoints="1" noAdjustHandles="1" noChangeArrowheads="1" noChangeShapeType="1" noTextEdit="1"/>
              </p:cNvSpPr>
              <p:nvPr/>
            </p:nvSpPr>
            <p:spPr>
              <a:xfrm>
                <a:off x="388293" y="855654"/>
                <a:ext cx="8208912"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5B2EC1A-1A71-4A62-A36D-6CA8A341C3BE}"/>
                  </a:ext>
                </a:extLst>
              </p:cNvPr>
              <p:cNvSpPr txBox="1"/>
              <p:nvPr/>
            </p:nvSpPr>
            <p:spPr>
              <a:xfrm>
                <a:off x="4572000" y="1844824"/>
                <a:ext cx="4025816"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 strategy as before is to manipulate the expression so that we have it in terms of </a:t>
                </a:r>
                <a14:m>
                  <m:oMath xmlns:m="http://schemas.openxmlformats.org/officeDocument/2006/math">
                    <m:r>
                      <a:rPr lang="en-GB" sz="1400" b="0" i="1" smtClean="0">
                        <a:latin typeface="Cambria Math" panose="02040503050406030204" pitchFamily="18" charset="0"/>
                      </a:rPr>
                      <m:t>𝛼</m:t>
                    </m:r>
                    <m:r>
                      <a:rPr lang="en-GB" sz="1400" b="0" i="1" smtClean="0">
                        <a:latin typeface="Cambria Math" panose="02040503050406030204" pitchFamily="18" charset="0"/>
                      </a:rPr>
                      <m:t>+</m:t>
                    </m:r>
                    <m:r>
                      <a:rPr lang="en-GB" sz="1400" b="0" i="1" smtClean="0">
                        <a:latin typeface="Cambria Math" panose="02040503050406030204" pitchFamily="18" charset="0"/>
                      </a:rPr>
                      <m:t>𝛽</m:t>
                    </m:r>
                    <m:r>
                      <a:rPr lang="en-GB" sz="1400" b="0" i="1" smtClean="0">
                        <a:latin typeface="Cambria Math" panose="02040503050406030204" pitchFamily="18" charset="0"/>
                      </a:rPr>
                      <m:t>+</m:t>
                    </m:r>
                    <m:r>
                      <a:rPr lang="en-GB" sz="1400" b="0" i="1" smtClean="0">
                        <a:latin typeface="Cambria Math" panose="02040503050406030204" pitchFamily="18" charset="0"/>
                      </a:rPr>
                      <m:t>𝛾</m:t>
                    </m:r>
                  </m:oMath>
                </a14:m>
                <a:r>
                  <a:rPr lang="en-GB" sz="1400" dirty="0"/>
                  <a:t>, </a:t>
                </a:r>
                <a14:m>
                  <m:oMath xmlns:m="http://schemas.openxmlformats.org/officeDocument/2006/math">
                    <m:r>
                      <a:rPr lang="en-GB" sz="1400" b="0" i="1" smtClean="0">
                        <a:latin typeface="Cambria Math" panose="02040503050406030204" pitchFamily="18" charset="0"/>
                      </a:rPr>
                      <m:t>𝛼𝛽𝛾</m:t>
                    </m:r>
                  </m:oMath>
                </a14:m>
                <a:r>
                  <a:rPr lang="en-GB" sz="1400" dirty="0"/>
                  <a:t>, etc. Expanding will do in this case.</a:t>
                </a:r>
              </a:p>
            </p:txBody>
          </p:sp>
        </mc:Choice>
        <mc:Fallback xmlns="">
          <p:sp>
            <p:nvSpPr>
              <p:cNvPr id="6" name="TextBox 5">
                <a:extLst>
                  <a:ext uri="{FF2B5EF4-FFF2-40B4-BE49-F238E27FC236}">
                    <a16:creationId xmlns:a16="http://schemas.microsoft.com/office/drawing/2014/main" id="{55B2EC1A-1A71-4A62-A36D-6CA8A341C3BE}"/>
                  </a:ext>
                </a:extLst>
              </p:cNvPr>
              <p:cNvSpPr txBox="1">
                <a:spLocks noRot="1" noChangeAspect="1" noMove="1" noResize="1" noEditPoints="1" noAdjustHandles="1" noChangeArrowheads="1" noChangeShapeType="1" noTextEdit="1"/>
              </p:cNvSpPr>
              <p:nvPr/>
            </p:nvSpPr>
            <p:spPr>
              <a:xfrm>
                <a:off x="4572000" y="1844824"/>
                <a:ext cx="4025816" cy="738664"/>
              </a:xfrm>
              <a:prstGeom prst="rect">
                <a:avLst/>
              </a:prstGeom>
              <a:blipFill>
                <a:blip r:embed="rId3"/>
                <a:stretch>
                  <a:fillRect l="-151" b="-56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4EF497A-68F6-48F9-8FEB-5AA384E52445}"/>
                  </a:ext>
                </a:extLst>
              </p:cNvPr>
              <p:cNvSpPr txBox="1"/>
              <p:nvPr/>
            </p:nvSpPr>
            <p:spPr>
              <a:xfrm>
                <a:off x="539552" y="2852936"/>
                <a:ext cx="5544616" cy="14773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r>
                            <a:rPr lang="en-GB" i="1">
                              <a:latin typeface="Cambria Math" panose="02040503050406030204" pitchFamily="18" charset="0"/>
                            </a:rPr>
                            <m:t>𝛼</m:t>
                          </m:r>
                          <m:r>
                            <a:rPr lang="en-GB" i="1">
                              <a:latin typeface="Cambria Math" panose="02040503050406030204" pitchFamily="18" charset="0"/>
                            </a:rPr>
                            <m:t>+3</m:t>
                          </m:r>
                        </m:e>
                      </m:d>
                      <m:d>
                        <m:dPr>
                          <m:ctrlPr>
                            <a:rPr lang="en-GB" i="1">
                              <a:latin typeface="Cambria Math" panose="02040503050406030204" pitchFamily="18" charset="0"/>
                            </a:rPr>
                          </m:ctrlPr>
                        </m:dPr>
                        <m:e>
                          <m:r>
                            <a:rPr lang="en-GB" i="1">
                              <a:latin typeface="Cambria Math" panose="02040503050406030204" pitchFamily="18" charset="0"/>
                            </a:rPr>
                            <m:t>𝛽</m:t>
                          </m:r>
                          <m:r>
                            <a:rPr lang="en-GB" i="1">
                              <a:latin typeface="Cambria Math" panose="02040503050406030204" pitchFamily="18" charset="0"/>
                            </a:rPr>
                            <m:t>+3</m:t>
                          </m:r>
                        </m:e>
                      </m:d>
                      <m:d>
                        <m:dPr>
                          <m:ctrlPr>
                            <a:rPr lang="en-GB" i="1">
                              <a:latin typeface="Cambria Math" panose="02040503050406030204" pitchFamily="18" charset="0"/>
                            </a:rPr>
                          </m:ctrlPr>
                        </m:dPr>
                        <m:e>
                          <m:r>
                            <a:rPr lang="en-GB" i="1">
                              <a:latin typeface="Cambria Math" panose="02040503050406030204" pitchFamily="18" charset="0"/>
                            </a:rPr>
                            <m:t>𝛾</m:t>
                          </m:r>
                          <m:r>
                            <a:rPr lang="en-GB" i="1">
                              <a:latin typeface="Cambria Math" panose="02040503050406030204" pitchFamily="18" charset="0"/>
                            </a:rPr>
                            <m:t>+3</m:t>
                          </m:r>
                        </m:e>
                      </m:d>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𝛼𝛽𝛾</m:t>
                      </m:r>
                      <m:r>
                        <a:rPr lang="en-GB" b="0" i="1" smtClean="0">
                          <a:latin typeface="Cambria Math" panose="02040503050406030204" pitchFamily="18" charset="0"/>
                        </a:rPr>
                        <m:t>+3</m:t>
                      </m:r>
                      <m:r>
                        <a:rPr lang="en-GB" b="0" i="1" smtClean="0">
                          <a:latin typeface="Cambria Math" panose="02040503050406030204" pitchFamily="18" charset="0"/>
                        </a:rPr>
                        <m:t>𝛼𝛽</m:t>
                      </m:r>
                      <m:r>
                        <a:rPr lang="en-GB" b="0" i="1" smtClean="0">
                          <a:latin typeface="Cambria Math" panose="02040503050406030204" pitchFamily="18" charset="0"/>
                        </a:rPr>
                        <m:t>+3</m:t>
                      </m:r>
                      <m:r>
                        <a:rPr lang="en-GB" b="0" i="1" smtClean="0">
                          <a:latin typeface="Cambria Math" panose="02040503050406030204" pitchFamily="18" charset="0"/>
                        </a:rPr>
                        <m:t>𝛼𝛾</m:t>
                      </m:r>
                      <m:r>
                        <a:rPr lang="en-GB" b="0" i="1" smtClean="0">
                          <a:latin typeface="Cambria Math" panose="02040503050406030204" pitchFamily="18" charset="0"/>
                        </a:rPr>
                        <m:t>+3</m:t>
                      </m:r>
                      <m:r>
                        <a:rPr lang="en-GB" b="0" i="1" smtClean="0">
                          <a:latin typeface="Cambria Math" panose="02040503050406030204" pitchFamily="18" charset="0"/>
                        </a:rPr>
                        <m:t>𝛾𝛼</m:t>
                      </m:r>
                      <m:r>
                        <a:rPr lang="en-GB" b="0" i="1" smtClean="0">
                          <a:latin typeface="Cambria Math" panose="02040503050406030204" pitchFamily="18" charset="0"/>
                        </a:rPr>
                        <m:t>+9</m:t>
                      </m:r>
                      <m:r>
                        <a:rPr lang="en-GB" b="0" i="1" smtClean="0">
                          <a:latin typeface="Cambria Math" panose="02040503050406030204" pitchFamily="18" charset="0"/>
                        </a:rPr>
                        <m:t>𝛼</m:t>
                      </m:r>
                      <m:r>
                        <a:rPr lang="en-GB" b="0" i="1" smtClean="0">
                          <a:latin typeface="Cambria Math" panose="02040503050406030204" pitchFamily="18" charset="0"/>
                        </a:rPr>
                        <m:t>+9</m:t>
                      </m:r>
                      <m:r>
                        <a:rPr lang="en-GB" b="0" i="1" smtClean="0">
                          <a:latin typeface="Cambria Math" panose="02040503050406030204" pitchFamily="18" charset="0"/>
                        </a:rPr>
                        <m:t>𝛽</m:t>
                      </m:r>
                      <m:r>
                        <a:rPr lang="en-GB" b="0" i="1" smtClean="0">
                          <a:latin typeface="Cambria Math" panose="02040503050406030204" pitchFamily="18" charset="0"/>
                        </a:rPr>
                        <m:t>+9</m:t>
                      </m:r>
                      <m:r>
                        <a:rPr lang="en-GB" b="0" i="1" smtClean="0">
                          <a:latin typeface="Cambria Math" panose="02040503050406030204" pitchFamily="18" charset="0"/>
                        </a:rPr>
                        <m:t>𝛾</m:t>
                      </m:r>
                      <m:r>
                        <a:rPr lang="en-GB" b="0" i="1" smtClean="0">
                          <a:latin typeface="Cambria Math" panose="02040503050406030204" pitchFamily="18" charset="0"/>
                        </a:rPr>
                        <m:t>+27</m:t>
                      </m:r>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𝛼𝛽𝛾</m:t>
                      </m:r>
                      <m:r>
                        <a:rPr lang="en-GB" b="0" i="1" smtClean="0">
                          <a:latin typeface="Cambria Math" panose="02040503050406030204" pitchFamily="18" charset="0"/>
                        </a:rPr>
                        <m:t>+3</m:t>
                      </m:r>
                      <m:d>
                        <m:dPr>
                          <m:ctrlPr>
                            <a:rPr lang="en-GB" b="0" i="1" smtClean="0">
                              <a:latin typeface="Cambria Math" panose="02040503050406030204" pitchFamily="18" charset="0"/>
                            </a:rPr>
                          </m:ctrlPr>
                        </m:dPr>
                        <m:e>
                          <m:r>
                            <a:rPr lang="en-GB" i="1">
                              <a:latin typeface="Cambria Math" panose="02040503050406030204" pitchFamily="18" charset="0"/>
                            </a:rPr>
                            <m:t>𝛼𝛽</m:t>
                          </m:r>
                          <m:r>
                            <a:rPr lang="en-GB" i="1">
                              <a:latin typeface="Cambria Math" panose="02040503050406030204" pitchFamily="18" charset="0"/>
                            </a:rPr>
                            <m:t>+</m:t>
                          </m:r>
                          <m:r>
                            <a:rPr lang="en-GB" i="1">
                              <a:latin typeface="Cambria Math" panose="02040503050406030204" pitchFamily="18" charset="0"/>
                            </a:rPr>
                            <m:t>𝛽𝛾</m:t>
                          </m:r>
                          <m:r>
                            <a:rPr lang="en-GB" i="1">
                              <a:latin typeface="Cambria Math" panose="02040503050406030204" pitchFamily="18" charset="0"/>
                            </a:rPr>
                            <m:t>+</m:t>
                          </m:r>
                          <m:r>
                            <a:rPr lang="en-GB" i="1">
                              <a:latin typeface="Cambria Math" panose="02040503050406030204" pitchFamily="18" charset="0"/>
                            </a:rPr>
                            <m:t>𝛾𝛼</m:t>
                          </m:r>
                        </m:e>
                      </m:d>
                      <m:r>
                        <a:rPr lang="en-GB" b="0" i="1" smtClean="0">
                          <a:latin typeface="Cambria Math" panose="02040503050406030204" pitchFamily="18" charset="0"/>
                        </a:rPr>
                        <m:t>+9</m:t>
                      </m:r>
                      <m:d>
                        <m:dPr>
                          <m:ctrlPr>
                            <a:rPr lang="en-GB" b="0" i="1" smtClean="0">
                              <a:latin typeface="Cambria Math" panose="02040503050406030204" pitchFamily="18" charset="0"/>
                            </a:rPr>
                          </m:ctrlPr>
                        </m:dPr>
                        <m:e>
                          <m:r>
                            <a:rPr lang="en-GB" i="1">
                              <a:latin typeface="Cambria Math" panose="02040503050406030204" pitchFamily="18" charset="0"/>
                            </a:rPr>
                            <m:t>𝛼</m:t>
                          </m:r>
                          <m:r>
                            <a:rPr lang="en-GB" i="1">
                              <a:latin typeface="Cambria Math" panose="02040503050406030204" pitchFamily="18" charset="0"/>
                            </a:rPr>
                            <m:t>+</m:t>
                          </m:r>
                          <m:r>
                            <a:rPr lang="en-GB" i="1">
                              <a:latin typeface="Cambria Math" panose="02040503050406030204" pitchFamily="18" charset="0"/>
                            </a:rPr>
                            <m:t>𝛽</m:t>
                          </m:r>
                          <m:r>
                            <a:rPr lang="en-GB" i="1">
                              <a:latin typeface="Cambria Math" panose="02040503050406030204" pitchFamily="18" charset="0"/>
                            </a:rPr>
                            <m:t>+</m:t>
                          </m:r>
                          <m:r>
                            <a:rPr lang="en-GB" i="1">
                              <a:latin typeface="Cambria Math" panose="02040503050406030204" pitchFamily="18" charset="0"/>
                            </a:rPr>
                            <m:t>𝛾</m:t>
                          </m:r>
                        </m:e>
                      </m:d>
                      <m:r>
                        <a:rPr lang="en-GB" b="0" i="1" smtClean="0">
                          <a:latin typeface="Cambria Math" panose="02040503050406030204" pitchFamily="18" charset="0"/>
                        </a:rPr>
                        <m:t>+27</m:t>
                      </m:r>
                    </m:oMath>
                    <m:oMath xmlns:m="http://schemas.openxmlformats.org/officeDocument/2006/math">
                      <m:r>
                        <a:rPr lang="en-GB" b="0" i="1" smtClean="0">
                          <a:latin typeface="Cambria Math" panose="02040503050406030204" pitchFamily="18" charset="0"/>
                        </a:rPr>
                        <m:t>=4+3</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r>
                        <a:rPr lang="en-GB" b="0" i="1" smtClean="0">
                          <a:latin typeface="Cambria Math" panose="02040503050406030204" pitchFamily="18" charset="0"/>
                        </a:rPr>
                        <m:t>+9</m:t>
                      </m:r>
                      <m:d>
                        <m:dPr>
                          <m:ctrlPr>
                            <a:rPr lang="en-GB" b="0" i="1" smtClean="0">
                              <a:latin typeface="Cambria Math" panose="02040503050406030204" pitchFamily="18" charset="0"/>
                            </a:rPr>
                          </m:ctrlPr>
                        </m:dPr>
                        <m:e>
                          <m:r>
                            <a:rPr lang="en-GB" b="0" i="1" smtClean="0">
                              <a:latin typeface="Cambria Math" panose="02040503050406030204" pitchFamily="18" charset="0"/>
                            </a:rPr>
                            <m:t>3</m:t>
                          </m:r>
                        </m:e>
                      </m:d>
                      <m:r>
                        <a:rPr lang="en-GB" b="0" i="1" smtClean="0">
                          <a:latin typeface="Cambria Math" panose="02040503050406030204" pitchFamily="18" charset="0"/>
                        </a:rPr>
                        <m:t>+27</m:t>
                      </m:r>
                    </m:oMath>
                    <m:oMath xmlns:m="http://schemas.openxmlformats.org/officeDocument/2006/math">
                      <m:r>
                        <a:rPr lang="en-GB" b="0" i="1" smtClean="0">
                          <a:latin typeface="Cambria Math" panose="02040503050406030204" pitchFamily="18" charset="0"/>
                        </a:rPr>
                        <m:t>=43</m:t>
                      </m:r>
                    </m:oMath>
                  </m:oMathPara>
                </a14:m>
                <a:endParaRPr lang="en-GB" dirty="0"/>
              </a:p>
            </p:txBody>
          </p:sp>
        </mc:Choice>
        <mc:Fallback xmlns="">
          <p:sp>
            <p:nvSpPr>
              <p:cNvPr id="7" name="TextBox 6">
                <a:extLst>
                  <a:ext uri="{FF2B5EF4-FFF2-40B4-BE49-F238E27FC236}">
                    <a16:creationId xmlns:a16="http://schemas.microsoft.com/office/drawing/2014/main" id="{94EF497A-68F6-48F9-8FEB-5AA384E52445}"/>
                  </a:ext>
                </a:extLst>
              </p:cNvPr>
              <p:cNvSpPr txBox="1">
                <a:spLocks noRot="1" noChangeAspect="1" noMove="1" noResize="1" noEditPoints="1" noAdjustHandles="1" noChangeArrowheads="1" noChangeShapeType="1" noTextEdit="1"/>
              </p:cNvSpPr>
              <p:nvPr/>
            </p:nvSpPr>
            <p:spPr>
              <a:xfrm>
                <a:off x="539552" y="2852936"/>
                <a:ext cx="5544616" cy="1477328"/>
              </a:xfrm>
              <a:prstGeom prst="rect">
                <a:avLst/>
              </a:prstGeom>
              <a:blipFill>
                <a:blip r:embed="rId4"/>
                <a:stretch>
                  <a:fillRect/>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0C8E0B41-835D-4600-B9DA-4CD56F7A6F26}"/>
              </a:ext>
            </a:extLst>
          </p:cNvPr>
          <p:cNvSpPr/>
          <p:nvPr/>
        </p:nvSpPr>
        <p:spPr>
          <a:xfrm>
            <a:off x="388292" y="2907488"/>
            <a:ext cx="5695875" cy="14767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812478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362199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4D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3" name="TextBox 12">
            <a:extLst>
              <a:ext uri="{FF2B5EF4-FFF2-40B4-BE49-F238E27FC236}">
                <a16:creationId xmlns:a16="http://schemas.microsoft.com/office/drawing/2014/main" id="{B009105E-4046-47C2-9670-2C4C6D859B5D}"/>
              </a:ext>
            </a:extLst>
          </p:cNvPr>
          <p:cNvSpPr txBox="1"/>
          <p:nvPr/>
        </p:nvSpPr>
        <p:spPr>
          <a:xfrm>
            <a:off x="395536" y="725840"/>
            <a:ext cx="7920880" cy="830997"/>
          </a:xfrm>
          <a:prstGeom prst="rect">
            <a:avLst/>
          </a:prstGeom>
          <a:noFill/>
        </p:spPr>
        <p:txBody>
          <a:bodyPr wrap="square" rtlCol="0">
            <a:spAutoFit/>
          </a:bodyPr>
          <a:lstStyle/>
          <a:p>
            <a:r>
              <a:rPr lang="en-GB" sz="2400" dirty="0"/>
              <a:t>Pearson Core Pure Mathematics Book 1</a:t>
            </a:r>
          </a:p>
          <a:p>
            <a:r>
              <a:rPr lang="en-GB" sz="2400" dirty="0"/>
              <a:t>Pages 63-64</a:t>
            </a:r>
          </a:p>
        </p:txBody>
      </p:sp>
      <p:cxnSp>
        <p:nvCxnSpPr>
          <p:cNvPr id="14" name="Straight Connector 13">
            <a:extLst>
              <a:ext uri="{FF2B5EF4-FFF2-40B4-BE49-F238E27FC236}">
                <a16:creationId xmlns:a16="http://schemas.microsoft.com/office/drawing/2014/main" id="{6A4F5D9A-7C2B-4F93-8343-3EF6CC546A38}"/>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1334917" y="2485895"/>
            <a:ext cx="8588572" cy="2031325"/>
          </a:xfrm>
          <a:prstGeom prst="rect">
            <a:avLst/>
          </a:prstGeom>
          <a:noFill/>
        </p:spPr>
        <p:txBody>
          <a:bodyPr wrap="square" rtlCol="0">
            <a:spAutoFit/>
          </a:bodyPr>
          <a:lstStyle/>
          <a:p>
            <a:r>
              <a:rPr lang="en-US" dirty="0"/>
              <a:t>Complete before the lesson		</a:t>
            </a:r>
            <a:r>
              <a:rPr lang="en-US" dirty="0" smtClean="0"/>
              <a:t>Q2-4</a:t>
            </a:r>
            <a:endParaRPr lang="en-US" dirty="0"/>
          </a:p>
          <a:p>
            <a:endParaRPr lang="en-US" dirty="0"/>
          </a:p>
          <a:p>
            <a:r>
              <a:rPr lang="en-US" dirty="0"/>
              <a:t>In Class:			</a:t>
            </a:r>
          </a:p>
          <a:p>
            <a:r>
              <a:rPr lang="en-US" dirty="0">
                <a:solidFill>
                  <a:srgbClr val="00B050"/>
                </a:solidFill>
              </a:rPr>
              <a:t>Green</a:t>
            </a:r>
            <a:r>
              <a:rPr lang="en-US" dirty="0"/>
              <a:t>					</a:t>
            </a:r>
            <a:r>
              <a:rPr lang="en-US" dirty="0" smtClean="0"/>
              <a:t>Q5-7</a:t>
            </a:r>
            <a:endParaRPr lang="en-US" dirty="0"/>
          </a:p>
          <a:p>
            <a:r>
              <a:rPr lang="en-US" dirty="0">
                <a:solidFill>
                  <a:schemeClr val="accent6"/>
                </a:solidFill>
              </a:rPr>
              <a:t>Amber</a:t>
            </a:r>
            <a:r>
              <a:rPr lang="en-US" dirty="0"/>
              <a:t> 					</a:t>
            </a:r>
            <a:r>
              <a:rPr lang="en-US" dirty="0" smtClean="0"/>
              <a:t>Q8-10</a:t>
            </a:r>
            <a:endParaRPr lang="en-US" dirty="0"/>
          </a:p>
          <a:p>
            <a:r>
              <a:rPr lang="en-US" dirty="0">
                <a:solidFill>
                  <a:srgbClr val="FF0000"/>
                </a:solidFill>
              </a:rPr>
              <a:t>Red</a:t>
            </a:r>
            <a:r>
              <a:rPr lang="en-US" dirty="0"/>
              <a:t>					</a:t>
            </a:r>
            <a:r>
              <a:rPr lang="en-US" dirty="0" smtClean="0"/>
              <a:t>Q11-16</a:t>
            </a:r>
            <a:endParaRPr lang="en-US" dirty="0"/>
          </a:p>
          <a:p>
            <a:endParaRPr lang="en-US" dirty="0"/>
          </a:p>
        </p:txBody>
      </p:sp>
    </p:spTree>
    <p:extLst>
      <p:ext uri="{BB962C8B-B14F-4D97-AF65-F5344CB8AC3E}">
        <p14:creationId xmlns:p14="http://schemas.microsoft.com/office/powerpoint/2010/main" val="189820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A3E4B87B-2B50-410C-B471-84014569900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D5D0BB9-0B2B-4D68-9F71-2AF4C56BB1F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Linear Transformations of Roots</a:t>
              </a:r>
            </a:p>
          </p:txBody>
        </p:sp>
        <p:cxnSp>
          <p:nvCxnSpPr>
            <p:cNvPr id="4" name="Straight Connector 3">
              <a:extLst>
                <a:ext uri="{FF2B5EF4-FFF2-40B4-BE49-F238E27FC236}">
                  <a16:creationId xmlns:a16="http://schemas.microsoft.com/office/drawing/2014/main" id="{FDD6F5F2-BAF1-4BCC-A312-3A249E84AE3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21E43A2E-ED00-4503-8BE8-742BD6C88703}"/>
              </a:ext>
            </a:extLst>
          </p:cNvPr>
          <p:cNvSpPr txBox="1"/>
          <p:nvPr/>
        </p:nvSpPr>
        <p:spPr>
          <a:xfrm>
            <a:off x="467544" y="908720"/>
            <a:ext cx="7272808" cy="369332"/>
          </a:xfrm>
          <a:prstGeom prst="rect">
            <a:avLst/>
          </a:prstGeom>
          <a:noFill/>
        </p:spPr>
        <p:txBody>
          <a:bodyPr wrap="square" rtlCol="0">
            <a:spAutoFit/>
          </a:bodyPr>
          <a:lstStyle/>
          <a:p>
            <a:r>
              <a:rPr lang="en-GB" dirty="0"/>
              <a:t>Suppose we transform the roots of a polynomial.</a:t>
            </a:r>
          </a:p>
        </p:txBody>
      </p:sp>
      <p:cxnSp>
        <p:nvCxnSpPr>
          <p:cNvPr id="6" name="Straight Arrow Connector 5">
            <a:extLst>
              <a:ext uri="{FF2B5EF4-FFF2-40B4-BE49-F238E27FC236}">
                <a16:creationId xmlns:a16="http://schemas.microsoft.com/office/drawing/2014/main" id="{A4558E6A-02C8-4749-923F-E992011BA000}"/>
              </a:ext>
            </a:extLst>
          </p:cNvPr>
          <p:cNvCxnSpPr/>
          <p:nvPr/>
        </p:nvCxnSpPr>
        <p:spPr>
          <a:xfrm>
            <a:off x="677009" y="2935755"/>
            <a:ext cx="32403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6B381EB0-655F-49FC-B3C7-E58A60F7FD8E}"/>
              </a:ext>
            </a:extLst>
          </p:cNvPr>
          <p:cNvCxnSpPr>
            <a:cxnSpLocks/>
          </p:cNvCxnSpPr>
          <p:nvPr/>
        </p:nvCxnSpPr>
        <p:spPr>
          <a:xfrm flipV="1">
            <a:off x="2149167" y="1516927"/>
            <a:ext cx="0" cy="1908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Freeform: Shape 7">
            <a:extLst>
              <a:ext uri="{FF2B5EF4-FFF2-40B4-BE49-F238E27FC236}">
                <a16:creationId xmlns:a16="http://schemas.microsoft.com/office/drawing/2014/main" id="{8668F140-5AE6-4CCF-AFAE-61F75074CFCD}"/>
              </a:ext>
            </a:extLst>
          </p:cNvPr>
          <p:cNvSpPr/>
          <p:nvPr/>
        </p:nvSpPr>
        <p:spPr>
          <a:xfrm>
            <a:off x="1128057" y="1902466"/>
            <a:ext cx="2314575" cy="1257327"/>
          </a:xfrm>
          <a:custGeom>
            <a:avLst/>
            <a:gdLst>
              <a:gd name="connsiteX0" fmla="*/ 0 w 1933575"/>
              <a:gd name="connsiteY0" fmla="*/ 0 h 1257327"/>
              <a:gd name="connsiteX1" fmla="*/ 1000125 w 1933575"/>
              <a:gd name="connsiteY1" fmla="*/ 1257300 h 1257327"/>
              <a:gd name="connsiteX2" fmla="*/ 1933575 w 1933575"/>
              <a:gd name="connsiteY2" fmla="*/ 28575 h 1257327"/>
            </a:gdLst>
            <a:ahLst/>
            <a:cxnLst>
              <a:cxn ang="0">
                <a:pos x="connsiteX0" y="connsiteY0"/>
              </a:cxn>
              <a:cxn ang="0">
                <a:pos x="connsiteX1" y="connsiteY1"/>
              </a:cxn>
              <a:cxn ang="0">
                <a:pos x="connsiteX2" y="connsiteY2"/>
              </a:cxn>
            </a:cxnLst>
            <a:rect l="l" t="t" r="r" b="b"/>
            <a:pathLst>
              <a:path w="1933575" h="1257327">
                <a:moveTo>
                  <a:pt x="0" y="0"/>
                </a:moveTo>
                <a:cubicBezTo>
                  <a:pt x="338931" y="626269"/>
                  <a:pt x="677863" y="1252538"/>
                  <a:pt x="1000125" y="1257300"/>
                </a:cubicBezTo>
                <a:cubicBezTo>
                  <a:pt x="1322387" y="1262062"/>
                  <a:pt x="1627981" y="645318"/>
                  <a:pt x="1933575" y="28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D9F0CED-C965-48EA-AF28-8344DE52FE85}"/>
              </a:ext>
            </a:extLst>
          </p:cNvPr>
          <p:cNvSpPr txBox="1"/>
          <p:nvPr/>
        </p:nvSpPr>
        <p:spPr>
          <a:xfrm>
            <a:off x="2660590" y="2872255"/>
            <a:ext cx="216024" cy="369332"/>
          </a:xfrm>
          <a:prstGeom prst="rect">
            <a:avLst/>
          </a:prstGeom>
          <a:noFill/>
        </p:spPr>
        <p:txBody>
          <a:bodyPr wrap="square" rtlCol="0">
            <a:spAutoFit/>
          </a:bodyPr>
          <a:lstStyle/>
          <a:p>
            <a:r>
              <a:rPr lang="en-GB" dirty="0"/>
              <a:t>5</a:t>
            </a:r>
          </a:p>
        </p:txBody>
      </p:sp>
      <p:sp>
        <p:nvSpPr>
          <p:cNvPr id="10" name="TextBox 9">
            <a:extLst>
              <a:ext uri="{FF2B5EF4-FFF2-40B4-BE49-F238E27FC236}">
                <a16:creationId xmlns:a16="http://schemas.microsoft.com/office/drawing/2014/main" id="{B609B9D1-DB42-4470-86F3-56835753A280}"/>
              </a:ext>
            </a:extLst>
          </p:cNvPr>
          <p:cNvSpPr txBox="1"/>
          <p:nvPr/>
        </p:nvSpPr>
        <p:spPr>
          <a:xfrm>
            <a:off x="1626532" y="2884955"/>
            <a:ext cx="378222"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E6F90756-7463-45FF-83E1-DB75CDEB46E8}"/>
                  </a:ext>
                </a:extLst>
              </p:cNvPr>
              <p:cNvSpPr txBox="1"/>
              <p:nvPr/>
            </p:nvSpPr>
            <p:spPr>
              <a:xfrm>
                <a:off x="3849872" y="2726000"/>
                <a:ext cx="216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1" name="TextBox 10">
                <a:extLst>
                  <a:ext uri="{FF2B5EF4-FFF2-40B4-BE49-F238E27FC236}">
                    <a16:creationId xmlns:a16="http://schemas.microsoft.com/office/drawing/2014/main" id="{E6F90756-7463-45FF-83E1-DB75CDEB46E8}"/>
                  </a:ext>
                </a:extLst>
              </p:cNvPr>
              <p:cNvSpPr txBox="1">
                <a:spLocks noRot="1" noChangeAspect="1" noMove="1" noResize="1" noEditPoints="1" noAdjustHandles="1" noChangeArrowheads="1" noChangeShapeType="1" noTextEdit="1"/>
              </p:cNvSpPr>
              <p:nvPr/>
            </p:nvSpPr>
            <p:spPr>
              <a:xfrm>
                <a:off x="3849872" y="2726000"/>
                <a:ext cx="216024" cy="369332"/>
              </a:xfrm>
              <a:prstGeom prst="rect">
                <a:avLst/>
              </a:prstGeom>
              <a:blipFill>
                <a:blip r:embed="rId2"/>
                <a:stretch>
                  <a:fillRect r="-2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A8F6AC3-38C7-4620-8A82-09225996D604}"/>
                  </a:ext>
                </a:extLst>
              </p:cNvPr>
              <p:cNvSpPr txBox="1"/>
              <p:nvPr/>
            </p:nvSpPr>
            <p:spPr>
              <a:xfrm>
                <a:off x="1787407" y="1194961"/>
                <a:ext cx="781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2" name="TextBox 11">
                <a:extLst>
                  <a:ext uri="{FF2B5EF4-FFF2-40B4-BE49-F238E27FC236}">
                    <a16:creationId xmlns:a16="http://schemas.microsoft.com/office/drawing/2014/main" id="{6A8F6AC3-38C7-4620-8A82-09225996D604}"/>
                  </a:ext>
                </a:extLst>
              </p:cNvPr>
              <p:cNvSpPr txBox="1">
                <a:spLocks noRot="1" noChangeAspect="1" noMove="1" noResize="1" noEditPoints="1" noAdjustHandles="1" noChangeArrowheads="1" noChangeShapeType="1" noTextEdit="1"/>
              </p:cNvSpPr>
              <p:nvPr/>
            </p:nvSpPr>
            <p:spPr>
              <a:xfrm>
                <a:off x="1787407" y="1194961"/>
                <a:ext cx="781835" cy="369332"/>
              </a:xfrm>
              <a:prstGeom prst="rect">
                <a:avLst/>
              </a:prstGeom>
              <a:blipFill>
                <a:blip r:embed="rId3"/>
                <a:stretch>
                  <a:fillRect b="-6557"/>
                </a:stretch>
              </a:blipFill>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D697DACD-692C-43D0-8155-C7F8BA5C5A89}"/>
              </a:ext>
            </a:extLst>
          </p:cNvPr>
          <p:cNvCxnSpPr/>
          <p:nvPr/>
        </p:nvCxnSpPr>
        <p:spPr>
          <a:xfrm>
            <a:off x="4493993" y="3000565"/>
            <a:ext cx="32403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E238D0B6-D08C-468A-A973-A5FDAA1115D9}"/>
              </a:ext>
            </a:extLst>
          </p:cNvPr>
          <p:cNvCxnSpPr>
            <a:cxnSpLocks/>
          </p:cNvCxnSpPr>
          <p:nvPr/>
        </p:nvCxnSpPr>
        <p:spPr>
          <a:xfrm flipV="1">
            <a:off x="5966151" y="1581737"/>
            <a:ext cx="0" cy="1908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Freeform: Shape 14">
            <a:extLst>
              <a:ext uri="{FF2B5EF4-FFF2-40B4-BE49-F238E27FC236}">
                <a16:creationId xmlns:a16="http://schemas.microsoft.com/office/drawing/2014/main" id="{0A9F487D-3ACF-4035-B2BF-532F33BCB7DF}"/>
              </a:ext>
            </a:extLst>
          </p:cNvPr>
          <p:cNvSpPr/>
          <p:nvPr/>
        </p:nvSpPr>
        <p:spPr>
          <a:xfrm>
            <a:off x="4725966" y="1957751"/>
            <a:ext cx="2314575" cy="1257327"/>
          </a:xfrm>
          <a:custGeom>
            <a:avLst/>
            <a:gdLst>
              <a:gd name="connsiteX0" fmla="*/ 0 w 1933575"/>
              <a:gd name="connsiteY0" fmla="*/ 0 h 1257327"/>
              <a:gd name="connsiteX1" fmla="*/ 1000125 w 1933575"/>
              <a:gd name="connsiteY1" fmla="*/ 1257300 h 1257327"/>
              <a:gd name="connsiteX2" fmla="*/ 1933575 w 1933575"/>
              <a:gd name="connsiteY2" fmla="*/ 28575 h 1257327"/>
            </a:gdLst>
            <a:ahLst/>
            <a:cxnLst>
              <a:cxn ang="0">
                <a:pos x="connsiteX0" y="connsiteY0"/>
              </a:cxn>
              <a:cxn ang="0">
                <a:pos x="connsiteX1" y="connsiteY1"/>
              </a:cxn>
              <a:cxn ang="0">
                <a:pos x="connsiteX2" y="connsiteY2"/>
              </a:cxn>
            </a:cxnLst>
            <a:rect l="l" t="t" r="r" b="b"/>
            <a:pathLst>
              <a:path w="1933575" h="1257327">
                <a:moveTo>
                  <a:pt x="0" y="0"/>
                </a:moveTo>
                <a:cubicBezTo>
                  <a:pt x="338931" y="626269"/>
                  <a:pt x="677863" y="1252538"/>
                  <a:pt x="1000125" y="1257300"/>
                </a:cubicBezTo>
                <a:cubicBezTo>
                  <a:pt x="1322387" y="1262062"/>
                  <a:pt x="1627981" y="645318"/>
                  <a:pt x="1933575" y="28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59B1E268-8D42-4E7C-B4D2-FD6A4216E12C}"/>
              </a:ext>
            </a:extLst>
          </p:cNvPr>
          <p:cNvSpPr txBox="1"/>
          <p:nvPr/>
        </p:nvSpPr>
        <p:spPr>
          <a:xfrm>
            <a:off x="6296599" y="2937065"/>
            <a:ext cx="216024" cy="369332"/>
          </a:xfrm>
          <a:prstGeom prst="rect">
            <a:avLst/>
          </a:prstGeom>
          <a:noFill/>
        </p:spPr>
        <p:txBody>
          <a:bodyPr wrap="square" rtlCol="0">
            <a:spAutoFit/>
          </a:bodyPr>
          <a:lstStyle/>
          <a:p>
            <a:r>
              <a:rPr lang="en-GB" dirty="0"/>
              <a:t>4</a:t>
            </a:r>
          </a:p>
        </p:txBody>
      </p:sp>
      <p:sp>
        <p:nvSpPr>
          <p:cNvPr id="17" name="TextBox 16">
            <a:extLst>
              <a:ext uri="{FF2B5EF4-FFF2-40B4-BE49-F238E27FC236}">
                <a16:creationId xmlns:a16="http://schemas.microsoft.com/office/drawing/2014/main" id="{AA16367B-B9DC-4881-9003-C7B8586CFBAF}"/>
              </a:ext>
            </a:extLst>
          </p:cNvPr>
          <p:cNvSpPr txBox="1"/>
          <p:nvPr/>
        </p:nvSpPr>
        <p:spPr>
          <a:xfrm>
            <a:off x="5224441" y="2949765"/>
            <a:ext cx="378222" cy="369332"/>
          </a:xfrm>
          <a:prstGeom prst="rect">
            <a:avLst/>
          </a:prstGeom>
          <a:noFill/>
        </p:spPr>
        <p:txBody>
          <a:bodyPr wrap="square" rtlCol="0">
            <a:spAutoFit/>
          </a:bodyPr>
          <a:lstStyle/>
          <a:p>
            <a:r>
              <a:rPr lang="en-GB" dirty="0"/>
              <a:t>-3</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7A849F4-9EE0-4939-A0A6-2BE49ABD631C}"/>
                  </a:ext>
                </a:extLst>
              </p:cNvPr>
              <p:cNvSpPr txBox="1"/>
              <p:nvPr/>
            </p:nvSpPr>
            <p:spPr>
              <a:xfrm>
                <a:off x="7666856" y="2790810"/>
                <a:ext cx="216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18" name="TextBox 17">
                <a:extLst>
                  <a:ext uri="{FF2B5EF4-FFF2-40B4-BE49-F238E27FC236}">
                    <a16:creationId xmlns:a16="http://schemas.microsoft.com/office/drawing/2014/main" id="{B7A849F4-9EE0-4939-A0A6-2BE49ABD631C}"/>
                  </a:ext>
                </a:extLst>
              </p:cNvPr>
              <p:cNvSpPr txBox="1">
                <a:spLocks noRot="1" noChangeAspect="1" noMove="1" noResize="1" noEditPoints="1" noAdjustHandles="1" noChangeArrowheads="1" noChangeShapeType="1" noTextEdit="1"/>
              </p:cNvSpPr>
              <p:nvPr/>
            </p:nvSpPr>
            <p:spPr>
              <a:xfrm>
                <a:off x="7666856" y="2790810"/>
                <a:ext cx="216024" cy="369332"/>
              </a:xfrm>
              <a:prstGeom prst="rect">
                <a:avLst/>
              </a:prstGeom>
              <a:blipFill>
                <a:blip r:embed="rId4"/>
                <a:stretch>
                  <a:fillRect r="-28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1028AF2-EDBA-4C1A-8008-9882DCC7989A}"/>
                  </a:ext>
                </a:extLst>
              </p:cNvPr>
              <p:cNvSpPr txBox="1"/>
              <p:nvPr/>
            </p:nvSpPr>
            <p:spPr>
              <a:xfrm>
                <a:off x="5604391" y="1259771"/>
                <a:ext cx="781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19" name="TextBox 18">
                <a:extLst>
                  <a:ext uri="{FF2B5EF4-FFF2-40B4-BE49-F238E27FC236}">
                    <a16:creationId xmlns:a16="http://schemas.microsoft.com/office/drawing/2014/main" id="{21028AF2-EDBA-4C1A-8008-9882DCC7989A}"/>
                  </a:ext>
                </a:extLst>
              </p:cNvPr>
              <p:cNvSpPr txBox="1">
                <a:spLocks noRot="1" noChangeAspect="1" noMove="1" noResize="1" noEditPoints="1" noAdjustHandles="1" noChangeArrowheads="1" noChangeShapeType="1" noTextEdit="1"/>
              </p:cNvSpPr>
              <p:nvPr/>
            </p:nvSpPr>
            <p:spPr>
              <a:xfrm>
                <a:off x="5604391" y="1259771"/>
                <a:ext cx="781835" cy="369332"/>
              </a:xfrm>
              <a:prstGeom prst="rect">
                <a:avLst/>
              </a:prstGeom>
              <a:blipFill>
                <a:blip r:embed="rId5"/>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DAC28D3-5332-40AF-8975-1C9B39E4825B}"/>
                  </a:ext>
                </a:extLst>
              </p:cNvPr>
              <p:cNvSpPr txBox="1"/>
              <p:nvPr/>
            </p:nvSpPr>
            <p:spPr>
              <a:xfrm>
                <a:off x="1043608" y="3526532"/>
                <a:ext cx="259228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−5</m:t>
                          </m:r>
                        </m:e>
                      </m:d>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−10</m:t>
                      </m:r>
                    </m:oMath>
                  </m:oMathPara>
                </a14:m>
                <a:endParaRPr lang="en-GB" dirty="0"/>
              </a:p>
            </p:txBody>
          </p:sp>
        </mc:Choice>
        <mc:Fallback xmlns="">
          <p:sp>
            <p:nvSpPr>
              <p:cNvPr id="20" name="TextBox 19">
                <a:extLst>
                  <a:ext uri="{FF2B5EF4-FFF2-40B4-BE49-F238E27FC236}">
                    <a16:creationId xmlns:a16="http://schemas.microsoft.com/office/drawing/2014/main" id="{FDAC28D3-5332-40AF-8975-1C9B39E4825B}"/>
                  </a:ext>
                </a:extLst>
              </p:cNvPr>
              <p:cNvSpPr txBox="1">
                <a:spLocks noRot="1" noChangeAspect="1" noMove="1" noResize="1" noEditPoints="1" noAdjustHandles="1" noChangeArrowheads="1" noChangeShapeType="1" noTextEdit="1"/>
              </p:cNvSpPr>
              <p:nvPr/>
            </p:nvSpPr>
            <p:spPr>
              <a:xfrm>
                <a:off x="1043608" y="3526532"/>
                <a:ext cx="2592288" cy="64633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49AEAAD-949A-426D-9BEC-F219EE7324DF}"/>
                  </a:ext>
                </a:extLst>
              </p:cNvPr>
              <p:cNvSpPr txBox="1"/>
              <p:nvPr/>
            </p:nvSpPr>
            <p:spPr>
              <a:xfrm>
                <a:off x="4500492" y="3516152"/>
                <a:ext cx="259228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−12</m:t>
                      </m:r>
                    </m:oMath>
                  </m:oMathPara>
                </a14:m>
                <a:endParaRPr lang="en-GB" dirty="0"/>
              </a:p>
            </p:txBody>
          </p:sp>
        </mc:Choice>
        <mc:Fallback xmlns="">
          <p:sp>
            <p:nvSpPr>
              <p:cNvPr id="21" name="TextBox 20">
                <a:extLst>
                  <a:ext uri="{FF2B5EF4-FFF2-40B4-BE49-F238E27FC236}">
                    <a16:creationId xmlns:a16="http://schemas.microsoft.com/office/drawing/2014/main" id="{C49AEAAD-949A-426D-9BEC-F219EE7324DF}"/>
                  </a:ext>
                </a:extLst>
              </p:cNvPr>
              <p:cNvSpPr txBox="1">
                <a:spLocks noRot="1" noChangeAspect="1" noMove="1" noResize="1" noEditPoints="1" noAdjustHandles="1" noChangeArrowheads="1" noChangeShapeType="1" noTextEdit="1"/>
              </p:cNvSpPr>
              <p:nvPr/>
            </p:nvSpPr>
            <p:spPr>
              <a:xfrm>
                <a:off x="4500492" y="3516152"/>
                <a:ext cx="2592288" cy="646331"/>
              </a:xfrm>
              <a:prstGeom prst="rect">
                <a:avLst/>
              </a:prstGeom>
              <a:blipFill>
                <a:blip r:embed="rId7"/>
                <a:stretch>
                  <a:fillRect/>
                </a:stretch>
              </a:blipFill>
            </p:spPr>
            <p:txBody>
              <a:bodyPr/>
              <a:lstStyle/>
              <a:p>
                <a:r>
                  <a:rPr lang="en-GB">
                    <a:noFill/>
                  </a:rPr>
                  <a:t> </a:t>
                </a:r>
              </a:p>
            </p:txBody>
          </p:sp>
        </mc:Fallback>
      </mc:AlternateContent>
      <p:sp>
        <p:nvSpPr>
          <p:cNvPr id="22" name="Arrow: Right 21">
            <a:extLst>
              <a:ext uri="{FF2B5EF4-FFF2-40B4-BE49-F238E27FC236}">
                <a16:creationId xmlns:a16="http://schemas.microsoft.com/office/drawing/2014/main" id="{0BA0E6CC-6837-433D-A766-F00233D06F09}"/>
              </a:ext>
            </a:extLst>
          </p:cNvPr>
          <p:cNvSpPr/>
          <p:nvPr/>
        </p:nvSpPr>
        <p:spPr>
          <a:xfrm>
            <a:off x="3819392" y="2239813"/>
            <a:ext cx="644121" cy="21281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9E1924E-FE2E-48BA-B5AF-38C2B51F8E03}"/>
                  </a:ext>
                </a:extLst>
              </p:cNvPr>
              <p:cNvSpPr txBox="1"/>
              <p:nvPr/>
            </p:nvSpPr>
            <p:spPr>
              <a:xfrm>
                <a:off x="3498736" y="1810916"/>
                <a:ext cx="12241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𝜶</m:t>
                      </m:r>
                      <m:r>
                        <a:rPr lang="en-GB" b="1" i="1" smtClean="0">
                          <a:latin typeface="Cambria Math" panose="02040503050406030204" pitchFamily="18" charset="0"/>
                        </a:rPr>
                        <m:t>→</m:t>
                      </m:r>
                      <m:r>
                        <a:rPr lang="en-GB" b="1" i="1" smtClean="0">
                          <a:latin typeface="Cambria Math" panose="02040503050406030204" pitchFamily="18" charset="0"/>
                        </a:rPr>
                        <m:t>𝜶</m:t>
                      </m:r>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p>
            </p:txBody>
          </p:sp>
        </mc:Choice>
        <mc:Fallback xmlns="">
          <p:sp>
            <p:nvSpPr>
              <p:cNvPr id="23" name="TextBox 22">
                <a:extLst>
                  <a:ext uri="{FF2B5EF4-FFF2-40B4-BE49-F238E27FC236}">
                    <a16:creationId xmlns:a16="http://schemas.microsoft.com/office/drawing/2014/main" id="{39E1924E-FE2E-48BA-B5AF-38C2B51F8E03}"/>
                  </a:ext>
                </a:extLst>
              </p:cNvPr>
              <p:cNvSpPr txBox="1">
                <a:spLocks noRot="1" noChangeAspect="1" noMove="1" noResize="1" noEditPoints="1" noAdjustHandles="1" noChangeArrowheads="1" noChangeShapeType="1" noTextEdit="1"/>
              </p:cNvSpPr>
              <p:nvPr/>
            </p:nvSpPr>
            <p:spPr>
              <a:xfrm>
                <a:off x="3498736" y="1810916"/>
                <a:ext cx="1224136" cy="369332"/>
              </a:xfrm>
              <a:prstGeom prst="rect">
                <a:avLst/>
              </a:prstGeom>
              <a:blipFill>
                <a:blip r:embed="rId8"/>
                <a:stretch>
                  <a:fillRect/>
                </a:stretch>
              </a:blipFill>
            </p:spPr>
            <p:txBody>
              <a:bodyPr/>
              <a:lstStyle/>
              <a:p>
                <a:r>
                  <a:rPr lang="en-GB">
                    <a:noFill/>
                  </a:rPr>
                  <a:t> </a:t>
                </a:r>
              </a:p>
            </p:txBody>
          </p:sp>
        </mc:Fallback>
      </mc:AlternateContent>
      <p:sp>
        <p:nvSpPr>
          <p:cNvPr id="24" name="TextBox 23">
            <a:extLst>
              <a:ext uri="{FF2B5EF4-FFF2-40B4-BE49-F238E27FC236}">
                <a16:creationId xmlns:a16="http://schemas.microsoft.com/office/drawing/2014/main" id="{E90D2352-DFF0-4194-91E6-5680442F4E77}"/>
              </a:ext>
            </a:extLst>
          </p:cNvPr>
          <p:cNvSpPr txBox="1"/>
          <p:nvPr/>
        </p:nvSpPr>
        <p:spPr>
          <a:xfrm>
            <a:off x="6185226" y="4248208"/>
            <a:ext cx="2635246"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If the polynomial was in factorised form, then the transformation is obvious: we can just replace each root with 1 less in the equation.</a:t>
            </a:r>
          </a:p>
        </p:txBody>
      </p:sp>
      <p:cxnSp>
        <p:nvCxnSpPr>
          <p:cNvPr id="26" name="Straight Arrow Connector 25">
            <a:extLst>
              <a:ext uri="{FF2B5EF4-FFF2-40B4-BE49-F238E27FC236}">
                <a16:creationId xmlns:a16="http://schemas.microsoft.com/office/drawing/2014/main" id="{1256AE24-549D-4BD6-B413-F80D2D1D015C}"/>
              </a:ext>
            </a:extLst>
          </p:cNvPr>
          <p:cNvCxnSpPr>
            <a:cxnSpLocks/>
          </p:cNvCxnSpPr>
          <p:nvPr/>
        </p:nvCxnSpPr>
        <p:spPr>
          <a:xfrm flipH="1" flipV="1">
            <a:off x="7058026" y="3705225"/>
            <a:ext cx="899350" cy="5429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52FBB2A-82DF-4ABB-82A9-B3D09FD8169B}"/>
                  </a:ext>
                </a:extLst>
              </p:cNvPr>
              <p:cNvSpPr txBox="1"/>
              <p:nvPr/>
            </p:nvSpPr>
            <p:spPr>
              <a:xfrm>
                <a:off x="871371" y="5606671"/>
                <a:ext cx="4542181"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However, it’s not so obvious how this affects the polynomial in </a:t>
                </a:r>
                <a14:m>
                  <m:oMath xmlns:m="http://schemas.openxmlformats.org/officeDocument/2006/math">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𝑏𝑥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form. How do the coefficients change?</a:t>
                </a:r>
              </a:p>
            </p:txBody>
          </p:sp>
        </mc:Choice>
        <mc:Fallback xmlns="">
          <p:sp>
            <p:nvSpPr>
              <p:cNvPr id="28" name="TextBox 27">
                <a:extLst>
                  <a:ext uri="{FF2B5EF4-FFF2-40B4-BE49-F238E27FC236}">
                    <a16:creationId xmlns:a16="http://schemas.microsoft.com/office/drawing/2014/main" id="{252FBB2A-82DF-4ABB-82A9-B3D09FD8169B}"/>
                  </a:ext>
                </a:extLst>
              </p:cNvPr>
              <p:cNvSpPr txBox="1">
                <a:spLocks noRot="1" noChangeAspect="1" noMove="1" noResize="1" noEditPoints="1" noAdjustHandles="1" noChangeArrowheads="1" noChangeShapeType="1" noTextEdit="1"/>
              </p:cNvSpPr>
              <p:nvPr/>
            </p:nvSpPr>
            <p:spPr>
              <a:xfrm>
                <a:off x="871371" y="5606671"/>
                <a:ext cx="4542181" cy="830997"/>
              </a:xfrm>
              <a:prstGeom prst="rect">
                <a:avLst/>
              </a:prstGeom>
              <a:blipFill>
                <a:blip r:embed="rId9"/>
                <a:stretch>
                  <a:fillRect l="-534" t="-714" b="-7143"/>
                </a:stretch>
              </a:blipFill>
            </p:spPr>
            <p:txBody>
              <a:bodyPr/>
              <a:lstStyle/>
              <a:p>
                <a:r>
                  <a:rPr lang="en-GB">
                    <a:noFill/>
                  </a:rPr>
                  <a:t> </a:t>
                </a:r>
              </a:p>
            </p:txBody>
          </p:sp>
        </mc:Fallback>
      </mc:AlternateContent>
    </p:spTree>
    <p:extLst>
      <p:ext uri="{BB962C8B-B14F-4D97-AF65-F5344CB8AC3E}">
        <p14:creationId xmlns:p14="http://schemas.microsoft.com/office/powerpoint/2010/main" val="511652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DFA739E1-594D-4595-9D31-11EBD9DBE61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DC46E57C-B573-4851-AA31-C3836376CAC8}"/>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Continuing this example</a:t>
              </a:r>
            </a:p>
          </p:txBody>
        </p:sp>
        <p:cxnSp>
          <p:nvCxnSpPr>
            <p:cNvPr id="4" name="Straight Connector 3">
              <a:extLst>
                <a:ext uri="{FF2B5EF4-FFF2-40B4-BE49-F238E27FC236}">
                  <a16:creationId xmlns:a16="http://schemas.microsoft.com/office/drawing/2014/main" id="{E3B42C79-D2A2-4118-AB21-6AC5A5ECCC6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C9F6DD-30D9-4D4A-96A8-52B563D19D58}"/>
                  </a:ext>
                </a:extLst>
              </p:cNvPr>
              <p:cNvSpPr txBox="1"/>
              <p:nvPr/>
            </p:nvSpPr>
            <p:spPr>
              <a:xfrm>
                <a:off x="388292" y="855654"/>
                <a:ext cx="83601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the previous slide, we had the polynomial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−10=0</m:t>
                    </m:r>
                  </m:oMath>
                </a14:m>
                <a:r>
                  <a:rPr lang="en-GB" dirty="0"/>
                  <a:t> which has the roots </a:t>
                </a:r>
                <a14:m>
                  <m:oMath xmlns:m="http://schemas.openxmlformats.org/officeDocument/2006/math">
                    <m:r>
                      <a:rPr lang="en-GB" b="0" i="1" smtClean="0">
                        <a:latin typeface="Cambria Math" panose="02040503050406030204" pitchFamily="18" charset="0"/>
                      </a:rPr>
                      <m:t>𝛼</m:t>
                    </m:r>
                  </m:oMath>
                </a14:m>
                <a:r>
                  <a:rPr lang="en-GB" dirty="0"/>
                  <a:t> and </a:t>
                </a:r>
                <a14:m>
                  <m:oMath xmlns:m="http://schemas.openxmlformats.org/officeDocument/2006/math">
                    <m:r>
                      <a:rPr lang="en-GB" b="0" i="1" smtClean="0">
                        <a:latin typeface="Cambria Math" panose="02040503050406030204" pitchFamily="18" charset="0"/>
                      </a:rPr>
                      <m:t>𝛽</m:t>
                    </m:r>
                  </m:oMath>
                </a14:m>
                <a:r>
                  <a:rPr lang="en-GB" dirty="0"/>
                  <a:t>. Without finding the roots, determine the equation with roots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−1</m:t>
                    </m:r>
                  </m:oMath>
                </a14:m>
                <a:r>
                  <a:rPr lang="en-GB" dirty="0"/>
                  <a:t> and </a:t>
                </a:r>
                <a14:m>
                  <m:oMath xmlns:m="http://schemas.openxmlformats.org/officeDocument/2006/math">
                    <m:r>
                      <a:rPr lang="en-GB" b="0" i="1" smtClean="0">
                        <a:latin typeface="Cambria Math" panose="02040503050406030204" pitchFamily="18" charset="0"/>
                      </a:rPr>
                      <m:t>𝛽</m:t>
                    </m:r>
                    <m:r>
                      <a:rPr lang="en-GB" b="0" i="1" smtClean="0">
                        <a:latin typeface="Cambria Math" panose="02040503050406030204" pitchFamily="18" charset="0"/>
                      </a:rPr>
                      <m:t>−1</m:t>
                    </m:r>
                  </m:oMath>
                </a14:m>
                <a:r>
                  <a:rPr lang="en-GB" dirty="0"/>
                  <a:t>.</a:t>
                </a:r>
              </a:p>
            </p:txBody>
          </p:sp>
        </mc:Choice>
        <mc:Fallback xmlns="">
          <p:sp>
            <p:nvSpPr>
              <p:cNvPr id="5" name="TextBox 4">
                <a:extLst>
                  <a:ext uri="{FF2B5EF4-FFF2-40B4-BE49-F238E27FC236}">
                    <a16:creationId xmlns:a16="http://schemas.microsoft.com/office/drawing/2014/main" id="{2BC9F6DD-30D9-4D4A-96A8-52B563D19D58}"/>
                  </a:ext>
                </a:extLst>
              </p:cNvPr>
              <p:cNvSpPr txBox="1">
                <a:spLocks noRot="1" noChangeAspect="1" noMove="1" noResize="1" noEditPoints="1" noAdjustHandles="1" noChangeArrowheads="1" noChangeShapeType="1" noTextEdit="1"/>
              </p:cNvSpPr>
              <p:nvPr/>
            </p:nvSpPr>
            <p:spPr>
              <a:xfrm>
                <a:off x="388292" y="855654"/>
                <a:ext cx="8360171"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47AFA036-F9DB-48D5-8D8E-F39B90CEA755}"/>
              </a:ext>
            </a:extLst>
          </p:cNvPr>
          <p:cNvSpPr txBox="1"/>
          <p:nvPr/>
        </p:nvSpPr>
        <p:spPr>
          <a:xfrm>
            <a:off x="388292" y="1844824"/>
            <a:ext cx="3364558" cy="646331"/>
          </a:xfrm>
          <a:prstGeom prst="rect">
            <a:avLst/>
          </a:prstGeom>
          <a:noFill/>
        </p:spPr>
        <p:txBody>
          <a:bodyPr wrap="square" rtlCol="0">
            <a:spAutoFit/>
          </a:bodyPr>
          <a:lstStyle/>
          <a:p>
            <a:r>
              <a:rPr lang="en-GB" b="1" dirty="0"/>
              <a:t>Method 1: Use relationship between roots and coefficients.</a:t>
            </a:r>
          </a:p>
        </p:txBody>
      </p:sp>
      <p:sp>
        <p:nvSpPr>
          <p:cNvPr id="7" name="TextBox 6">
            <a:extLst>
              <a:ext uri="{FF2B5EF4-FFF2-40B4-BE49-F238E27FC236}">
                <a16:creationId xmlns:a16="http://schemas.microsoft.com/office/drawing/2014/main" id="{1078CF39-A508-4BC1-8ACE-83BB41EA9838}"/>
              </a:ext>
            </a:extLst>
          </p:cNvPr>
          <p:cNvSpPr txBox="1"/>
          <p:nvPr/>
        </p:nvSpPr>
        <p:spPr>
          <a:xfrm>
            <a:off x="4572966" y="1844824"/>
            <a:ext cx="3364558" cy="553998"/>
          </a:xfrm>
          <a:prstGeom prst="rect">
            <a:avLst/>
          </a:prstGeom>
          <a:noFill/>
        </p:spPr>
        <p:txBody>
          <a:bodyPr wrap="square" rtlCol="0">
            <a:spAutoFit/>
          </a:bodyPr>
          <a:lstStyle/>
          <a:p>
            <a:r>
              <a:rPr lang="en-GB" b="1" dirty="0"/>
              <a:t>Method 2: Use a substitution</a:t>
            </a:r>
            <a:br>
              <a:rPr lang="en-GB" b="1" dirty="0"/>
            </a:br>
            <a:r>
              <a:rPr lang="en-GB" sz="1200" b="1" dirty="0"/>
              <a:t>(probably recommended over Method 1)</a:t>
            </a:r>
            <a:endParaRPr lang="en-GB" b="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252BC6D-5816-48F1-A425-898D23CCC07A}"/>
                  </a:ext>
                </a:extLst>
              </p:cNvPr>
              <p:cNvSpPr txBox="1"/>
              <p:nvPr/>
            </p:nvSpPr>
            <p:spPr>
              <a:xfrm>
                <a:off x="368101" y="2557661"/>
                <a:ext cx="4175323" cy="4121128"/>
              </a:xfrm>
              <a:prstGeom prst="rect">
                <a:avLst/>
              </a:prstGeom>
              <a:noFill/>
            </p:spPr>
            <p:txBody>
              <a:bodyPr wrap="square" rtlCol="0">
                <a:spAutoFit/>
              </a:bodyPr>
              <a:lstStyle/>
              <a:p>
                <a:r>
                  <a:rPr lang="en-GB" sz="1600" dirty="0"/>
                  <a:t>Using original polynomial:</a:t>
                </a:r>
              </a:p>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𝛼</m:t>
                      </m:r>
                      <m:r>
                        <a:rPr lang="en-GB" sz="1600" i="1">
                          <a:latin typeface="Cambria Math" panose="02040503050406030204" pitchFamily="18" charset="0"/>
                        </a:rPr>
                        <m:t>+</m:t>
                      </m:r>
                      <m:r>
                        <a:rPr lang="en-GB" sz="1600" i="1">
                          <a:latin typeface="Cambria Math" panose="02040503050406030204" pitchFamily="18" charset="0"/>
                        </a:rPr>
                        <m:t>𝛽</m:t>
                      </m:r>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3</m:t>
                          </m:r>
                        </m:num>
                        <m:den>
                          <m:r>
                            <a:rPr lang="en-GB" sz="1600" i="1">
                              <a:latin typeface="Cambria Math" panose="02040503050406030204" pitchFamily="18" charset="0"/>
                            </a:rPr>
                            <m:t>1</m:t>
                          </m:r>
                        </m:den>
                      </m:f>
                      <m:r>
                        <a:rPr lang="en-GB" sz="1600" i="1">
                          <a:latin typeface="Cambria Math" panose="02040503050406030204" pitchFamily="18" charset="0"/>
                        </a:rPr>
                        <m:t>=3</m:t>
                      </m:r>
                    </m:oMath>
                    <m:oMath xmlns:m="http://schemas.openxmlformats.org/officeDocument/2006/math">
                      <m:r>
                        <a:rPr lang="en-GB" sz="1600" i="1">
                          <a:latin typeface="Cambria Math" panose="02040503050406030204" pitchFamily="18" charset="0"/>
                        </a:rPr>
                        <m:t>𝛼𝛽</m:t>
                      </m:r>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𝑐</m:t>
                          </m:r>
                        </m:num>
                        <m:den>
                          <m:r>
                            <a:rPr lang="en-GB" sz="1600" i="1">
                              <a:latin typeface="Cambria Math" panose="02040503050406030204" pitchFamily="18" charset="0"/>
                            </a:rPr>
                            <m:t>𝑎</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10</m:t>
                          </m:r>
                        </m:num>
                        <m:den>
                          <m:r>
                            <a:rPr lang="en-GB" sz="1600" i="1">
                              <a:latin typeface="Cambria Math" panose="02040503050406030204" pitchFamily="18" charset="0"/>
                            </a:rPr>
                            <m:t>1</m:t>
                          </m:r>
                        </m:den>
                      </m:f>
                      <m:r>
                        <a:rPr lang="en-GB" sz="1600" i="1">
                          <a:latin typeface="Cambria Math" panose="02040503050406030204" pitchFamily="18" charset="0"/>
                        </a:rPr>
                        <m:t>=−10</m:t>
                      </m:r>
                    </m:oMath>
                  </m:oMathPara>
                </a14:m>
                <a:endParaRPr lang="en-GB" sz="1600" dirty="0"/>
              </a:p>
              <a:p>
                <a:endParaRPr lang="en-GB" sz="1600" dirty="0"/>
              </a:p>
              <a:p>
                <a14:m>
                  <m:oMath xmlns:m="http://schemas.openxmlformats.org/officeDocument/2006/math">
                    <m:r>
                      <a:rPr lang="en-GB" sz="1600" b="0" i="1" smtClean="0">
                        <a:latin typeface="Cambria Math" panose="02040503050406030204" pitchFamily="18" charset="0"/>
                      </a:rPr>
                      <m:t>∴</m:t>
                    </m:r>
                  </m:oMath>
                </a14:m>
                <a:r>
                  <a:rPr lang="en-GB" sz="1600" dirty="0"/>
                  <a:t> For new polynomial with roots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−1,</m:t>
                    </m:r>
                    <m:r>
                      <a:rPr lang="en-GB" sz="1600" b="0" i="1" smtClean="0">
                        <a:latin typeface="Cambria Math" panose="02040503050406030204" pitchFamily="18" charset="0"/>
                      </a:rPr>
                      <m:t>𝛽</m:t>
                    </m:r>
                    <m:r>
                      <a:rPr lang="en-GB" sz="1600" b="0" i="1" smtClean="0">
                        <a:latin typeface="Cambria Math" panose="02040503050406030204" pitchFamily="18" charset="0"/>
                      </a:rPr>
                      <m:t>−1</m:t>
                    </m:r>
                  </m:oMath>
                </a14:m>
                <a:r>
                  <a:rPr lang="en-GB" sz="1600" dirty="0"/>
                  <a:t>:</a:t>
                </a:r>
              </a:p>
              <a:p>
                <a:r>
                  <a:rPr lang="en-GB" sz="1600" dirty="0"/>
                  <a:t>Sum of roots:</a:t>
                </a:r>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𝛼</m:t>
                          </m:r>
                          <m:r>
                            <a:rPr lang="en-GB" sz="1600" b="0" i="1" smtClean="0">
                              <a:latin typeface="Cambria Math" panose="02040503050406030204" pitchFamily="18" charset="0"/>
                            </a:rPr>
                            <m:t>−1</m:t>
                          </m:r>
                        </m:e>
                      </m:d>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𝛽</m:t>
                          </m:r>
                          <m:r>
                            <a:rPr lang="en-GB" sz="1600" b="0" i="1" smtClean="0">
                              <a:latin typeface="Cambria Math" panose="02040503050406030204" pitchFamily="18" charset="0"/>
                            </a:rPr>
                            <m:t>−1</m:t>
                          </m:r>
                        </m:e>
                      </m:d>
                      <m:r>
                        <a:rPr lang="en-GB" sz="1600" b="0" i="1" smtClean="0">
                          <a:latin typeface="Cambria Math" panose="02040503050406030204" pitchFamily="18" charset="0"/>
                        </a:rPr>
                        <m:t>=3−2=1=−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𝑏</m:t>
                          </m:r>
                        </m:num>
                        <m:den>
                          <m:r>
                            <a:rPr lang="en-GB" sz="1600" b="0" i="1" smtClean="0">
                              <a:latin typeface="Cambria Math" panose="02040503050406030204" pitchFamily="18" charset="0"/>
                            </a:rPr>
                            <m:t>𝑎</m:t>
                          </m:r>
                        </m:den>
                      </m:f>
                    </m:oMath>
                  </m:oMathPara>
                </a14:m>
                <a:endParaRPr lang="en-GB" sz="1600" dirty="0"/>
              </a:p>
              <a:p>
                <a:r>
                  <a:rPr lang="en-GB" sz="1600" dirty="0"/>
                  <a:t>Product of roots:</a:t>
                </a:r>
              </a:p>
              <a:p>
                <a:pPr/>
                <a:r>
                  <a:rPr lang="en-GB" sz="1600" b="0" dirty="0"/>
                  <a:t/>
                </a:r>
                <a:br>
                  <a:rPr lang="en-GB" sz="1600" b="0" dirty="0"/>
                </a:b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𝛼</m:t>
                          </m:r>
                          <m:r>
                            <a:rPr lang="en-GB" sz="1600" b="0" i="1" smtClean="0">
                              <a:latin typeface="Cambria Math" panose="02040503050406030204" pitchFamily="18" charset="0"/>
                            </a:rPr>
                            <m:t>−1</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𝛽</m:t>
                          </m:r>
                          <m:r>
                            <a:rPr lang="en-GB" sz="1600" b="0" i="1" smtClean="0">
                              <a:latin typeface="Cambria Math" panose="02040503050406030204" pitchFamily="18" charset="0"/>
                            </a:rPr>
                            <m:t>−1</m:t>
                          </m:r>
                        </m:e>
                      </m:d>
                      <m:r>
                        <a:rPr lang="en-GB" sz="1600" b="0" i="1" smtClean="0">
                          <a:latin typeface="Cambria Math" panose="02040503050406030204" pitchFamily="18" charset="0"/>
                        </a:rPr>
                        <m:t>=</m:t>
                      </m:r>
                      <m:r>
                        <a:rPr lang="en-GB" sz="1600" b="0" i="1" smtClean="0">
                          <a:latin typeface="Cambria Math" panose="02040503050406030204" pitchFamily="18" charset="0"/>
                        </a:rPr>
                        <m:t>𝛼𝛽</m:t>
                      </m:r>
                      <m:r>
                        <a:rPr lang="en-GB" sz="1600" b="0" i="1" smtClean="0">
                          <a:latin typeface="Cambria Math" panose="02040503050406030204" pitchFamily="18" charset="0"/>
                        </a:rPr>
                        <m:t>−</m:t>
                      </m:r>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0" i="1" smtClean="0">
                          <a:latin typeface="Cambria Math" panose="02040503050406030204" pitchFamily="18" charset="0"/>
                        </a:rPr>
                        <m:t>+1</m:t>
                      </m:r>
                    </m:oMath>
                    <m:oMath xmlns:m="http://schemas.openxmlformats.org/officeDocument/2006/math">
                      <m:r>
                        <a:rPr lang="en-GB" sz="1600" b="0" i="1" smtClean="0">
                          <a:latin typeface="Cambria Math" panose="02040503050406030204" pitchFamily="18" charset="0"/>
                        </a:rPr>
                        <m:t>=−10−3+1=−12=</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𝑐</m:t>
                          </m:r>
                        </m:num>
                        <m:den>
                          <m:r>
                            <a:rPr lang="en-GB" sz="1600" b="0" i="1" smtClean="0">
                              <a:latin typeface="Cambria Math" panose="02040503050406030204" pitchFamily="18" charset="0"/>
                            </a:rPr>
                            <m:t>𝑎</m:t>
                          </m:r>
                        </m:den>
                      </m:f>
                    </m:oMath>
                  </m:oMathPara>
                </a14:m>
                <a:endParaRPr lang="en-GB" sz="1600" dirty="0"/>
              </a:p>
              <a:p>
                <a:r>
                  <a:rPr lang="en-GB" sz="1600" dirty="0"/>
                  <a:t>Letting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=1</m:t>
                    </m:r>
                  </m:oMath>
                </a14:m>
                <a:r>
                  <a:rPr lang="en-GB" sz="1600" dirty="0"/>
                  <a:t>, then </a:t>
                </a:r>
                <a14:m>
                  <m:oMath xmlns:m="http://schemas.openxmlformats.org/officeDocument/2006/math">
                    <m:r>
                      <a:rPr lang="en-GB" sz="1600" b="0" i="1" smtClean="0">
                        <a:latin typeface="Cambria Math" panose="02040503050406030204" pitchFamily="18" charset="0"/>
                      </a:rPr>
                      <m:t>𝑏</m:t>
                    </m:r>
                    <m:r>
                      <a:rPr lang="en-GB" sz="1600" b="0" i="1" smtClean="0">
                        <a:latin typeface="Cambria Math" panose="02040503050406030204" pitchFamily="18" charset="0"/>
                      </a:rPr>
                      <m:t>=−1, </m:t>
                    </m:r>
                    <m:r>
                      <a:rPr lang="en-GB" sz="1600" b="0" i="1" smtClean="0">
                        <a:latin typeface="Cambria Math" panose="02040503050406030204" pitchFamily="18" charset="0"/>
                      </a:rPr>
                      <m:t>𝑐</m:t>
                    </m:r>
                    <m:r>
                      <a:rPr lang="en-GB" sz="1600" b="0" i="1" smtClean="0">
                        <a:latin typeface="Cambria Math" panose="02040503050406030204" pitchFamily="18" charset="0"/>
                      </a:rPr>
                      <m:t>=−12</m:t>
                    </m:r>
                  </m:oMath>
                </a14:m>
                <a:endParaRPr lang="en-GB" sz="1600" dirty="0"/>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−12=0</m:t>
                      </m:r>
                    </m:oMath>
                  </m:oMathPara>
                </a14:m>
                <a:endParaRPr lang="en-GB" sz="1600" dirty="0"/>
              </a:p>
            </p:txBody>
          </p:sp>
        </mc:Choice>
        <mc:Fallback xmlns="">
          <p:sp>
            <p:nvSpPr>
              <p:cNvPr id="8" name="TextBox 7">
                <a:extLst>
                  <a:ext uri="{FF2B5EF4-FFF2-40B4-BE49-F238E27FC236}">
                    <a16:creationId xmlns:a16="http://schemas.microsoft.com/office/drawing/2014/main" id="{C252BC6D-5816-48F1-A425-898D23CCC07A}"/>
                  </a:ext>
                </a:extLst>
              </p:cNvPr>
              <p:cNvSpPr txBox="1">
                <a:spLocks noRot="1" noChangeAspect="1" noMove="1" noResize="1" noEditPoints="1" noAdjustHandles="1" noChangeArrowheads="1" noChangeShapeType="1" noTextEdit="1"/>
              </p:cNvSpPr>
              <p:nvPr/>
            </p:nvSpPr>
            <p:spPr>
              <a:xfrm>
                <a:off x="368101" y="2557661"/>
                <a:ext cx="4175323" cy="4121128"/>
              </a:xfrm>
              <a:prstGeom prst="rect">
                <a:avLst/>
              </a:prstGeom>
              <a:blipFill>
                <a:blip r:embed="rId3"/>
                <a:stretch>
                  <a:fillRect l="-730" t="-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E252A39-33BB-472C-98E2-88688A4D6BE8}"/>
                  </a:ext>
                </a:extLst>
              </p:cNvPr>
              <p:cNvSpPr txBox="1"/>
              <p:nvPr/>
            </p:nvSpPr>
            <p:spPr>
              <a:xfrm>
                <a:off x="4994523" y="2859038"/>
                <a:ext cx="3600400" cy="1754326"/>
              </a:xfrm>
              <a:prstGeom prst="rect">
                <a:avLst/>
              </a:prstGeom>
              <a:noFill/>
            </p:spPr>
            <p:txBody>
              <a:bodyPr wrap="square" rtlCol="0">
                <a:spAutoFit/>
              </a:bodyPr>
              <a:lstStyle/>
              <a:p>
                <a:r>
                  <a:rPr lang="en-GB" dirty="0"/>
                  <a:t> Let </a:t>
                </a:r>
                <a14:m>
                  <m:oMath xmlns:m="http://schemas.openxmlformats.org/officeDocument/2006/math">
                    <m:r>
                      <a:rPr lang="en-GB" b="0" i="1" smtClean="0">
                        <a:latin typeface="Cambria Math" panose="02040503050406030204" pitchFamily="18" charset="0"/>
                      </a:rPr>
                      <m:t>𝑤</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𝑤</m:t>
                      </m:r>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−10=0</m:t>
                      </m:r>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𝑤</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r>
                        <a:rPr lang="en-GB" b="0" i="1" smtClean="0">
                          <a:latin typeface="Cambria Math" panose="02040503050406030204" pitchFamily="18" charset="0"/>
                        </a:rPr>
                        <m:t>−3</m:t>
                      </m:r>
                      <m:d>
                        <m:dPr>
                          <m:ctrlPr>
                            <a:rPr lang="en-GB" b="0" i="1" smtClean="0">
                              <a:latin typeface="Cambria Math" panose="02040503050406030204" pitchFamily="18" charset="0"/>
                            </a:rPr>
                          </m:ctrlPr>
                        </m:dPr>
                        <m:e>
                          <m:r>
                            <a:rPr lang="en-GB" b="0" i="1" smtClean="0">
                              <a:latin typeface="Cambria Math" panose="02040503050406030204" pitchFamily="18" charset="0"/>
                            </a:rPr>
                            <m:t>𝑤</m:t>
                          </m:r>
                          <m:r>
                            <a:rPr lang="en-GB" b="0" i="1" smtClean="0">
                              <a:latin typeface="Cambria Math" panose="02040503050406030204" pitchFamily="18" charset="0"/>
                            </a:rPr>
                            <m:t>+1</m:t>
                          </m:r>
                        </m:e>
                      </m:d>
                      <m:r>
                        <a:rPr lang="en-GB" b="0" i="1" smtClean="0">
                          <a:latin typeface="Cambria Math" panose="02040503050406030204" pitchFamily="18" charset="0"/>
                        </a:rPr>
                        <m:t>−10=0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𝑤</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𝑤</m:t>
                      </m:r>
                      <m:r>
                        <a:rPr lang="en-GB" b="0" i="1" smtClean="0">
                          <a:latin typeface="Cambria Math" panose="02040503050406030204" pitchFamily="18" charset="0"/>
                        </a:rPr>
                        <m:t>+1−3</m:t>
                      </m:r>
                      <m:r>
                        <a:rPr lang="en-GB" b="0" i="1" smtClean="0">
                          <a:latin typeface="Cambria Math" panose="02040503050406030204" pitchFamily="18" charset="0"/>
                        </a:rPr>
                        <m:t>𝑤</m:t>
                      </m:r>
                      <m:r>
                        <a:rPr lang="en-GB" b="0" i="1" smtClean="0">
                          <a:latin typeface="Cambria Math" panose="02040503050406030204" pitchFamily="18" charset="0"/>
                        </a:rPr>
                        <m:t>−3−10=0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𝑤</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𝑤</m:t>
                      </m:r>
                      <m:r>
                        <a:rPr lang="en-GB" b="0" i="1" smtClean="0">
                          <a:latin typeface="Cambria Math" panose="02040503050406030204" pitchFamily="18" charset="0"/>
                        </a:rPr>
                        <m:t>−12=0</m:t>
                      </m:r>
                    </m:oMath>
                  </m:oMathPara>
                </a14:m>
                <a:endParaRPr lang="en-GB" dirty="0"/>
              </a:p>
            </p:txBody>
          </p:sp>
        </mc:Choice>
        <mc:Fallback xmlns="">
          <p:sp>
            <p:nvSpPr>
              <p:cNvPr id="9" name="TextBox 8">
                <a:extLst>
                  <a:ext uri="{FF2B5EF4-FFF2-40B4-BE49-F238E27FC236}">
                    <a16:creationId xmlns:a16="http://schemas.microsoft.com/office/drawing/2014/main" id="{FE252A39-33BB-472C-98E2-88688A4D6BE8}"/>
                  </a:ext>
                </a:extLst>
              </p:cNvPr>
              <p:cNvSpPr txBox="1">
                <a:spLocks noRot="1" noChangeAspect="1" noMove="1" noResize="1" noEditPoints="1" noAdjustHandles="1" noChangeArrowheads="1" noChangeShapeType="1" noTextEdit="1"/>
              </p:cNvSpPr>
              <p:nvPr/>
            </p:nvSpPr>
            <p:spPr>
              <a:xfrm>
                <a:off x="4994523" y="2859038"/>
                <a:ext cx="3600400" cy="1754326"/>
              </a:xfrm>
              <a:prstGeom prst="rect">
                <a:avLst/>
              </a:prstGeom>
              <a:blipFill>
                <a:blip r:embed="rId4"/>
                <a:stretch>
                  <a:fillRect t="-1736"/>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98B43FF6-5E78-4734-B788-27680F438017}"/>
              </a:ext>
            </a:extLst>
          </p:cNvPr>
          <p:cNvSpPr txBox="1"/>
          <p:nvPr/>
        </p:nvSpPr>
        <p:spPr>
          <a:xfrm>
            <a:off x="7367363" y="2589287"/>
            <a:ext cx="1490887" cy="6001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100" dirty="0"/>
              <a:t>Use a new variable to represent the transformed value.</a:t>
            </a:r>
          </a:p>
        </p:txBody>
      </p:sp>
      <p:cxnSp>
        <p:nvCxnSpPr>
          <p:cNvPr id="12" name="Straight Arrow Connector 11">
            <a:extLst>
              <a:ext uri="{FF2B5EF4-FFF2-40B4-BE49-F238E27FC236}">
                <a16:creationId xmlns:a16="http://schemas.microsoft.com/office/drawing/2014/main" id="{EC7B93F2-4B43-452C-AA86-1CB64D7D8C98}"/>
              </a:ext>
            </a:extLst>
          </p:cNvPr>
          <p:cNvCxnSpPr>
            <a:cxnSpLocks/>
          </p:cNvCxnSpPr>
          <p:nvPr/>
        </p:nvCxnSpPr>
        <p:spPr>
          <a:xfrm flipH="1">
            <a:off x="6791325" y="2867025"/>
            <a:ext cx="600075" cy="219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EA527EF-9A43-4AA4-BA40-153934441839}"/>
                  </a:ext>
                </a:extLst>
              </p:cNvPr>
              <p:cNvSpPr txBox="1"/>
              <p:nvPr/>
            </p:nvSpPr>
            <p:spPr>
              <a:xfrm>
                <a:off x="5070723" y="5044802"/>
                <a:ext cx="3753940"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Note:</a:t>
                </a:r>
                <a:r>
                  <a:rPr lang="en-GB" sz="1400" dirty="0"/>
                  <a:t> The above is effectively a “Pure Year 1”/GCSE-style method involving function transformations.</a:t>
                </a:r>
              </a:p>
              <a:p>
                <a:r>
                  <a:rPr lang="en-GB" sz="1400" dirty="0"/>
                  <a:t>We know the roots have been translated 1 left. Therefore if </a:t>
                </a:r>
                <a14:m>
                  <m:oMath xmlns:m="http://schemas.openxmlformats.org/officeDocument/2006/math">
                    <m:r>
                      <a:rPr lang="en-GB" sz="1400" b="0" i="1" smtClean="0">
                        <a:latin typeface="Cambria Math" panose="02040503050406030204" pitchFamily="18" charset="0"/>
                      </a:rPr>
                      <m:t>𝑓</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−10</m:t>
                    </m:r>
                  </m:oMath>
                </a14:m>
                <a:r>
                  <a:rPr lang="en-GB" sz="1400" dirty="0"/>
                  <a:t>, we know we can find </a:t>
                </a:r>
                <a14:m>
                  <m:oMath xmlns:m="http://schemas.openxmlformats.org/officeDocument/2006/math">
                    <m:r>
                      <a:rPr lang="en-GB" sz="1400" b="0" i="1" smtClean="0">
                        <a:latin typeface="Cambria Math" panose="02040503050406030204" pitchFamily="18" charset="0"/>
                      </a:rPr>
                      <m:t>𝑓</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+1)</m:t>
                    </m:r>
                  </m:oMath>
                </a14:m>
                <a:r>
                  <a:rPr lang="en-GB" sz="1400" dirty="0"/>
                  <a:t> to have this effect.</a:t>
                </a:r>
              </a:p>
            </p:txBody>
          </p:sp>
        </mc:Choice>
        <mc:Fallback xmlns="">
          <p:sp>
            <p:nvSpPr>
              <p:cNvPr id="14" name="TextBox 13">
                <a:extLst>
                  <a:ext uri="{FF2B5EF4-FFF2-40B4-BE49-F238E27FC236}">
                    <a16:creationId xmlns:a16="http://schemas.microsoft.com/office/drawing/2014/main" id="{1EA527EF-9A43-4AA4-BA40-153934441839}"/>
                  </a:ext>
                </a:extLst>
              </p:cNvPr>
              <p:cNvSpPr txBox="1">
                <a:spLocks noRot="1" noChangeAspect="1" noMove="1" noResize="1" noEditPoints="1" noAdjustHandles="1" noChangeArrowheads="1" noChangeShapeType="1" noTextEdit="1"/>
              </p:cNvSpPr>
              <p:nvPr/>
            </p:nvSpPr>
            <p:spPr>
              <a:xfrm>
                <a:off x="5070723" y="5044802"/>
                <a:ext cx="3753940" cy="1384995"/>
              </a:xfrm>
              <a:prstGeom prst="rect">
                <a:avLst/>
              </a:prstGeom>
              <a:blipFill>
                <a:blip r:embed="rId5"/>
                <a:stretch>
                  <a:fillRect l="-161" b="-2597"/>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37F090F0-11FD-4F42-B770-7F70CEE18CA7}"/>
              </a:ext>
            </a:extLst>
          </p:cNvPr>
          <p:cNvSpPr/>
          <p:nvPr/>
        </p:nvSpPr>
        <p:spPr>
          <a:xfrm>
            <a:off x="368101" y="2530651"/>
            <a:ext cx="3937199" cy="41082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a:extLst>
              <a:ext uri="{FF2B5EF4-FFF2-40B4-BE49-F238E27FC236}">
                <a16:creationId xmlns:a16="http://schemas.microsoft.com/office/drawing/2014/main" id="{7BC0987D-A49C-4FCC-9446-5B79D2B471EA}"/>
              </a:ext>
            </a:extLst>
          </p:cNvPr>
          <p:cNvSpPr/>
          <p:nvPr/>
        </p:nvSpPr>
        <p:spPr>
          <a:xfrm>
            <a:off x="4657724" y="2526806"/>
            <a:ext cx="4306764" cy="41082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521160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55ACA416-C8A2-4F1C-8512-6FFE03496179}"/>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C7C1D4A8-32E7-40E9-8129-1FB8E8E196C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Quartic Example</a:t>
              </a:r>
            </a:p>
          </p:txBody>
        </p:sp>
        <p:cxnSp>
          <p:nvCxnSpPr>
            <p:cNvPr id="4" name="Straight Connector 3">
              <a:extLst>
                <a:ext uri="{FF2B5EF4-FFF2-40B4-BE49-F238E27FC236}">
                  <a16:creationId xmlns:a16="http://schemas.microsoft.com/office/drawing/2014/main" id="{3ABE65D3-EA8F-4C75-937E-4028B49852BC}"/>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6E19DC-7EF2-40C2-84DF-2EB89DC40C5D}"/>
                  </a:ext>
                </a:extLst>
              </p:cNvPr>
              <p:cNvSpPr txBox="1"/>
              <p:nvPr/>
            </p:nvSpPr>
            <p:spPr>
              <a:xfrm>
                <a:off x="388292" y="855654"/>
                <a:ext cx="83601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quartic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+15</m:t>
                    </m:r>
                    <m:r>
                      <a:rPr lang="en-GB" b="0" i="1" smtClean="0">
                        <a:latin typeface="Cambria Math" panose="02040503050406030204" pitchFamily="18" charset="0"/>
                      </a:rPr>
                      <m:t>𝑥</m:t>
                    </m:r>
                    <m:r>
                      <a:rPr lang="en-GB" b="0" i="1" smtClean="0">
                        <a:latin typeface="Cambria Math" panose="02040503050406030204" pitchFamily="18" charset="0"/>
                      </a:rPr>
                      <m:t>+1=0</m:t>
                    </m:r>
                  </m:oMath>
                </a14:m>
                <a:r>
                  <a:rPr lang="en-GB" dirty="0"/>
                  <a:t> has roots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 </m:t>
                    </m:r>
                    <m:r>
                      <a:rPr lang="en-GB" b="0" i="1" smtClean="0">
                        <a:latin typeface="Cambria Math" panose="02040503050406030204" pitchFamily="18" charset="0"/>
                      </a:rPr>
                      <m:t>𝛽</m:t>
                    </m:r>
                    <m:r>
                      <a:rPr lang="en-GB" b="0" i="1" smtClean="0">
                        <a:latin typeface="Cambria Math" panose="02040503050406030204" pitchFamily="18" charset="0"/>
                      </a:rPr>
                      <m:t>,</m:t>
                    </m:r>
                    <m:r>
                      <a:rPr lang="en-GB" b="0" i="1" smtClean="0">
                        <a:latin typeface="Cambria Math" panose="02040503050406030204" pitchFamily="18" charset="0"/>
                      </a:rPr>
                      <m:t>𝛾</m:t>
                    </m:r>
                    <m:r>
                      <a:rPr lang="en-GB" b="0" i="1" smtClean="0">
                        <a:latin typeface="Cambria Math" panose="02040503050406030204" pitchFamily="18" charset="0"/>
                      </a:rPr>
                      <m:t>,</m:t>
                    </m:r>
                    <m:r>
                      <a:rPr lang="en-GB" b="0" i="1" smtClean="0">
                        <a:latin typeface="Cambria Math" panose="02040503050406030204" pitchFamily="18" charset="0"/>
                      </a:rPr>
                      <m:t>𝛿</m:t>
                    </m:r>
                  </m:oMath>
                </a14:m>
                <a:r>
                  <a:rPr lang="en-GB" dirty="0"/>
                  <a:t>. Find the equation with roots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𝛼</m:t>
                    </m:r>
                    <m:r>
                      <a:rPr lang="en-GB" b="0" i="1" smtClean="0">
                        <a:latin typeface="Cambria Math" panose="02040503050406030204" pitchFamily="18" charset="0"/>
                      </a:rPr>
                      <m:t>+1)</m:t>
                    </m:r>
                  </m:oMath>
                </a14:m>
                <a:r>
                  <a:rPr lang="en-GB" dirty="0"/>
                  <a:t>, </a:t>
                </a:r>
                <a14:m>
                  <m:oMath xmlns:m="http://schemas.openxmlformats.org/officeDocument/2006/math">
                    <m:d>
                      <m:dPr>
                        <m:ctrlPr>
                          <a:rPr lang="en-GB" b="0" i="1" dirty="0" smtClean="0">
                            <a:latin typeface="Cambria Math" panose="02040503050406030204" pitchFamily="18" charset="0"/>
                          </a:rPr>
                        </m:ctrlPr>
                      </m:dPr>
                      <m:e>
                        <m:r>
                          <a:rPr lang="en-GB" b="0" i="1" dirty="0" smtClean="0">
                            <a:latin typeface="Cambria Math" panose="02040503050406030204" pitchFamily="18" charset="0"/>
                          </a:rPr>
                          <m:t>2</m:t>
                        </m:r>
                        <m:r>
                          <a:rPr lang="en-GB" b="0" i="1" dirty="0" smtClean="0">
                            <a:latin typeface="Cambria Math" panose="02040503050406030204" pitchFamily="18" charset="0"/>
                          </a:rPr>
                          <m:t>𝛽</m:t>
                        </m:r>
                        <m:r>
                          <a:rPr lang="en-GB" b="0" i="1" dirty="0" smtClean="0">
                            <a:latin typeface="Cambria Math" panose="02040503050406030204" pitchFamily="18" charset="0"/>
                          </a:rPr>
                          <m:t>+1</m:t>
                        </m:r>
                      </m:e>
                    </m:d>
                  </m:oMath>
                </a14:m>
                <a:r>
                  <a:rPr lang="en-GB" dirty="0"/>
                  <a: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𝛾</m:t>
                        </m:r>
                        <m:r>
                          <a:rPr lang="en-GB" b="0" i="1" smtClean="0">
                            <a:latin typeface="Cambria Math" panose="02040503050406030204" pitchFamily="18" charset="0"/>
                          </a:rPr>
                          <m:t>+1</m:t>
                        </m:r>
                      </m:e>
                    </m:d>
                  </m:oMath>
                </a14:m>
                <a:r>
                  <a:rPr lang="en-GB" dirty="0"/>
                  <a:t> and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𝛿</m:t>
                    </m:r>
                    <m:r>
                      <a:rPr lang="en-GB" b="0" i="1" smtClean="0">
                        <a:latin typeface="Cambria Math" panose="02040503050406030204" pitchFamily="18" charset="0"/>
                      </a:rPr>
                      <m:t>+1)</m:t>
                    </m:r>
                  </m:oMath>
                </a14:m>
                <a:r>
                  <a:rPr lang="en-GB" dirty="0"/>
                  <a:t>.</a:t>
                </a:r>
              </a:p>
            </p:txBody>
          </p:sp>
        </mc:Choice>
        <mc:Fallback xmlns="">
          <p:sp>
            <p:nvSpPr>
              <p:cNvPr id="5" name="TextBox 4">
                <a:extLst>
                  <a:ext uri="{FF2B5EF4-FFF2-40B4-BE49-F238E27FC236}">
                    <a16:creationId xmlns:a16="http://schemas.microsoft.com/office/drawing/2014/main" id="{576E19DC-7EF2-40C2-84DF-2EB89DC40C5D}"/>
                  </a:ext>
                </a:extLst>
              </p:cNvPr>
              <p:cNvSpPr txBox="1">
                <a:spLocks noRot="1" noChangeAspect="1" noMove="1" noResize="1" noEditPoints="1" noAdjustHandles="1" noChangeArrowheads="1" noChangeShapeType="1" noTextEdit="1"/>
              </p:cNvSpPr>
              <p:nvPr/>
            </p:nvSpPr>
            <p:spPr>
              <a:xfrm>
                <a:off x="388292" y="855654"/>
                <a:ext cx="8360171"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F5453419-70E2-49AC-9FD4-9719EF1F5D17}"/>
              </a:ext>
            </a:extLst>
          </p:cNvPr>
          <p:cNvSpPr txBox="1"/>
          <p:nvPr/>
        </p:nvSpPr>
        <p:spPr>
          <a:xfrm>
            <a:off x="369242" y="1618298"/>
            <a:ext cx="3914726" cy="800219"/>
          </a:xfrm>
          <a:prstGeom prst="rect">
            <a:avLst/>
          </a:prstGeom>
          <a:noFill/>
        </p:spPr>
        <p:txBody>
          <a:bodyPr wrap="square" rtlCol="0">
            <a:spAutoFit/>
          </a:bodyPr>
          <a:lstStyle/>
          <a:p>
            <a:r>
              <a:rPr lang="en-GB" b="1" dirty="0"/>
              <a:t>Method 1: Use relationship between roots and coefficients.</a:t>
            </a:r>
          </a:p>
          <a:p>
            <a:r>
              <a:rPr lang="en-GB" sz="1000" b="1" dirty="0"/>
              <a:t>(You’d have to be a complete muppet to use this method for quartics)</a:t>
            </a:r>
          </a:p>
        </p:txBody>
      </p:sp>
      <p:sp>
        <p:nvSpPr>
          <p:cNvPr id="7" name="TextBox 6">
            <a:extLst>
              <a:ext uri="{FF2B5EF4-FFF2-40B4-BE49-F238E27FC236}">
                <a16:creationId xmlns:a16="http://schemas.microsoft.com/office/drawing/2014/main" id="{701ABD63-A164-4B10-9196-3BFFA3E1C631}"/>
              </a:ext>
            </a:extLst>
          </p:cNvPr>
          <p:cNvSpPr txBox="1"/>
          <p:nvPr/>
        </p:nvSpPr>
        <p:spPr>
          <a:xfrm>
            <a:off x="4991091" y="1623415"/>
            <a:ext cx="3364558" cy="553998"/>
          </a:xfrm>
          <a:prstGeom prst="rect">
            <a:avLst/>
          </a:prstGeom>
          <a:noFill/>
        </p:spPr>
        <p:txBody>
          <a:bodyPr wrap="square" rtlCol="0">
            <a:spAutoFit/>
          </a:bodyPr>
          <a:lstStyle/>
          <a:p>
            <a:r>
              <a:rPr lang="en-GB" b="1" dirty="0"/>
              <a:t>Method 2: Use a substitution</a:t>
            </a:r>
            <a:br>
              <a:rPr lang="en-GB" b="1" dirty="0"/>
            </a:br>
            <a:r>
              <a:rPr lang="en-GB" sz="1200" b="1" dirty="0"/>
              <a:t>(Yes. Do this!)</a:t>
            </a:r>
            <a:endParaRPr lang="en-GB" b="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903301-24AF-45A9-9D66-7E52611BE276}"/>
                  </a:ext>
                </a:extLst>
              </p:cNvPr>
              <p:cNvSpPr txBox="1"/>
              <p:nvPr/>
            </p:nvSpPr>
            <p:spPr>
              <a:xfrm>
                <a:off x="368101" y="2557661"/>
                <a:ext cx="4175323" cy="3869136"/>
              </a:xfrm>
              <a:prstGeom prst="rect">
                <a:avLst/>
              </a:prstGeom>
              <a:noFill/>
            </p:spPr>
            <p:txBody>
              <a:bodyPr wrap="square" rtlCol="0">
                <a:spAutoFit/>
              </a:bodyPr>
              <a:lstStyle/>
              <a:p>
                <a:r>
                  <a:rPr lang="en-GB" sz="1200" dirty="0"/>
                  <a:t>Using original polynomial:</a:t>
                </a:r>
              </a:p>
              <a:p>
                <a:pPr/>
                <a14:m>
                  <m:oMathPara xmlns:m="http://schemas.openxmlformats.org/officeDocument/2006/math">
                    <m:oMathParaPr>
                      <m:jc m:val="centerGroup"/>
                    </m:oMathParaPr>
                    <m:oMath xmlns:m="http://schemas.openxmlformats.org/officeDocument/2006/math">
                      <m:r>
                        <a:rPr lang="en-GB" sz="1200" i="1">
                          <a:latin typeface="Cambria Math" panose="02040503050406030204" pitchFamily="18" charset="0"/>
                        </a:rPr>
                        <m:t>𝛼</m:t>
                      </m:r>
                      <m:r>
                        <a:rPr lang="en-GB" sz="1200" i="1">
                          <a:latin typeface="Cambria Math" panose="02040503050406030204" pitchFamily="18" charset="0"/>
                        </a:rPr>
                        <m:t>+</m:t>
                      </m:r>
                      <m:r>
                        <a:rPr lang="en-GB" sz="1200" i="1">
                          <a:latin typeface="Cambria Math" panose="02040503050406030204" pitchFamily="18" charset="0"/>
                        </a:rPr>
                        <m:t>𝛽</m:t>
                      </m:r>
                      <m:r>
                        <a:rPr lang="en-GB" sz="1200" b="0" i="1" smtClean="0">
                          <a:latin typeface="Cambria Math" panose="02040503050406030204" pitchFamily="18" charset="0"/>
                        </a:rPr>
                        <m:t>+</m:t>
                      </m:r>
                      <m:r>
                        <a:rPr lang="en-GB" sz="1200" b="0" i="1" smtClean="0">
                          <a:latin typeface="Cambria Math" panose="02040503050406030204" pitchFamily="18" charset="0"/>
                        </a:rPr>
                        <m:t>𝛾</m:t>
                      </m:r>
                      <m:r>
                        <a:rPr lang="en-GB" sz="1200" b="0" i="1" smtClean="0">
                          <a:latin typeface="Cambria Math" panose="02040503050406030204" pitchFamily="18" charset="0"/>
                        </a:rPr>
                        <m:t>+</m:t>
                      </m:r>
                      <m:r>
                        <a:rPr lang="en-GB" sz="1200" b="0" i="1" smtClean="0">
                          <a:latin typeface="Cambria Math" panose="02040503050406030204" pitchFamily="18" charset="0"/>
                        </a:rPr>
                        <m:t>𝛿</m:t>
                      </m:r>
                      <m:r>
                        <a:rPr lang="en-GB" sz="1200" i="1">
                          <a:latin typeface="Cambria Math" panose="02040503050406030204" pitchFamily="18" charset="0"/>
                        </a:rPr>
                        <m:t>=</m:t>
                      </m:r>
                      <m:r>
                        <a:rPr lang="en-GB" sz="1200" b="0" i="1" smtClean="0">
                          <a:latin typeface="Cambria Math" panose="02040503050406030204" pitchFamily="18" charset="0"/>
                        </a:rPr>
                        <m:t>−</m:t>
                      </m:r>
                      <m:f>
                        <m:fPr>
                          <m:ctrlPr>
                            <a:rPr lang="en-GB" sz="1200" i="1">
                              <a:latin typeface="Cambria Math" panose="02040503050406030204" pitchFamily="18" charset="0"/>
                            </a:rPr>
                          </m:ctrlPr>
                        </m:fPr>
                        <m:num>
                          <m:r>
                            <a:rPr lang="en-GB" sz="1200" b="0" i="1" smtClean="0">
                              <a:latin typeface="Cambria Math" panose="02040503050406030204" pitchFamily="18" charset="0"/>
                            </a:rPr>
                            <m:t>−</m:t>
                          </m:r>
                          <m:r>
                            <a:rPr lang="en-GB" sz="1200" i="1">
                              <a:latin typeface="Cambria Math" panose="02040503050406030204" pitchFamily="18" charset="0"/>
                            </a:rPr>
                            <m:t>3</m:t>
                          </m:r>
                        </m:num>
                        <m:den>
                          <m:r>
                            <a:rPr lang="en-GB" sz="1200" i="1">
                              <a:latin typeface="Cambria Math" panose="02040503050406030204" pitchFamily="18" charset="0"/>
                            </a:rPr>
                            <m:t>1</m:t>
                          </m:r>
                        </m:den>
                      </m:f>
                      <m:r>
                        <a:rPr lang="en-GB" sz="1200" i="1">
                          <a:latin typeface="Cambria Math" panose="02040503050406030204" pitchFamily="18" charset="0"/>
                        </a:rPr>
                        <m:t>=3</m:t>
                      </m:r>
                    </m:oMath>
                    <m:oMath xmlns:m="http://schemas.openxmlformats.org/officeDocument/2006/math">
                      <m:r>
                        <a:rPr lang="en-GB" sz="1200" b="0" i="1" smtClean="0">
                          <a:latin typeface="Cambria Math" panose="02040503050406030204" pitchFamily="18" charset="0"/>
                        </a:rPr>
                        <m:t>𝛼𝛽</m:t>
                      </m:r>
                      <m:r>
                        <a:rPr lang="en-GB" sz="1200" b="0" i="1" smtClean="0">
                          <a:latin typeface="Cambria Math" panose="02040503050406030204" pitchFamily="18" charset="0"/>
                        </a:rPr>
                        <m:t>+</m:t>
                      </m:r>
                      <m:r>
                        <a:rPr lang="en-GB" sz="1200" b="0" i="1" smtClean="0">
                          <a:latin typeface="Cambria Math" panose="02040503050406030204" pitchFamily="18" charset="0"/>
                        </a:rPr>
                        <m:t>𝛼𝛾</m:t>
                      </m:r>
                      <m:r>
                        <a:rPr lang="en-GB" sz="1200" b="0" i="1" smtClean="0">
                          <a:latin typeface="Cambria Math" panose="02040503050406030204" pitchFamily="18" charset="0"/>
                        </a:rPr>
                        <m:t>+…+</m:t>
                      </m:r>
                      <m:r>
                        <a:rPr lang="en-GB" sz="1200" b="0" i="1" smtClean="0">
                          <a:latin typeface="Cambria Math" panose="02040503050406030204" pitchFamily="18" charset="0"/>
                        </a:rPr>
                        <m:t>𝛾𝛿</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0</m:t>
                          </m:r>
                        </m:num>
                        <m:den>
                          <m:r>
                            <a:rPr lang="en-GB" sz="1200" b="0" i="1" smtClean="0">
                              <a:latin typeface="Cambria Math" panose="02040503050406030204" pitchFamily="18" charset="0"/>
                            </a:rPr>
                            <m:t>1</m:t>
                          </m:r>
                        </m:den>
                      </m:f>
                      <m:r>
                        <a:rPr lang="en-GB" sz="1200" b="0" i="1" smtClean="0">
                          <a:latin typeface="Cambria Math" panose="02040503050406030204" pitchFamily="18" charset="0"/>
                        </a:rPr>
                        <m:t>=0</m:t>
                      </m:r>
                    </m:oMath>
                    <m:oMath xmlns:m="http://schemas.openxmlformats.org/officeDocument/2006/math">
                      <m:r>
                        <a:rPr lang="en-GB" sz="1200" b="0" i="1" smtClean="0">
                          <a:latin typeface="Cambria Math" panose="02040503050406030204" pitchFamily="18" charset="0"/>
                        </a:rPr>
                        <m:t>𝛼𝛽𝛾</m:t>
                      </m:r>
                      <m:r>
                        <a:rPr lang="en-GB" sz="1200" b="0" i="1" smtClean="0">
                          <a:latin typeface="Cambria Math" panose="02040503050406030204" pitchFamily="18" charset="0"/>
                        </a:rPr>
                        <m:t>+…+</m:t>
                      </m:r>
                      <m:r>
                        <a:rPr lang="en-GB" sz="1200" b="0" i="1" smtClean="0">
                          <a:latin typeface="Cambria Math" panose="02040503050406030204" pitchFamily="18" charset="0"/>
                        </a:rPr>
                        <m:t>𝛽𝛾𝛿</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15</m:t>
                          </m:r>
                        </m:num>
                        <m:den>
                          <m:r>
                            <a:rPr lang="en-GB" sz="1200" b="0" i="1" smtClean="0">
                              <a:latin typeface="Cambria Math" panose="02040503050406030204" pitchFamily="18" charset="0"/>
                            </a:rPr>
                            <m:t>1</m:t>
                          </m:r>
                        </m:den>
                      </m:f>
                      <m:r>
                        <a:rPr lang="en-GB" sz="1200" b="0" i="1" smtClean="0">
                          <a:latin typeface="Cambria Math" panose="02040503050406030204" pitchFamily="18" charset="0"/>
                        </a:rPr>
                        <m:t>=−15</m:t>
                      </m:r>
                    </m:oMath>
                    <m:oMath xmlns:m="http://schemas.openxmlformats.org/officeDocument/2006/math">
                      <m:r>
                        <a:rPr lang="en-GB" sz="1200" i="1">
                          <a:latin typeface="Cambria Math" panose="02040503050406030204" pitchFamily="18" charset="0"/>
                        </a:rPr>
                        <m:t>𝛼𝛽</m:t>
                      </m:r>
                      <m:r>
                        <a:rPr lang="en-GB" sz="1200" b="0" i="1" smtClean="0">
                          <a:latin typeface="Cambria Math" panose="02040503050406030204" pitchFamily="18" charset="0"/>
                        </a:rPr>
                        <m:t>𝛾𝛿</m:t>
                      </m:r>
                      <m:r>
                        <a:rPr lang="en-GB" sz="1200" i="1">
                          <a:latin typeface="Cambria Math" panose="02040503050406030204" pitchFamily="18" charset="0"/>
                        </a:rPr>
                        <m:t>=</m:t>
                      </m:r>
                      <m:f>
                        <m:fPr>
                          <m:ctrlPr>
                            <a:rPr lang="en-GB" sz="1200" i="1">
                              <a:latin typeface="Cambria Math" panose="02040503050406030204" pitchFamily="18" charset="0"/>
                            </a:rPr>
                          </m:ctrlPr>
                        </m:fPr>
                        <m:num>
                          <m:r>
                            <a:rPr lang="en-GB" sz="1200" b="0" i="1" smtClean="0">
                              <a:latin typeface="Cambria Math" panose="02040503050406030204" pitchFamily="18" charset="0"/>
                            </a:rPr>
                            <m:t>1</m:t>
                          </m:r>
                        </m:num>
                        <m:den>
                          <m:r>
                            <a:rPr lang="en-GB" sz="1200" i="1">
                              <a:latin typeface="Cambria Math" panose="02040503050406030204" pitchFamily="18" charset="0"/>
                            </a:rPr>
                            <m:t>1</m:t>
                          </m:r>
                        </m:den>
                      </m:f>
                      <m:r>
                        <a:rPr lang="en-GB" sz="1200" i="1">
                          <a:latin typeface="Cambria Math" panose="02040503050406030204" pitchFamily="18" charset="0"/>
                        </a:rPr>
                        <m:t>=</m:t>
                      </m:r>
                      <m:r>
                        <a:rPr lang="en-GB" sz="1200" b="0" i="1" smtClean="0">
                          <a:latin typeface="Cambria Math" panose="02040503050406030204" pitchFamily="18" charset="0"/>
                        </a:rPr>
                        <m:t>1</m:t>
                      </m:r>
                    </m:oMath>
                  </m:oMathPara>
                </a14:m>
                <a:endParaRPr lang="en-GB" sz="1200" dirty="0"/>
              </a:p>
              <a:p>
                <a14:m>
                  <m:oMath xmlns:m="http://schemas.openxmlformats.org/officeDocument/2006/math">
                    <m:r>
                      <a:rPr lang="en-GB" sz="1200" b="0" i="1" smtClean="0">
                        <a:latin typeface="Cambria Math" panose="02040503050406030204" pitchFamily="18" charset="0"/>
                      </a:rPr>
                      <m:t>∴</m:t>
                    </m:r>
                  </m:oMath>
                </a14:m>
                <a:r>
                  <a:rPr lang="en-GB" sz="1200" dirty="0"/>
                  <a:t> For new polynomial with roots </a:t>
                </a:r>
                <a14:m>
                  <m:oMath xmlns:m="http://schemas.openxmlformats.org/officeDocument/2006/math">
                    <m:r>
                      <a:rPr lang="en-GB" sz="1200" b="0" i="1" smtClean="0">
                        <a:latin typeface="Cambria Math" panose="02040503050406030204" pitchFamily="18" charset="0"/>
                      </a:rPr>
                      <m:t>2</m:t>
                    </m:r>
                    <m:r>
                      <a:rPr lang="en-GB" sz="1200" b="0" i="1" smtClean="0">
                        <a:latin typeface="Cambria Math" panose="02040503050406030204" pitchFamily="18" charset="0"/>
                      </a:rPr>
                      <m:t>𝛼</m:t>
                    </m:r>
                    <m:r>
                      <a:rPr lang="en-GB" sz="1200" b="0" i="1" smtClean="0">
                        <a:latin typeface="Cambria Math" panose="02040503050406030204" pitchFamily="18" charset="0"/>
                      </a:rPr>
                      <m:t>+1,…</m:t>
                    </m:r>
                  </m:oMath>
                </a14:m>
                <a:r>
                  <a:rPr lang="en-GB" sz="1200" dirty="0"/>
                  <a:t>:</a:t>
                </a:r>
              </a:p>
              <a:p>
                <a:pPr/>
                <a:r>
                  <a:rPr lang="en-GB" sz="1200" b="0" dirty="0"/>
                  <a:t>Root sum: </a:t>
                </a:r>
                <a14:m>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r>
                          <a:rPr lang="en-GB" sz="1200" b="0" i="1" smtClean="0">
                            <a:latin typeface="Cambria Math" panose="02040503050406030204" pitchFamily="18" charset="0"/>
                          </a:rPr>
                          <m:t>𝛼</m:t>
                        </m:r>
                        <m:r>
                          <a:rPr lang="en-GB" sz="1200" b="0" i="1" smtClean="0">
                            <a:latin typeface="Cambria Math" panose="02040503050406030204" pitchFamily="18" charset="0"/>
                          </a:rPr>
                          <m:t>+1</m:t>
                        </m:r>
                      </m:e>
                    </m:d>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r>
                          <a:rPr lang="en-GB" sz="1200" i="1">
                            <a:latin typeface="Cambria Math" panose="02040503050406030204" pitchFamily="18" charset="0"/>
                          </a:rPr>
                          <m:t>2</m:t>
                        </m:r>
                        <m:r>
                          <a:rPr lang="en-GB" sz="1200" b="0" i="1" smtClean="0">
                            <a:latin typeface="Cambria Math" panose="02040503050406030204" pitchFamily="18" charset="0"/>
                          </a:rPr>
                          <m:t>𝛽</m:t>
                        </m:r>
                        <m:r>
                          <a:rPr lang="en-GB" sz="1200" i="1">
                            <a:latin typeface="Cambria Math" panose="02040503050406030204" pitchFamily="18" charset="0"/>
                          </a:rPr>
                          <m:t>+1</m:t>
                        </m:r>
                      </m:e>
                    </m:d>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r>
                          <a:rPr lang="en-GB" sz="1200" i="1">
                            <a:latin typeface="Cambria Math" panose="02040503050406030204" pitchFamily="18" charset="0"/>
                          </a:rPr>
                          <m:t>2</m:t>
                        </m:r>
                        <m:r>
                          <a:rPr lang="en-GB" sz="1200" b="0" i="1" smtClean="0">
                            <a:latin typeface="Cambria Math" panose="02040503050406030204" pitchFamily="18" charset="0"/>
                          </a:rPr>
                          <m:t>𝛾</m:t>
                        </m:r>
                        <m:r>
                          <a:rPr lang="en-GB" sz="1200" i="1">
                            <a:latin typeface="Cambria Math" panose="02040503050406030204" pitchFamily="18" charset="0"/>
                          </a:rPr>
                          <m:t>+1</m:t>
                        </m:r>
                      </m:e>
                    </m:d>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r>
                          <a:rPr lang="en-GB" sz="1200" i="1">
                            <a:latin typeface="Cambria Math" panose="02040503050406030204" pitchFamily="18" charset="0"/>
                          </a:rPr>
                          <m:t>2</m:t>
                        </m:r>
                        <m:r>
                          <a:rPr lang="en-GB" sz="1200" b="0" i="1" smtClean="0">
                            <a:latin typeface="Cambria Math" panose="02040503050406030204" pitchFamily="18" charset="0"/>
                          </a:rPr>
                          <m:t>𝛿</m:t>
                        </m:r>
                        <m:r>
                          <a:rPr lang="en-GB" sz="1200" i="1">
                            <a:latin typeface="Cambria Math" panose="02040503050406030204" pitchFamily="18" charset="0"/>
                          </a:rPr>
                          <m:t>+1</m:t>
                        </m:r>
                      </m:e>
                    </m:d>
                  </m:oMath>
                </a14:m>
                <a:r>
                  <a:rPr lang="en-GB" sz="1200" b="0" i="1" dirty="0">
                    <a:latin typeface="Cambria Math" panose="02040503050406030204" pitchFamily="18" charset="0"/>
                  </a:rPr>
                  <a:t/>
                </a:r>
                <a:br>
                  <a:rPr lang="en-GB" sz="12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𝛼</m:t>
                          </m:r>
                          <m:r>
                            <a:rPr lang="en-GB" sz="1200" b="0" i="1" smtClean="0">
                              <a:latin typeface="Cambria Math" panose="02040503050406030204" pitchFamily="18" charset="0"/>
                            </a:rPr>
                            <m:t>+</m:t>
                          </m:r>
                          <m:r>
                            <a:rPr lang="en-GB" sz="1200" b="0" i="1" smtClean="0">
                              <a:latin typeface="Cambria Math" panose="02040503050406030204" pitchFamily="18" charset="0"/>
                            </a:rPr>
                            <m:t>𝛽</m:t>
                          </m:r>
                          <m:r>
                            <a:rPr lang="en-GB" sz="1200" b="0" i="1" smtClean="0">
                              <a:latin typeface="Cambria Math" panose="02040503050406030204" pitchFamily="18" charset="0"/>
                            </a:rPr>
                            <m:t>+</m:t>
                          </m:r>
                          <m:r>
                            <a:rPr lang="en-GB" sz="1200" b="0" i="1" smtClean="0">
                              <a:latin typeface="Cambria Math" panose="02040503050406030204" pitchFamily="18" charset="0"/>
                            </a:rPr>
                            <m:t>𝛾</m:t>
                          </m:r>
                          <m:r>
                            <a:rPr lang="en-GB" sz="1200" b="0" i="1" smtClean="0">
                              <a:latin typeface="Cambria Math" panose="02040503050406030204" pitchFamily="18" charset="0"/>
                            </a:rPr>
                            <m:t>+</m:t>
                          </m:r>
                          <m:r>
                            <a:rPr lang="en-GB" sz="1200" b="0" i="1" smtClean="0">
                              <a:latin typeface="Cambria Math" panose="02040503050406030204" pitchFamily="18" charset="0"/>
                            </a:rPr>
                            <m:t>𝛿</m:t>
                          </m:r>
                        </m:e>
                      </m:d>
                      <m:r>
                        <a:rPr lang="en-GB" sz="1200" b="0" i="1" smtClean="0">
                          <a:latin typeface="Cambria Math" panose="02040503050406030204" pitchFamily="18" charset="0"/>
                        </a:rPr>
                        <m:t>+4=10=−</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𝑏</m:t>
                          </m:r>
                        </m:num>
                        <m:den>
                          <m:r>
                            <a:rPr lang="en-GB" sz="1200" b="0" i="1" smtClean="0">
                              <a:latin typeface="Cambria Math" panose="02040503050406030204" pitchFamily="18" charset="0"/>
                            </a:rPr>
                            <m:t>𝑎</m:t>
                          </m:r>
                        </m:den>
                      </m:f>
                    </m:oMath>
                  </m:oMathPara>
                </a14:m>
                <a:endParaRPr lang="en-GB" sz="1200" dirty="0"/>
              </a:p>
              <a:p>
                <a:pPr/>
                <a:r>
                  <a:rPr lang="en-GB" sz="1200" b="0" dirty="0"/>
                  <a:t/>
                </a:r>
                <a:br>
                  <a:rPr lang="en-GB" sz="1200" b="0" dirty="0"/>
                </a:br>
                <a:r>
                  <a:rPr lang="en-GB" sz="1200" b="0" dirty="0"/>
                  <a:t>Pair-product sum: </a:t>
                </a:r>
                <a14:m>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r>
                          <a:rPr lang="en-GB" sz="1200" b="0" i="1" smtClean="0">
                            <a:latin typeface="Cambria Math" panose="02040503050406030204" pitchFamily="18" charset="0"/>
                          </a:rPr>
                          <m:t>𝛼</m:t>
                        </m:r>
                        <m:r>
                          <a:rPr lang="en-GB" sz="1200" b="0" i="1" smtClean="0">
                            <a:latin typeface="Cambria Math" panose="02040503050406030204" pitchFamily="18" charset="0"/>
                          </a:rPr>
                          <m:t>+1</m:t>
                        </m:r>
                      </m:e>
                    </m:d>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r>
                          <a:rPr lang="en-GB" sz="1200" b="0" i="1" smtClean="0">
                            <a:latin typeface="Cambria Math" panose="02040503050406030204" pitchFamily="18" charset="0"/>
                          </a:rPr>
                          <m:t>𝛽</m:t>
                        </m:r>
                        <m:r>
                          <a:rPr lang="en-GB" sz="1200" b="0" i="1" smtClean="0">
                            <a:latin typeface="Cambria Math" panose="02040503050406030204" pitchFamily="18" charset="0"/>
                          </a:rPr>
                          <m:t>+1</m:t>
                        </m:r>
                      </m:e>
                    </m:d>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r>
                          <a:rPr lang="en-GB" sz="1200" b="0" i="1" smtClean="0">
                            <a:latin typeface="Cambria Math" panose="02040503050406030204" pitchFamily="18" charset="0"/>
                          </a:rPr>
                          <m:t>𝛼</m:t>
                        </m:r>
                        <m:r>
                          <a:rPr lang="en-GB" sz="1200" b="0" i="1" smtClean="0">
                            <a:latin typeface="Cambria Math" panose="02040503050406030204" pitchFamily="18" charset="0"/>
                          </a:rPr>
                          <m:t>+1</m:t>
                        </m:r>
                      </m:e>
                    </m:d>
                    <m:d>
                      <m:dPr>
                        <m:ctrlPr>
                          <a:rPr lang="en-GB" sz="1200" b="0" i="1" smtClean="0">
                            <a:latin typeface="Cambria Math" panose="02040503050406030204" pitchFamily="18" charset="0"/>
                          </a:rPr>
                        </m:ctrlPr>
                      </m:dPr>
                      <m:e>
                        <m:r>
                          <a:rPr lang="en-GB" sz="1200" b="0" i="1" smtClean="0">
                            <a:latin typeface="Cambria Math" panose="02040503050406030204" pitchFamily="18" charset="0"/>
                          </a:rPr>
                          <m:t>2</m:t>
                        </m:r>
                        <m:r>
                          <a:rPr lang="en-GB" sz="1200" b="0" i="1" smtClean="0">
                            <a:latin typeface="Cambria Math" panose="02040503050406030204" pitchFamily="18" charset="0"/>
                          </a:rPr>
                          <m:t>𝛾</m:t>
                        </m:r>
                        <m:r>
                          <a:rPr lang="en-GB" sz="1200" b="0" i="1" smtClean="0">
                            <a:latin typeface="Cambria Math" panose="02040503050406030204" pitchFamily="18" charset="0"/>
                          </a:rPr>
                          <m:t>+1</m:t>
                        </m:r>
                      </m:e>
                    </m:d>
                    <m:r>
                      <a:rPr lang="en-GB" sz="1200" b="0" i="1" smtClean="0">
                        <a:latin typeface="Cambria Math" panose="02040503050406030204" pitchFamily="18" charset="0"/>
                      </a:rPr>
                      <m:t>+…</m:t>
                    </m:r>
                  </m:oMath>
                </a14:m>
                <a:r>
                  <a:rPr lang="en-GB" sz="1200" b="0" dirty="0"/>
                  <a:t/>
                </a:r>
                <a:br>
                  <a:rPr lang="en-GB" sz="1200" b="0" dirty="0"/>
                </a:b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=4</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𝛼𝛽</m:t>
                          </m:r>
                          <m:r>
                            <a:rPr lang="en-GB" sz="1200" b="0" i="1" smtClean="0">
                              <a:latin typeface="Cambria Math" panose="02040503050406030204" pitchFamily="18" charset="0"/>
                            </a:rPr>
                            <m:t>+</m:t>
                          </m:r>
                          <m:r>
                            <a:rPr lang="en-GB" sz="1200" b="0" i="1" smtClean="0">
                              <a:latin typeface="Cambria Math" panose="02040503050406030204" pitchFamily="18" charset="0"/>
                            </a:rPr>
                            <m:t>𝛼𝛾</m:t>
                          </m:r>
                          <m:r>
                            <a:rPr lang="en-GB" sz="1200" b="0" i="1" smtClean="0">
                              <a:latin typeface="Cambria Math" panose="02040503050406030204" pitchFamily="18" charset="0"/>
                            </a:rPr>
                            <m:t>+…</m:t>
                          </m:r>
                        </m:e>
                      </m:d>
                      <m:r>
                        <a:rPr lang="en-GB" sz="1200" b="0" i="1" smtClean="0">
                          <a:latin typeface="Cambria Math" panose="02040503050406030204" pitchFamily="18" charset="0"/>
                        </a:rPr>
                        <m:t>+6</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𝛼</m:t>
                          </m:r>
                          <m:r>
                            <a:rPr lang="en-GB" sz="1200" b="0" i="1" smtClean="0">
                              <a:latin typeface="Cambria Math" panose="02040503050406030204" pitchFamily="18" charset="0"/>
                            </a:rPr>
                            <m:t>+…+</m:t>
                          </m:r>
                          <m:r>
                            <a:rPr lang="en-GB" sz="1200" b="0" i="1" smtClean="0">
                              <a:latin typeface="Cambria Math" panose="02040503050406030204" pitchFamily="18" charset="0"/>
                            </a:rPr>
                            <m:t>𝛿</m:t>
                          </m:r>
                        </m:e>
                      </m:d>
                      <m:r>
                        <a:rPr lang="en-GB" sz="1200" b="0" i="1" smtClean="0">
                          <a:latin typeface="Cambria Math" panose="02040503050406030204" pitchFamily="18" charset="0"/>
                        </a:rPr>
                        <m:t>+1</m:t>
                      </m:r>
                    </m:oMath>
                    <m:oMath xmlns:m="http://schemas.openxmlformats.org/officeDocument/2006/math">
                      <m:r>
                        <a:rPr lang="en-GB" sz="1200" b="0" i="1" smtClean="0">
                          <a:latin typeface="Cambria Math" panose="02040503050406030204" pitchFamily="18" charset="0"/>
                        </a:rPr>
                        <m:t>=4</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0</m:t>
                          </m:r>
                        </m:e>
                      </m:d>
                      <m:r>
                        <a:rPr lang="en-GB" sz="1200" b="0" i="1" smtClean="0">
                          <a:latin typeface="Cambria Math" panose="02040503050406030204" pitchFamily="18" charset="0"/>
                        </a:rPr>
                        <m:t>+6</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3</m:t>
                          </m:r>
                        </m:e>
                      </m:d>
                      <m:r>
                        <a:rPr lang="en-GB" sz="1200" b="0" i="1" smtClean="0">
                          <a:latin typeface="Cambria Math" panose="02040503050406030204" pitchFamily="18" charset="0"/>
                        </a:rPr>
                        <m:t>+6=24=</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𝑐</m:t>
                          </m:r>
                        </m:num>
                        <m:den>
                          <m:r>
                            <a:rPr lang="en-GB" sz="1200" b="0" i="1" smtClean="0">
                              <a:latin typeface="Cambria Math" panose="02040503050406030204" pitchFamily="18" charset="0"/>
                            </a:rPr>
                            <m:t>𝑎</m:t>
                          </m:r>
                        </m:den>
                      </m:f>
                    </m:oMath>
                  </m:oMathPara>
                </a14:m>
                <a:r>
                  <a:rPr lang="en-GB" sz="1200" b="0" dirty="0"/>
                  <a:t/>
                </a:r>
                <a:br>
                  <a:rPr lang="en-GB" sz="1200" b="0" dirty="0"/>
                </a:br>
                <a:r>
                  <a:rPr lang="en-GB" sz="1200" b="0" dirty="0"/>
                  <a:t>…</a:t>
                </a:r>
                <a:endParaRPr lang="en-GB" sz="1200" dirty="0"/>
              </a:p>
              <a:p>
                <a:r>
                  <a:rPr lang="en-GB" sz="1200" dirty="0"/>
                  <a:t>Letting </a:t>
                </a:r>
                <a14:m>
                  <m:oMath xmlns:m="http://schemas.openxmlformats.org/officeDocument/2006/math">
                    <m:r>
                      <a:rPr lang="en-GB" sz="1200" b="0" i="1" smtClean="0">
                        <a:latin typeface="Cambria Math" panose="02040503050406030204" pitchFamily="18" charset="0"/>
                      </a:rPr>
                      <m:t>𝑎</m:t>
                    </m:r>
                    <m:r>
                      <a:rPr lang="en-GB" sz="1200" b="0" i="1" smtClean="0">
                        <a:latin typeface="Cambria Math" panose="02040503050406030204" pitchFamily="18" charset="0"/>
                      </a:rPr>
                      <m:t>=1</m:t>
                    </m:r>
                  </m:oMath>
                </a14:m>
                <a:r>
                  <a:rPr lang="en-GB" sz="1200" dirty="0"/>
                  <a:t>, then </a:t>
                </a:r>
                <a14:m>
                  <m:oMath xmlns:m="http://schemas.openxmlformats.org/officeDocument/2006/math">
                    <m:r>
                      <a:rPr lang="en-GB" sz="1200" b="0" i="1" smtClean="0">
                        <a:latin typeface="Cambria Math" panose="02040503050406030204" pitchFamily="18" charset="0"/>
                      </a:rPr>
                      <m:t>𝑏</m:t>
                    </m:r>
                    <m:r>
                      <a:rPr lang="en-GB" sz="1200" b="0" i="1" smtClean="0">
                        <a:latin typeface="Cambria Math" panose="02040503050406030204" pitchFamily="18" charset="0"/>
                      </a:rPr>
                      <m:t>=−10, </m:t>
                    </m:r>
                    <m:r>
                      <a:rPr lang="en-GB" sz="1200" b="0" i="1" smtClean="0">
                        <a:latin typeface="Cambria Math" panose="02040503050406030204" pitchFamily="18" charset="0"/>
                      </a:rPr>
                      <m:t>𝑐</m:t>
                    </m:r>
                    <m:r>
                      <a:rPr lang="en-GB" sz="1200" b="0" i="1" smtClean="0">
                        <a:latin typeface="Cambria Math" panose="02040503050406030204" pitchFamily="18" charset="0"/>
                      </a:rPr>
                      <m:t>=24, </m:t>
                    </m:r>
                    <m:r>
                      <a:rPr lang="en-GB" sz="1200" b="0" i="1" smtClean="0">
                        <a:latin typeface="Cambria Math" panose="02040503050406030204" pitchFamily="18" charset="0"/>
                      </a:rPr>
                      <m:t>𝑑</m:t>
                    </m:r>
                    <m:r>
                      <a:rPr lang="en-GB" sz="1200" b="0" i="1" smtClean="0">
                        <a:latin typeface="Cambria Math" panose="02040503050406030204" pitchFamily="18" charset="0"/>
                      </a:rPr>
                      <m:t>=98, </m:t>
                    </m:r>
                    <m:r>
                      <a:rPr lang="en-GB" sz="1200" b="0" i="1" smtClean="0">
                        <a:latin typeface="Cambria Math" panose="02040503050406030204" pitchFamily="18" charset="0"/>
                      </a:rPr>
                      <m:t>𝑒</m:t>
                    </m:r>
                    <m:r>
                      <a:rPr lang="en-GB" sz="1200" b="0" i="1" smtClean="0">
                        <a:latin typeface="Cambria Math" panose="02040503050406030204" pitchFamily="18" charset="0"/>
                      </a:rPr>
                      <m:t>=−97</m:t>
                    </m:r>
                  </m:oMath>
                </a14:m>
                <a:endParaRPr lang="en-GB" sz="1200" dirty="0"/>
              </a:p>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𝑤</m:t>
                          </m:r>
                        </m:e>
                        <m:sup>
                          <m:r>
                            <a:rPr lang="en-GB" sz="1200" b="0" i="1" smtClean="0">
                              <a:latin typeface="Cambria Math" panose="02040503050406030204" pitchFamily="18" charset="0"/>
                            </a:rPr>
                            <m:t>4</m:t>
                          </m:r>
                        </m:sup>
                      </m:sSup>
                      <m:r>
                        <a:rPr lang="en-GB" sz="1200" b="0" i="1" smtClean="0">
                          <a:latin typeface="Cambria Math" panose="02040503050406030204" pitchFamily="18" charset="0"/>
                        </a:rPr>
                        <m:t>−10</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𝑤</m:t>
                          </m:r>
                        </m:e>
                        <m:sup>
                          <m:r>
                            <a:rPr lang="en-GB" sz="1200" b="0" i="1" smtClean="0">
                              <a:latin typeface="Cambria Math" panose="02040503050406030204" pitchFamily="18" charset="0"/>
                            </a:rPr>
                            <m:t>3</m:t>
                          </m:r>
                        </m:sup>
                      </m:sSup>
                      <m:r>
                        <a:rPr lang="en-GB" sz="1200" b="0" i="1" smtClean="0">
                          <a:latin typeface="Cambria Math" panose="02040503050406030204" pitchFamily="18" charset="0"/>
                        </a:rPr>
                        <m:t>+24</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𝑤</m:t>
                          </m:r>
                        </m:e>
                        <m:sup>
                          <m:r>
                            <a:rPr lang="en-GB" sz="1200" b="0" i="1" smtClean="0">
                              <a:latin typeface="Cambria Math" panose="02040503050406030204" pitchFamily="18" charset="0"/>
                            </a:rPr>
                            <m:t>2</m:t>
                          </m:r>
                        </m:sup>
                      </m:sSup>
                      <m:r>
                        <a:rPr lang="en-GB" sz="1200" b="0" i="1" smtClean="0">
                          <a:latin typeface="Cambria Math" panose="02040503050406030204" pitchFamily="18" charset="0"/>
                        </a:rPr>
                        <m:t>+98</m:t>
                      </m:r>
                      <m:r>
                        <a:rPr lang="en-GB" sz="1200" b="0" i="1" smtClean="0">
                          <a:latin typeface="Cambria Math" panose="02040503050406030204" pitchFamily="18" charset="0"/>
                        </a:rPr>
                        <m:t>𝑤</m:t>
                      </m:r>
                      <m:r>
                        <a:rPr lang="en-GB" sz="1200" b="0" i="1" smtClean="0">
                          <a:latin typeface="Cambria Math" panose="02040503050406030204" pitchFamily="18" charset="0"/>
                        </a:rPr>
                        <m:t>−97=0</m:t>
                      </m:r>
                    </m:oMath>
                  </m:oMathPara>
                </a14:m>
                <a:endParaRPr lang="en-GB" sz="1600" dirty="0"/>
              </a:p>
            </p:txBody>
          </p:sp>
        </mc:Choice>
        <mc:Fallback xmlns="">
          <p:sp>
            <p:nvSpPr>
              <p:cNvPr id="8" name="TextBox 7">
                <a:extLst>
                  <a:ext uri="{FF2B5EF4-FFF2-40B4-BE49-F238E27FC236}">
                    <a16:creationId xmlns:a16="http://schemas.microsoft.com/office/drawing/2014/main" id="{D8903301-24AF-45A9-9D66-7E52611BE276}"/>
                  </a:ext>
                </a:extLst>
              </p:cNvPr>
              <p:cNvSpPr txBox="1">
                <a:spLocks noRot="1" noChangeAspect="1" noMove="1" noResize="1" noEditPoints="1" noAdjustHandles="1" noChangeArrowheads="1" noChangeShapeType="1" noTextEdit="1"/>
              </p:cNvSpPr>
              <p:nvPr/>
            </p:nvSpPr>
            <p:spPr>
              <a:xfrm>
                <a:off x="368101" y="2557661"/>
                <a:ext cx="4175323" cy="3869136"/>
              </a:xfrm>
              <a:prstGeom prst="rect">
                <a:avLst/>
              </a:prstGeom>
              <a:blipFill>
                <a:blip r:embed="rId3"/>
                <a:stretch>
                  <a:fillRect t="-1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6C78CB-E48A-448B-8657-C7A6E8EE8936}"/>
                  </a:ext>
                </a:extLst>
              </p:cNvPr>
              <p:cNvSpPr txBox="1"/>
              <p:nvPr/>
            </p:nvSpPr>
            <p:spPr>
              <a:xfrm>
                <a:off x="4741416" y="2198638"/>
                <a:ext cx="4320479" cy="2272930"/>
              </a:xfrm>
              <a:prstGeom prst="rect">
                <a:avLst/>
              </a:prstGeom>
              <a:noFill/>
            </p:spPr>
            <p:txBody>
              <a:bodyPr wrap="square" rtlCol="0">
                <a:spAutoFit/>
              </a:bodyPr>
              <a:lstStyle/>
              <a:p>
                <a:r>
                  <a:rPr lang="en-GB" dirty="0"/>
                  <a:t> </a:t>
                </a:r>
                <a:r>
                  <a:rPr lang="en-GB" sz="1600" dirty="0"/>
                  <a:t>Let </a:t>
                </a:r>
                <a14:m>
                  <m:oMath xmlns:m="http://schemas.openxmlformats.org/officeDocument/2006/math">
                    <m:r>
                      <a:rPr lang="en-GB" sz="1600" b="0" i="1" smtClean="0">
                        <a:latin typeface="Cambria Math" panose="02040503050406030204" pitchFamily="18" charset="0"/>
                      </a:rPr>
                      <m:t>𝑤</m:t>
                    </m:r>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+1  →  </m:t>
                    </m:r>
                    <m:r>
                      <a:rPr lang="en-GB" sz="1600" b="0" i="1" smtClean="0">
                        <a:latin typeface="Cambria Math" panose="02040503050406030204" pitchFamily="18" charset="0"/>
                      </a:rPr>
                      <m:t>𝑥</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𝑤</m:t>
                        </m:r>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oMath>
                </a14:m>
                <a:endParaRPr lang="en-GB" sz="1600" b="0" dirty="0"/>
              </a:p>
              <a:p>
                <a:r>
                  <a:rPr lang="en-GB" sz="1600" dirty="0"/>
                  <a:t>Substituting:</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𝑤</m:t>
                                  </m:r>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d>
                        </m:e>
                        <m:sup>
                          <m:r>
                            <a:rPr lang="en-GB" sz="1600" b="0" i="1" smtClean="0">
                              <a:latin typeface="Cambria Math" panose="02040503050406030204" pitchFamily="18" charset="0"/>
                            </a:rPr>
                            <m:t>4</m:t>
                          </m:r>
                        </m:sup>
                      </m:sSup>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𝑤</m:t>
                                  </m:r>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d>
                        </m:e>
                        <m:sup>
                          <m:r>
                            <a:rPr lang="en-GB" sz="1600" b="0" i="1" smtClean="0">
                              <a:latin typeface="Cambria Math" panose="02040503050406030204" pitchFamily="18" charset="0"/>
                            </a:rPr>
                            <m:t>3</m:t>
                          </m:r>
                        </m:sup>
                      </m:sSup>
                      <m:r>
                        <a:rPr lang="en-GB" sz="1600" b="0" i="1" smtClean="0">
                          <a:latin typeface="Cambria Math" panose="02040503050406030204" pitchFamily="18" charset="0"/>
                        </a:rPr>
                        <m:t>+15</m:t>
                      </m:r>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𝑤</m:t>
                              </m:r>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e>
                      </m:d>
                      <m:r>
                        <a:rPr lang="en-GB" sz="1600" b="0" i="1" smtClean="0">
                          <a:latin typeface="Cambria Math" panose="02040503050406030204" pitchFamily="18" charset="0"/>
                        </a:rPr>
                        <m:t>+1=0</m:t>
                      </m:r>
                    </m:oMath>
                  </m:oMathPara>
                </a14:m>
                <a:r>
                  <a:rPr lang="en-GB" sz="1600" b="0" dirty="0"/>
                  <a:t/>
                </a:r>
                <a:br>
                  <a:rPr lang="en-GB" sz="1600" b="0" dirty="0"/>
                </a:br>
                <a:endParaRPr lang="en-GB" sz="1600" b="0" dirty="0"/>
              </a:p>
              <a:p>
                <a:r>
                  <a:rPr lang="en-GB" sz="1600" dirty="0"/>
                  <a:t>Multiply by 16:</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𝑤</m:t>
                              </m:r>
                              <m:r>
                                <a:rPr lang="en-GB" sz="1600" b="0" i="1" smtClean="0">
                                  <a:latin typeface="Cambria Math" panose="02040503050406030204" pitchFamily="18" charset="0"/>
                                </a:rPr>
                                <m:t>−1</m:t>
                              </m:r>
                            </m:e>
                          </m:d>
                        </m:e>
                        <m:sup>
                          <m:r>
                            <a:rPr lang="en-GB" sz="1600" b="0" i="1" smtClean="0">
                              <a:latin typeface="Cambria Math" panose="02040503050406030204" pitchFamily="18" charset="0"/>
                            </a:rPr>
                            <m:t>4</m:t>
                          </m:r>
                        </m:sup>
                      </m:sSup>
                      <m:r>
                        <a:rPr lang="en-GB" sz="1600" b="0" i="1" smtClean="0">
                          <a:latin typeface="Cambria Math" panose="02040503050406030204" pitchFamily="18" charset="0"/>
                        </a:rPr>
                        <m:t>−6</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𝑤</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+120+16=0</m:t>
                      </m:r>
                    </m:oMath>
                    <m:oMath xmlns:m="http://schemas.openxmlformats.org/officeDocument/2006/math">
                      <m:r>
                        <a:rPr lang="en-GB" sz="1600" b="0" i="1" smtClean="0">
                          <a:latin typeface="Cambria Math" panose="02040503050406030204" pitchFamily="18" charset="0"/>
                        </a:rPr>
                        <m:t>…</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𝑤</m:t>
                          </m:r>
                        </m:e>
                        <m:sup>
                          <m:r>
                            <a:rPr lang="en-GB" sz="1600" b="0" i="1" smtClean="0">
                              <a:latin typeface="Cambria Math" panose="02040503050406030204" pitchFamily="18" charset="0"/>
                            </a:rPr>
                            <m:t>4</m:t>
                          </m:r>
                        </m:sup>
                      </m:sSup>
                      <m:r>
                        <a:rPr lang="en-GB" sz="1600" b="0" i="1" smtClean="0">
                          <a:latin typeface="Cambria Math" panose="02040503050406030204" pitchFamily="18" charset="0"/>
                        </a:rPr>
                        <m:t>−10</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𝑤</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+24</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𝑤</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+98</m:t>
                      </m:r>
                      <m:r>
                        <a:rPr lang="en-GB" sz="1600" b="0" i="1" smtClean="0">
                          <a:latin typeface="Cambria Math" panose="02040503050406030204" pitchFamily="18" charset="0"/>
                        </a:rPr>
                        <m:t>𝑤</m:t>
                      </m:r>
                      <m:r>
                        <a:rPr lang="en-GB" sz="1600" b="0" i="1" smtClean="0">
                          <a:latin typeface="Cambria Math" panose="02040503050406030204" pitchFamily="18" charset="0"/>
                        </a:rPr>
                        <m:t>−97=0</m:t>
                      </m:r>
                    </m:oMath>
                  </m:oMathPara>
                </a14:m>
                <a:endParaRPr lang="en-GB" sz="1600" dirty="0"/>
              </a:p>
            </p:txBody>
          </p:sp>
        </mc:Choice>
        <mc:Fallback xmlns="">
          <p:sp>
            <p:nvSpPr>
              <p:cNvPr id="9" name="TextBox 8">
                <a:extLst>
                  <a:ext uri="{FF2B5EF4-FFF2-40B4-BE49-F238E27FC236}">
                    <a16:creationId xmlns:a16="http://schemas.microsoft.com/office/drawing/2014/main" id="{216C78CB-E48A-448B-8657-C7A6E8EE8936}"/>
                  </a:ext>
                </a:extLst>
              </p:cNvPr>
              <p:cNvSpPr txBox="1">
                <a:spLocks noRot="1" noChangeAspect="1" noMove="1" noResize="1" noEditPoints="1" noAdjustHandles="1" noChangeArrowheads="1" noChangeShapeType="1" noTextEdit="1"/>
              </p:cNvSpPr>
              <p:nvPr/>
            </p:nvSpPr>
            <p:spPr>
              <a:xfrm>
                <a:off x="4741416" y="2198638"/>
                <a:ext cx="4320479" cy="2272930"/>
              </a:xfrm>
              <a:prstGeom prst="rect">
                <a:avLst/>
              </a:prstGeom>
              <a:blipFill>
                <a:blip r:embed="rId4"/>
                <a:stretch>
                  <a:fillRect l="-846"/>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98A6F4A8-8B2F-4C9A-A335-8AF3F196B9A3}"/>
              </a:ext>
            </a:extLst>
          </p:cNvPr>
          <p:cNvSpPr/>
          <p:nvPr/>
        </p:nvSpPr>
        <p:spPr>
          <a:xfrm>
            <a:off x="368101" y="2530651"/>
            <a:ext cx="3937199" cy="41082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6" name="Rectangle 15">
            <a:extLst>
              <a:ext uri="{FF2B5EF4-FFF2-40B4-BE49-F238E27FC236}">
                <a16:creationId xmlns:a16="http://schemas.microsoft.com/office/drawing/2014/main" id="{9FE50F7D-3794-4E8A-B7B2-86EDB8558A4F}"/>
              </a:ext>
            </a:extLst>
          </p:cNvPr>
          <p:cNvSpPr/>
          <p:nvPr/>
        </p:nvSpPr>
        <p:spPr>
          <a:xfrm>
            <a:off x="4797944" y="2273300"/>
            <a:ext cx="4166544" cy="28949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362175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708D9902-F27A-43C1-BFCF-7BF6ED28E3E7}"/>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6992D8A4-09DF-4337-A9DC-0E72D6A21B6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928C034D-45D8-46F1-81F0-6162B58B0B26}"/>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6B3754-E4F2-46C2-8EB9-A0E9DB19FF11}"/>
                  </a:ext>
                </a:extLst>
              </p:cNvPr>
              <p:cNvSpPr txBox="1"/>
              <p:nvPr/>
            </p:nvSpPr>
            <p:spPr>
              <a:xfrm>
                <a:off x="388292" y="855654"/>
                <a:ext cx="83601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cubic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+4=0</m:t>
                    </m:r>
                  </m:oMath>
                </a14:m>
                <a:r>
                  <a:rPr lang="en-GB" dirty="0"/>
                  <a:t> has roots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 </m:t>
                    </m:r>
                    <m:r>
                      <a:rPr lang="en-GB" b="0" i="1" smtClean="0">
                        <a:latin typeface="Cambria Math" panose="02040503050406030204" pitchFamily="18" charset="0"/>
                      </a:rPr>
                      <m:t>𝛽</m:t>
                    </m:r>
                    <m:r>
                      <a:rPr lang="en-GB" b="0" i="1" smtClean="0">
                        <a:latin typeface="Cambria Math" panose="02040503050406030204" pitchFamily="18" charset="0"/>
                      </a:rPr>
                      <m:t>,</m:t>
                    </m:r>
                    <m:r>
                      <a:rPr lang="en-GB" b="0" i="1" smtClean="0">
                        <a:latin typeface="Cambria Math" panose="02040503050406030204" pitchFamily="18" charset="0"/>
                      </a:rPr>
                      <m:t>𝛾</m:t>
                    </m:r>
                    <m:r>
                      <a:rPr lang="en-GB" b="0" i="1" smtClean="0">
                        <a:latin typeface="Cambria Math" panose="02040503050406030204" pitchFamily="18" charset="0"/>
                      </a:rPr>
                      <m:t>,</m:t>
                    </m:r>
                    <m:r>
                      <a:rPr lang="en-GB" b="0" i="1" smtClean="0">
                        <a:latin typeface="Cambria Math" panose="02040503050406030204" pitchFamily="18" charset="0"/>
                      </a:rPr>
                      <m:t>𝛿</m:t>
                    </m:r>
                  </m:oMath>
                </a14:m>
                <a:r>
                  <a:rPr lang="en-GB" dirty="0"/>
                  <a:t>. Find the equation with roots </a:t>
                </a: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𝛼</m:t>
                    </m:r>
                    <m:r>
                      <a:rPr lang="en-GB" b="0" i="1" smtClean="0">
                        <a:latin typeface="Cambria Math" panose="02040503050406030204" pitchFamily="18" charset="0"/>
                      </a:rPr>
                      <m:t>−1)</m:t>
                    </m:r>
                  </m:oMath>
                </a14:m>
                <a:r>
                  <a:rPr lang="en-GB" dirty="0"/>
                  <a:t>, </a:t>
                </a:r>
                <a14:m>
                  <m:oMath xmlns:m="http://schemas.openxmlformats.org/officeDocument/2006/math">
                    <m:d>
                      <m:dPr>
                        <m:ctrlPr>
                          <a:rPr lang="en-GB" b="0" i="1" dirty="0" smtClean="0">
                            <a:latin typeface="Cambria Math" panose="02040503050406030204" pitchFamily="18" charset="0"/>
                          </a:rPr>
                        </m:ctrlPr>
                      </m:dPr>
                      <m:e>
                        <m:r>
                          <a:rPr lang="en-GB" b="0" i="1" dirty="0" smtClean="0">
                            <a:latin typeface="Cambria Math" panose="02040503050406030204" pitchFamily="18" charset="0"/>
                          </a:rPr>
                          <m:t>3</m:t>
                        </m:r>
                        <m:r>
                          <a:rPr lang="en-GB" b="0" i="1" dirty="0" smtClean="0">
                            <a:latin typeface="Cambria Math" panose="02040503050406030204" pitchFamily="18" charset="0"/>
                          </a:rPr>
                          <m:t>𝛽</m:t>
                        </m:r>
                        <m:r>
                          <a:rPr lang="en-GB" b="0" i="1" dirty="0" smtClean="0">
                            <a:latin typeface="Cambria Math" panose="02040503050406030204" pitchFamily="18" charset="0"/>
                          </a:rPr>
                          <m:t>−1</m:t>
                        </m:r>
                      </m:e>
                    </m:d>
                  </m:oMath>
                </a14:m>
                <a:r>
                  <a:rPr lang="en-GB" dirty="0"/>
                  <a: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𝛾</m:t>
                        </m:r>
                        <m:r>
                          <a:rPr lang="en-GB" b="0" i="1" smtClean="0">
                            <a:latin typeface="Cambria Math" panose="02040503050406030204" pitchFamily="18" charset="0"/>
                          </a:rPr>
                          <m:t>−1</m:t>
                        </m:r>
                      </m:e>
                    </m:d>
                  </m:oMath>
                </a14:m>
                <a:r>
                  <a:rPr lang="en-GB" dirty="0"/>
                  <a:t> and </a:t>
                </a: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𝛿</m:t>
                    </m:r>
                    <m:r>
                      <a:rPr lang="en-GB" b="0" i="1" smtClean="0">
                        <a:latin typeface="Cambria Math" panose="02040503050406030204" pitchFamily="18" charset="0"/>
                      </a:rPr>
                      <m:t>−1)</m:t>
                    </m:r>
                  </m:oMath>
                </a14:m>
                <a:r>
                  <a:rPr lang="en-GB" dirty="0"/>
                  <a:t>.</a:t>
                </a:r>
              </a:p>
            </p:txBody>
          </p:sp>
        </mc:Choice>
        <mc:Fallback xmlns="">
          <p:sp>
            <p:nvSpPr>
              <p:cNvPr id="5" name="TextBox 4">
                <a:extLst>
                  <a:ext uri="{FF2B5EF4-FFF2-40B4-BE49-F238E27FC236}">
                    <a16:creationId xmlns:a16="http://schemas.microsoft.com/office/drawing/2014/main" id="{506B3754-E4F2-46C2-8EB9-A0E9DB19FF11}"/>
                  </a:ext>
                </a:extLst>
              </p:cNvPr>
              <p:cNvSpPr txBox="1">
                <a:spLocks noRot="1" noChangeAspect="1" noMove="1" noResize="1" noEditPoints="1" noAdjustHandles="1" noChangeArrowheads="1" noChangeShapeType="1" noTextEdit="1"/>
              </p:cNvSpPr>
              <p:nvPr/>
            </p:nvSpPr>
            <p:spPr>
              <a:xfrm>
                <a:off x="388292" y="855654"/>
                <a:ext cx="8360171"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a:extLst>
              <a:ext uri="{FF2B5EF4-FFF2-40B4-BE49-F238E27FC236}">
                <a16:creationId xmlns:a16="http://schemas.microsoft.com/office/drawing/2014/main" id="{D00D92F3-FFAF-4BD5-9762-FC98305FA6C1}"/>
              </a:ext>
            </a:extLst>
          </p:cNvPr>
          <p:cNvSpPr txBox="1"/>
          <p:nvPr/>
        </p:nvSpPr>
        <p:spPr>
          <a:xfrm>
            <a:off x="369242" y="1618298"/>
            <a:ext cx="3914726" cy="646331"/>
          </a:xfrm>
          <a:prstGeom prst="rect">
            <a:avLst/>
          </a:prstGeom>
          <a:noFill/>
        </p:spPr>
        <p:txBody>
          <a:bodyPr wrap="square" rtlCol="0">
            <a:spAutoFit/>
          </a:bodyPr>
          <a:lstStyle/>
          <a:p>
            <a:r>
              <a:rPr lang="en-GB" b="1" dirty="0"/>
              <a:t>Method 1: Use relationship between roots and coefficients.</a:t>
            </a:r>
            <a:endParaRPr lang="en-GB" sz="1000" b="1" dirty="0"/>
          </a:p>
        </p:txBody>
      </p:sp>
      <p:sp>
        <p:nvSpPr>
          <p:cNvPr id="7" name="TextBox 6">
            <a:extLst>
              <a:ext uri="{FF2B5EF4-FFF2-40B4-BE49-F238E27FC236}">
                <a16:creationId xmlns:a16="http://schemas.microsoft.com/office/drawing/2014/main" id="{8C22D2BA-B51A-4652-9865-1C065FA68146}"/>
              </a:ext>
            </a:extLst>
          </p:cNvPr>
          <p:cNvSpPr txBox="1"/>
          <p:nvPr/>
        </p:nvSpPr>
        <p:spPr>
          <a:xfrm>
            <a:off x="4991091" y="1623415"/>
            <a:ext cx="3364558" cy="553998"/>
          </a:xfrm>
          <a:prstGeom prst="rect">
            <a:avLst/>
          </a:prstGeom>
          <a:noFill/>
        </p:spPr>
        <p:txBody>
          <a:bodyPr wrap="square" rtlCol="0">
            <a:spAutoFit/>
          </a:bodyPr>
          <a:lstStyle/>
          <a:p>
            <a:r>
              <a:rPr lang="en-GB" b="1" dirty="0"/>
              <a:t>Method 2: Use a substitution</a:t>
            </a:r>
            <a:br>
              <a:rPr lang="en-GB" b="1" dirty="0"/>
            </a:br>
            <a:r>
              <a:rPr lang="en-GB" sz="1200" b="1" dirty="0"/>
              <a:t>(Yes. Do this!)</a:t>
            </a:r>
            <a:endParaRPr lang="en-GB" b="1"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D12C02D-76BD-4740-9F70-2517000B7558}"/>
                  </a:ext>
                </a:extLst>
              </p:cNvPr>
              <p:cNvSpPr txBox="1"/>
              <p:nvPr/>
            </p:nvSpPr>
            <p:spPr>
              <a:xfrm>
                <a:off x="521643" y="2807965"/>
                <a:ext cx="3411811" cy="1815882"/>
              </a:xfrm>
              <a:prstGeom prst="rect">
                <a:avLst/>
              </a:prstGeom>
              <a:noFill/>
            </p:spPr>
            <p:txBody>
              <a:bodyPr wrap="square" rtlCol="0">
                <a:spAutoFit/>
              </a:bodyPr>
              <a:lstStyle/>
              <a:p>
                <a:pPr algn="ctr"/>
                <a:r>
                  <a:rPr lang="en-GB" sz="1200" dirty="0" err="1"/>
                  <a:t>Bla</a:t>
                </a:r>
                <a:endParaRPr lang="en-GB" sz="1200" dirty="0"/>
              </a:p>
              <a:p>
                <a:pPr algn="ctr"/>
                <a:endParaRPr lang="en-GB" sz="1200" dirty="0"/>
              </a:p>
              <a:p>
                <a:pPr algn="ctr"/>
                <a:r>
                  <a:rPr lang="en-GB" sz="1200" dirty="0" err="1"/>
                  <a:t>Bla</a:t>
                </a:r>
                <a:endParaRPr lang="en-GB" sz="1200" dirty="0"/>
              </a:p>
              <a:p>
                <a:pPr algn="ctr"/>
                <a:endParaRPr lang="en-GB" sz="1200" dirty="0"/>
              </a:p>
              <a:p>
                <a:pPr algn="ctr"/>
                <a:r>
                  <a:rPr lang="en-GB" sz="1200" dirty="0" err="1"/>
                  <a:t>Bla</a:t>
                </a:r>
                <a:endParaRPr lang="en-GB" sz="1200" dirty="0"/>
              </a:p>
              <a:p>
                <a:pPr algn="ctr"/>
                <a:endParaRPr lang="en-GB" sz="1200" dirty="0"/>
              </a:p>
              <a:p>
                <a:pPr algn="ctr"/>
                <a:r>
                  <a:rPr lang="en-GB" sz="1200" dirty="0"/>
                  <a:t>…</a:t>
                </a:r>
              </a:p>
              <a:p>
                <a:pPr algn="ctr"/>
                <a:endParaRPr lang="en-GB" sz="1200" dirty="0"/>
              </a:p>
              <a:p>
                <a:pPr algn="ctr"/>
                <a14:m>
                  <m:oMathPara xmlns:m="http://schemas.openxmlformats.org/officeDocument/2006/math">
                    <m:oMathParaPr>
                      <m:jc m:val="centerGroup"/>
                    </m:oMathParaPr>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𝑤</m:t>
                          </m:r>
                        </m:e>
                        <m:sup>
                          <m:r>
                            <a:rPr lang="en-GB" sz="1600" i="1">
                              <a:latin typeface="Cambria Math" panose="02040503050406030204" pitchFamily="18" charset="0"/>
                            </a:rPr>
                            <m:t>3</m:t>
                          </m:r>
                        </m:sup>
                      </m:sSup>
                      <m:r>
                        <a:rPr lang="en-GB" sz="1600" i="1">
                          <a:latin typeface="Cambria Math" panose="02040503050406030204" pitchFamily="18" charset="0"/>
                        </a:rPr>
                        <m:t>+3</m:t>
                      </m:r>
                      <m:sSup>
                        <m:sSupPr>
                          <m:ctrlPr>
                            <a:rPr lang="en-GB" sz="1600" i="1">
                              <a:latin typeface="Cambria Math" panose="02040503050406030204" pitchFamily="18" charset="0"/>
                            </a:rPr>
                          </m:ctrlPr>
                        </m:sSupPr>
                        <m:e>
                          <m:r>
                            <a:rPr lang="en-GB" sz="1600" i="1">
                              <a:latin typeface="Cambria Math" panose="02040503050406030204" pitchFamily="18" charset="0"/>
                            </a:rPr>
                            <m:t>𝑤</m:t>
                          </m:r>
                        </m:e>
                        <m:sup>
                          <m:r>
                            <a:rPr lang="en-GB" sz="1600" i="1">
                              <a:latin typeface="Cambria Math" panose="02040503050406030204" pitchFamily="18" charset="0"/>
                            </a:rPr>
                            <m:t>2</m:t>
                          </m:r>
                        </m:sup>
                      </m:sSup>
                      <m:r>
                        <a:rPr lang="en-GB" sz="1600" i="1">
                          <a:latin typeface="Cambria Math" panose="02040503050406030204" pitchFamily="18" charset="0"/>
                        </a:rPr>
                        <m:t>−15</m:t>
                      </m:r>
                      <m:r>
                        <a:rPr lang="en-GB" sz="1600" i="1">
                          <a:latin typeface="Cambria Math" panose="02040503050406030204" pitchFamily="18" charset="0"/>
                        </a:rPr>
                        <m:t>𝑤</m:t>
                      </m:r>
                      <m:r>
                        <a:rPr lang="en-GB" sz="1600" i="1">
                          <a:latin typeface="Cambria Math" panose="02040503050406030204" pitchFamily="18" charset="0"/>
                        </a:rPr>
                        <m:t>−5=0</m:t>
                      </m:r>
                    </m:oMath>
                  </m:oMathPara>
                </a14:m>
                <a:endParaRPr lang="en-GB" sz="1600" dirty="0"/>
              </a:p>
            </p:txBody>
          </p:sp>
        </mc:Choice>
        <mc:Fallback xmlns="">
          <p:sp>
            <p:nvSpPr>
              <p:cNvPr id="8" name="TextBox 7">
                <a:extLst>
                  <a:ext uri="{FF2B5EF4-FFF2-40B4-BE49-F238E27FC236}">
                    <a16:creationId xmlns:a16="http://schemas.microsoft.com/office/drawing/2014/main" id="{CD12C02D-76BD-4740-9F70-2517000B7558}"/>
                  </a:ext>
                </a:extLst>
              </p:cNvPr>
              <p:cNvSpPr txBox="1">
                <a:spLocks noRot="1" noChangeAspect="1" noMove="1" noResize="1" noEditPoints="1" noAdjustHandles="1" noChangeArrowheads="1" noChangeShapeType="1" noTextEdit="1"/>
              </p:cNvSpPr>
              <p:nvPr/>
            </p:nvSpPr>
            <p:spPr>
              <a:xfrm>
                <a:off x="521643" y="2807965"/>
                <a:ext cx="3411811" cy="1815882"/>
              </a:xfrm>
              <a:prstGeom prst="rect">
                <a:avLst/>
              </a:prstGeom>
              <a:blipFill>
                <a:blip r:embed="rId3"/>
                <a:stretch>
                  <a:fillRect t="-336"/>
                </a:stretch>
              </a:blipFill>
            </p:spPr>
            <p:txBody>
              <a:bodyPr/>
              <a:lstStyle/>
              <a:p>
                <a:r>
                  <a:rPr lang="en-GB">
                    <a:noFill/>
                  </a:rPr>
                  <a:t> </a:t>
                </a:r>
              </a:p>
            </p:txBody>
          </p:sp>
        </mc:Fallback>
      </mc:AlternateContent>
      <p:sp>
        <p:nvSpPr>
          <p:cNvPr id="10" name="Rectangle 9">
            <a:extLst>
              <a:ext uri="{FF2B5EF4-FFF2-40B4-BE49-F238E27FC236}">
                <a16:creationId xmlns:a16="http://schemas.microsoft.com/office/drawing/2014/main" id="{4FAD906E-E72B-4FF7-9589-D586A25F53D0}"/>
              </a:ext>
            </a:extLst>
          </p:cNvPr>
          <p:cNvSpPr/>
          <p:nvPr/>
        </p:nvSpPr>
        <p:spPr>
          <a:xfrm>
            <a:off x="358005" y="2283597"/>
            <a:ext cx="3937199" cy="28735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05439B1-4099-41B4-8DB0-0E334394F333}"/>
                  </a:ext>
                </a:extLst>
              </p:cNvPr>
              <p:cNvSpPr txBox="1"/>
              <p:nvPr/>
            </p:nvSpPr>
            <p:spPr>
              <a:xfrm>
                <a:off x="4478702" y="2249438"/>
                <a:ext cx="4777928" cy="2274212"/>
              </a:xfrm>
              <a:prstGeom prst="rect">
                <a:avLst/>
              </a:prstGeom>
              <a:noFill/>
            </p:spPr>
            <p:txBody>
              <a:bodyPr wrap="square" rtlCol="0">
                <a:spAutoFit/>
              </a:bodyPr>
              <a:lstStyle/>
              <a:p>
                <a:r>
                  <a:rPr lang="en-GB" dirty="0"/>
                  <a:t> </a:t>
                </a:r>
                <a:r>
                  <a:rPr lang="en-GB" sz="1600" dirty="0"/>
                  <a:t>Let </a:t>
                </a:r>
                <a14:m>
                  <m:oMath xmlns:m="http://schemas.openxmlformats.org/officeDocument/2006/math">
                    <m:r>
                      <a:rPr lang="en-GB" sz="1600" b="0" i="1" smtClean="0">
                        <a:latin typeface="Cambria Math" panose="02040503050406030204" pitchFamily="18" charset="0"/>
                      </a:rPr>
                      <m:t>𝑤</m:t>
                    </m:r>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−1→  </m:t>
                    </m:r>
                    <m:r>
                      <a:rPr lang="en-GB" sz="1600" b="0" i="1" smtClean="0">
                        <a:latin typeface="Cambria Math" panose="02040503050406030204" pitchFamily="18" charset="0"/>
                      </a:rPr>
                      <m:t>𝑥</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𝑤</m:t>
                        </m:r>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oMath>
                </a14:m>
                <a:endParaRPr lang="en-GB" sz="1600" b="0" dirty="0"/>
              </a:p>
              <a:p>
                <a:r>
                  <a:rPr lang="en-GB" sz="1600" dirty="0"/>
                  <a:t>Substituting:</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𝑤</m:t>
                                  </m:r>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e>
                          </m:d>
                        </m:e>
                        <m:sup>
                          <m:r>
                            <a:rPr lang="en-GB" sz="1600" b="0" i="1" smtClean="0">
                              <a:latin typeface="Cambria Math" panose="02040503050406030204" pitchFamily="18" charset="0"/>
                            </a:rPr>
                            <m:t>3</m:t>
                          </m:r>
                        </m:sup>
                      </m:sSup>
                      <m:r>
                        <a:rPr lang="en-GB" sz="1600" b="0" i="1" smtClean="0">
                          <a:latin typeface="Cambria Math" panose="02040503050406030204" pitchFamily="18" charset="0"/>
                        </a:rPr>
                        <m:t>−2</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𝑤</m:t>
                                  </m:r>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+4=0</m:t>
                      </m:r>
                    </m:oMath>
                  </m:oMathPara>
                </a14:m>
                <a:r>
                  <a:rPr lang="en-GB" sz="1600" b="0" dirty="0"/>
                  <a:t/>
                </a:r>
                <a:br>
                  <a:rPr lang="en-GB" sz="1600" b="0" dirty="0"/>
                </a:br>
                <a:endParaRPr lang="en-GB" sz="1600" b="0" dirty="0"/>
              </a:p>
              <a:p>
                <a:r>
                  <a:rPr lang="en-GB" sz="1600" dirty="0"/>
                  <a:t>Multiply by 27:</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𝑤</m:t>
                              </m:r>
                              <m:r>
                                <a:rPr lang="en-GB" sz="1600" b="0" i="1" smtClean="0">
                                  <a:latin typeface="Cambria Math" panose="02040503050406030204" pitchFamily="18" charset="0"/>
                                </a:rPr>
                                <m:t>+1</m:t>
                              </m:r>
                            </m:e>
                          </m:d>
                        </m:e>
                        <m:sup>
                          <m:r>
                            <a:rPr lang="en-GB" sz="1600" b="0" i="1" smtClean="0">
                              <a:latin typeface="Cambria Math" panose="02040503050406030204" pitchFamily="18" charset="0"/>
                            </a:rPr>
                            <m:t>3</m:t>
                          </m:r>
                        </m:sup>
                      </m:sSup>
                      <m:r>
                        <a:rPr lang="en-GB" sz="1600" b="0" i="1" smtClean="0">
                          <a:latin typeface="Cambria Math" panose="02040503050406030204" pitchFamily="18" charset="0"/>
                        </a:rPr>
                        <m:t>−6</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𝑤</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+108=0</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𝑤</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𝑤</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+3</m:t>
                      </m:r>
                      <m:r>
                        <a:rPr lang="en-GB" sz="1600" b="0" i="1" smtClean="0">
                          <a:latin typeface="Cambria Math" panose="02040503050406030204" pitchFamily="18" charset="0"/>
                        </a:rPr>
                        <m:t>𝑤</m:t>
                      </m:r>
                      <m:r>
                        <a:rPr lang="en-GB" sz="1600" b="0" i="1" smtClean="0">
                          <a:latin typeface="Cambria Math" panose="02040503050406030204" pitchFamily="18" charset="0"/>
                        </a:rPr>
                        <m:t>+1−</m:t>
                      </m:r>
                      <m:sSup>
                        <m:sSupPr>
                          <m:ctrlPr>
                            <a:rPr lang="en-GB" sz="1600" i="1">
                              <a:latin typeface="Cambria Math" panose="02040503050406030204" pitchFamily="18" charset="0"/>
                            </a:rPr>
                          </m:ctrlPr>
                        </m:sSupPr>
                        <m:e>
                          <m:r>
                            <a:rPr lang="en-GB" sz="1600" b="0" i="1" smtClean="0">
                              <a:latin typeface="Cambria Math" panose="02040503050406030204" pitchFamily="18" charset="0"/>
                            </a:rPr>
                            <m:t>6</m:t>
                          </m:r>
                          <m:r>
                            <a:rPr lang="en-GB" sz="1600" i="1">
                              <a:latin typeface="Cambria Math" panose="02040503050406030204" pitchFamily="18" charset="0"/>
                            </a:rPr>
                            <m:t>𝑤</m:t>
                          </m:r>
                        </m:e>
                        <m:sup>
                          <m:r>
                            <a:rPr lang="en-GB" sz="1600" i="1">
                              <a:latin typeface="Cambria Math" panose="02040503050406030204" pitchFamily="18" charset="0"/>
                            </a:rPr>
                            <m:t>2</m:t>
                          </m:r>
                        </m:sup>
                      </m:sSup>
                      <m:r>
                        <a:rPr lang="en-GB" sz="1600" b="0" i="1" smtClean="0">
                          <a:latin typeface="Cambria Math" panose="02040503050406030204" pitchFamily="18" charset="0"/>
                        </a:rPr>
                        <m:t> −12</m:t>
                      </m:r>
                      <m:r>
                        <a:rPr lang="en-GB" sz="1600" b="0" i="1" smtClean="0">
                          <a:latin typeface="Cambria Math" panose="02040503050406030204" pitchFamily="18" charset="0"/>
                        </a:rPr>
                        <m:t>𝑤</m:t>
                      </m:r>
                      <m:r>
                        <a:rPr lang="en-GB" sz="1600" b="0" i="1" smtClean="0">
                          <a:latin typeface="Cambria Math" panose="02040503050406030204" pitchFamily="18" charset="0"/>
                        </a:rPr>
                        <m:t> −6+108=0</m:t>
                      </m:r>
                    </m:oMath>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𝑤</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𝑤</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−9</m:t>
                      </m:r>
                      <m:r>
                        <a:rPr lang="en-GB" sz="1600" b="0" i="1" smtClean="0">
                          <a:latin typeface="Cambria Math" panose="02040503050406030204" pitchFamily="18" charset="0"/>
                        </a:rPr>
                        <m:t>𝑤</m:t>
                      </m:r>
                      <m:r>
                        <a:rPr lang="en-GB" sz="1600" b="0" i="1" smtClean="0">
                          <a:latin typeface="Cambria Math" panose="02040503050406030204" pitchFamily="18" charset="0"/>
                        </a:rPr>
                        <m:t>+103=0</m:t>
                      </m:r>
                    </m:oMath>
                  </m:oMathPara>
                </a14:m>
                <a:endParaRPr lang="en-GB" sz="1600" dirty="0"/>
              </a:p>
            </p:txBody>
          </p:sp>
        </mc:Choice>
        <mc:Fallback xmlns="">
          <p:sp>
            <p:nvSpPr>
              <p:cNvPr id="12" name="TextBox 11">
                <a:extLst>
                  <a:ext uri="{FF2B5EF4-FFF2-40B4-BE49-F238E27FC236}">
                    <a16:creationId xmlns:a16="http://schemas.microsoft.com/office/drawing/2014/main" id="{505439B1-4099-41B4-8DB0-0E334394F333}"/>
                  </a:ext>
                </a:extLst>
              </p:cNvPr>
              <p:cNvSpPr txBox="1">
                <a:spLocks noRot="1" noChangeAspect="1" noMove="1" noResize="1" noEditPoints="1" noAdjustHandles="1" noChangeArrowheads="1" noChangeShapeType="1" noTextEdit="1"/>
              </p:cNvSpPr>
              <p:nvPr/>
            </p:nvSpPr>
            <p:spPr>
              <a:xfrm>
                <a:off x="4478702" y="2249438"/>
                <a:ext cx="4777928" cy="2274212"/>
              </a:xfrm>
              <a:prstGeom prst="rect">
                <a:avLst/>
              </a:prstGeom>
              <a:blipFill>
                <a:blip r:embed="rId4"/>
                <a:stretch>
                  <a:fillRect l="-766"/>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73621046-0F45-49E4-9888-A4085C0886BF}"/>
              </a:ext>
            </a:extLst>
          </p:cNvPr>
          <p:cNvSpPr/>
          <p:nvPr/>
        </p:nvSpPr>
        <p:spPr>
          <a:xfrm>
            <a:off x="4489938" y="2283597"/>
            <a:ext cx="4546558" cy="28735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41204562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4E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3" name="TextBox 12">
            <a:extLst>
              <a:ext uri="{FF2B5EF4-FFF2-40B4-BE49-F238E27FC236}">
                <a16:creationId xmlns:a16="http://schemas.microsoft.com/office/drawing/2014/main" id="{B009105E-4046-47C2-9670-2C4C6D859B5D}"/>
              </a:ext>
            </a:extLst>
          </p:cNvPr>
          <p:cNvSpPr txBox="1"/>
          <p:nvPr/>
        </p:nvSpPr>
        <p:spPr>
          <a:xfrm>
            <a:off x="395536" y="725840"/>
            <a:ext cx="7920880" cy="830997"/>
          </a:xfrm>
          <a:prstGeom prst="rect">
            <a:avLst/>
          </a:prstGeom>
          <a:noFill/>
        </p:spPr>
        <p:txBody>
          <a:bodyPr wrap="square" rtlCol="0">
            <a:spAutoFit/>
          </a:bodyPr>
          <a:lstStyle/>
          <a:p>
            <a:r>
              <a:rPr lang="en-GB" sz="2400" dirty="0"/>
              <a:t>Pearson Core Pure Mathematics Book 1</a:t>
            </a:r>
          </a:p>
          <a:p>
            <a:r>
              <a:rPr lang="en-GB" sz="2400" dirty="0"/>
              <a:t>Pages 66-67</a:t>
            </a:r>
          </a:p>
        </p:txBody>
      </p:sp>
      <p:cxnSp>
        <p:nvCxnSpPr>
          <p:cNvPr id="14" name="Straight Connector 13">
            <a:extLst>
              <a:ext uri="{FF2B5EF4-FFF2-40B4-BE49-F238E27FC236}">
                <a16:creationId xmlns:a16="http://schemas.microsoft.com/office/drawing/2014/main" id="{6A4F5D9A-7C2B-4F93-8343-3EF6CC546A38}"/>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966689" y="2683117"/>
            <a:ext cx="7209477" cy="2031325"/>
          </a:xfrm>
          <a:prstGeom prst="rect">
            <a:avLst/>
          </a:prstGeom>
          <a:noFill/>
        </p:spPr>
        <p:txBody>
          <a:bodyPr wrap="square" rtlCol="0">
            <a:spAutoFit/>
          </a:bodyPr>
          <a:lstStyle/>
          <a:p>
            <a:r>
              <a:rPr lang="en-US" dirty="0"/>
              <a:t>Complete before the lesson		</a:t>
            </a:r>
            <a:r>
              <a:rPr lang="en-US" dirty="0" smtClean="0"/>
              <a:t>Q1-2</a:t>
            </a:r>
            <a:endParaRPr lang="en-US" dirty="0"/>
          </a:p>
          <a:p>
            <a:endParaRPr lang="en-US" dirty="0"/>
          </a:p>
          <a:p>
            <a:r>
              <a:rPr lang="en-US" dirty="0"/>
              <a:t>In Class:			</a:t>
            </a:r>
          </a:p>
          <a:p>
            <a:r>
              <a:rPr lang="en-US" dirty="0">
                <a:solidFill>
                  <a:srgbClr val="00B050"/>
                </a:solidFill>
              </a:rPr>
              <a:t>Green</a:t>
            </a:r>
            <a:r>
              <a:rPr lang="en-US" dirty="0"/>
              <a:t>					</a:t>
            </a:r>
            <a:r>
              <a:rPr lang="en-US" dirty="0" smtClean="0"/>
              <a:t>Q3-4</a:t>
            </a:r>
            <a:endParaRPr lang="en-US" dirty="0"/>
          </a:p>
          <a:p>
            <a:r>
              <a:rPr lang="en-US" dirty="0">
                <a:solidFill>
                  <a:schemeClr val="accent6"/>
                </a:solidFill>
              </a:rPr>
              <a:t>Amber</a:t>
            </a:r>
            <a:r>
              <a:rPr lang="en-US" dirty="0"/>
              <a:t> 					</a:t>
            </a:r>
            <a:r>
              <a:rPr lang="en-US" dirty="0" smtClean="0"/>
              <a:t>Q5-6</a:t>
            </a:r>
            <a:endParaRPr lang="en-US" dirty="0"/>
          </a:p>
          <a:p>
            <a:r>
              <a:rPr lang="en-US" dirty="0">
                <a:solidFill>
                  <a:srgbClr val="FF0000"/>
                </a:solidFill>
              </a:rPr>
              <a:t>Red</a:t>
            </a:r>
            <a:r>
              <a:rPr lang="en-US" dirty="0"/>
              <a:t>					</a:t>
            </a:r>
            <a:r>
              <a:rPr lang="en-US" dirty="0" smtClean="0"/>
              <a:t>Q7-8 </a:t>
            </a:r>
            <a:r>
              <a:rPr lang="en-US" dirty="0"/>
              <a:t>&amp; challenge</a:t>
            </a:r>
          </a:p>
          <a:p>
            <a:endParaRPr lang="en-US" dirty="0"/>
          </a:p>
        </p:txBody>
      </p:sp>
    </p:spTree>
    <p:extLst>
      <p:ext uri="{BB962C8B-B14F-4D97-AF65-F5344CB8AC3E}">
        <p14:creationId xmlns:p14="http://schemas.microsoft.com/office/powerpoint/2010/main" val="777514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E4443FA2-E41E-41FB-BE7F-18FF31FDF644}"/>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952F0B6B-1E82-4492-B5D2-F093E5EF468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is the point of all this?</a:t>
              </a:r>
            </a:p>
          </p:txBody>
        </p:sp>
        <p:cxnSp>
          <p:nvCxnSpPr>
            <p:cNvPr id="4" name="Straight Connector 3">
              <a:extLst>
                <a:ext uri="{FF2B5EF4-FFF2-40B4-BE49-F238E27FC236}">
                  <a16:creationId xmlns:a16="http://schemas.microsoft.com/office/drawing/2014/main" id="{876B11D9-DC96-47DB-99FD-B45FD063427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73E1A2EF-2C4B-40B6-AEF7-51950A4C7E4D}"/>
              </a:ext>
            </a:extLst>
          </p:cNvPr>
          <p:cNvSpPr txBox="1"/>
          <p:nvPr/>
        </p:nvSpPr>
        <p:spPr>
          <a:xfrm>
            <a:off x="467544" y="980728"/>
            <a:ext cx="777686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Does the “sum of roots” or “product of roots” have any special geometric/algebraic significance?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DBAF99E-A412-46CC-BC65-91CCB31F08D6}"/>
                  </a:ext>
                </a:extLst>
              </p:cNvPr>
              <p:cNvSpPr txBox="1"/>
              <p:nvPr/>
            </p:nvSpPr>
            <p:spPr>
              <a:xfrm>
                <a:off x="683568" y="1844824"/>
                <a:ext cx="6696744" cy="835422"/>
              </a:xfrm>
              <a:prstGeom prst="rect">
                <a:avLst/>
              </a:prstGeom>
              <a:noFill/>
            </p:spPr>
            <p:txBody>
              <a:bodyPr wrap="square" rtlCol="0">
                <a:spAutoFit/>
              </a:bodyPr>
              <a:lstStyle/>
              <a:p>
                <a:r>
                  <a:rPr lang="en-GB" sz="1600" dirty="0"/>
                  <a:t>I did some research. I could find no special significance!</a:t>
                </a:r>
              </a:p>
              <a:p>
                <a:r>
                  <a:rPr lang="en-GB" sz="1600" dirty="0"/>
                  <a:t>(Although if you do FP1, you will see that the sum of the roots for an equation of the form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𝑧</m:t>
                        </m:r>
                      </m:e>
                      <m:sup>
                        <m:r>
                          <a:rPr lang="en-GB" sz="1600" b="0" i="1" smtClean="0">
                            <a:latin typeface="Cambria Math" panose="02040503050406030204" pitchFamily="18" charset="0"/>
                          </a:rPr>
                          <m:t>𝑘</m:t>
                        </m:r>
                      </m:sup>
                    </m:sSup>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𝑖𝑏</m:t>
                    </m:r>
                  </m:oMath>
                </a14:m>
                <a:r>
                  <a:rPr lang="en-GB" sz="1600" dirty="0"/>
                  <a:t> is 0)</a:t>
                </a:r>
              </a:p>
            </p:txBody>
          </p:sp>
        </mc:Choice>
        <mc:Fallback xmlns="">
          <p:sp>
            <p:nvSpPr>
              <p:cNvPr id="6" name="TextBox 5">
                <a:extLst>
                  <a:ext uri="{FF2B5EF4-FFF2-40B4-BE49-F238E27FC236}">
                    <a16:creationId xmlns:a16="http://schemas.microsoft.com/office/drawing/2014/main" id="{2DBAF99E-A412-46CC-BC65-91CCB31F08D6}"/>
                  </a:ext>
                </a:extLst>
              </p:cNvPr>
              <p:cNvSpPr txBox="1">
                <a:spLocks noRot="1" noChangeAspect="1" noMove="1" noResize="1" noEditPoints="1" noAdjustHandles="1" noChangeArrowheads="1" noChangeShapeType="1" noTextEdit="1"/>
              </p:cNvSpPr>
              <p:nvPr/>
            </p:nvSpPr>
            <p:spPr>
              <a:xfrm>
                <a:off x="683568" y="1844824"/>
                <a:ext cx="6696744" cy="835422"/>
              </a:xfrm>
              <a:prstGeom prst="rect">
                <a:avLst/>
              </a:prstGeom>
              <a:blipFill>
                <a:blip r:embed="rId2"/>
                <a:stretch>
                  <a:fillRect l="-455" t="-2190" b="-8759"/>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F5E1F30D-B1E1-4355-B111-CC08EAD4AB1A}"/>
              </a:ext>
            </a:extLst>
          </p:cNvPr>
          <p:cNvSpPr txBox="1"/>
          <p:nvPr/>
        </p:nvSpPr>
        <p:spPr>
          <a:xfrm>
            <a:off x="467544" y="2924944"/>
            <a:ext cx="777686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So why is it useful then?</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1C68B45-10D9-45BC-AEB0-2AE5D6EB49E6}"/>
                  </a:ext>
                </a:extLst>
              </p:cNvPr>
              <p:cNvSpPr txBox="1"/>
              <p:nvPr/>
            </p:nvSpPr>
            <p:spPr>
              <a:xfrm>
                <a:off x="683568" y="3512041"/>
                <a:ext cx="7560840" cy="1924245"/>
              </a:xfrm>
              <a:prstGeom prst="rect">
                <a:avLst/>
              </a:prstGeom>
              <a:noFill/>
            </p:spPr>
            <p:txBody>
              <a:bodyPr wrap="square" rtlCol="0">
                <a:spAutoFit/>
              </a:bodyPr>
              <a:lstStyle/>
              <a:p>
                <a:r>
                  <a:rPr lang="en-GB" sz="1600" dirty="0"/>
                  <a:t>We have an algebraic relationship between the roots of a polynomial and its coefficients. This is useful for example if there is incomplete information for one or both of these. For example, if one of the roots was missing, we could find it by adding the other roots and subtracting from </a:t>
                </a:r>
                <a14:m>
                  <m:oMath xmlns:m="http://schemas.openxmlformats.org/officeDocument/2006/math">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𝑏</m:t>
                        </m:r>
                      </m:num>
                      <m:den>
                        <m:r>
                          <a:rPr lang="en-GB" sz="1600" b="0" i="1" smtClean="0">
                            <a:latin typeface="Cambria Math" panose="02040503050406030204" pitchFamily="18" charset="0"/>
                          </a:rPr>
                          <m:t>𝑎</m:t>
                        </m:r>
                      </m:den>
                    </m:f>
                  </m:oMath>
                </a14:m>
                <a:r>
                  <a:rPr lang="en-GB" sz="1600" dirty="0"/>
                  <a:t>. Similarly, if there was some unknown coefficient, we could reason about it using knowledge of the roots. I’d therefore consider this topic as adding to your ‘algebraic toolkit’, in this case reasoning about polynomials, even if the application isn’t immediately obvious.</a:t>
                </a:r>
              </a:p>
            </p:txBody>
          </p:sp>
        </mc:Choice>
        <mc:Fallback xmlns="">
          <p:sp>
            <p:nvSpPr>
              <p:cNvPr id="9" name="TextBox 8">
                <a:extLst>
                  <a:ext uri="{FF2B5EF4-FFF2-40B4-BE49-F238E27FC236}">
                    <a16:creationId xmlns:a16="http://schemas.microsoft.com/office/drawing/2014/main" id="{61C68B45-10D9-45BC-AEB0-2AE5D6EB49E6}"/>
                  </a:ext>
                </a:extLst>
              </p:cNvPr>
              <p:cNvSpPr txBox="1">
                <a:spLocks noRot="1" noChangeAspect="1" noMove="1" noResize="1" noEditPoints="1" noAdjustHandles="1" noChangeArrowheads="1" noChangeShapeType="1" noTextEdit="1"/>
              </p:cNvSpPr>
              <p:nvPr/>
            </p:nvSpPr>
            <p:spPr>
              <a:xfrm>
                <a:off x="683568" y="3512041"/>
                <a:ext cx="7560840" cy="1924245"/>
              </a:xfrm>
              <a:prstGeom prst="rect">
                <a:avLst/>
              </a:prstGeom>
              <a:blipFill>
                <a:blip r:embed="rId3"/>
                <a:stretch>
                  <a:fillRect l="-403" t="-949" b="-3165"/>
                </a:stretch>
              </a:blipFill>
            </p:spPr>
            <p:txBody>
              <a:bodyPr/>
              <a:lstStyle/>
              <a:p>
                <a:r>
                  <a:rPr lang="en-GB">
                    <a:noFill/>
                  </a:rPr>
                  <a:t> </a:t>
                </a:r>
              </a:p>
            </p:txBody>
          </p:sp>
        </mc:Fallback>
      </mc:AlternateContent>
      <p:sp>
        <p:nvSpPr>
          <p:cNvPr id="10" name="TextBox 9">
            <a:extLst>
              <a:ext uri="{FF2B5EF4-FFF2-40B4-BE49-F238E27FC236}">
                <a16:creationId xmlns:a16="http://schemas.microsoft.com/office/drawing/2014/main" id="{D66F0E27-4050-44CA-8888-50CF0B2F6280}"/>
              </a:ext>
            </a:extLst>
          </p:cNvPr>
          <p:cNvSpPr txBox="1"/>
          <p:nvPr/>
        </p:nvSpPr>
        <p:spPr>
          <a:xfrm>
            <a:off x="467544" y="5606089"/>
            <a:ext cx="8064896"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Why would we need to find the sum of squares of roots or the sum of reciprocals?</a:t>
            </a:r>
          </a:p>
        </p:txBody>
      </p:sp>
      <p:sp>
        <p:nvSpPr>
          <p:cNvPr id="11" name="TextBox 10">
            <a:extLst>
              <a:ext uri="{FF2B5EF4-FFF2-40B4-BE49-F238E27FC236}">
                <a16:creationId xmlns:a16="http://schemas.microsoft.com/office/drawing/2014/main" id="{4F5DDC27-5208-4E72-B080-7FE8D1573A54}"/>
              </a:ext>
            </a:extLst>
          </p:cNvPr>
          <p:cNvSpPr txBox="1"/>
          <p:nvPr/>
        </p:nvSpPr>
        <p:spPr>
          <a:xfrm>
            <a:off x="683568" y="6121436"/>
            <a:ext cx="7560840" cy="584775"/>
          </a:xfrm>
          <a:prstGeom prst="rect">
            <a:avLst/>
          </a:prstGeom>
          <a:noFill/>
        </p:spPr>
        <p:txBody>
          <a:bodyPr wrap="square" rtlCol="0">
            <a:spAutoFit/>
          </a:bodyPr>
          <a:lstStyle/>
          <a:p>
            <a:r>
              <a:rPr lang="en-GB" sz="1600" dirty="0"/>
              <a:t>Again, I couldn’t find a practical use for this. However, there is a certain algebraic elegance that these quantities can be obtained without requiring the individual roots.</a:t>
            </a:r>
          </a:p>
        </p:txBody>
      </p:sp>
    </p:spTree>
    <p:extLst>
      <p:ext uri="{BB962C8B-B14F-4D97-AF65-F5344CB8AC3E}">
        <p14:creationId xmlns:p14="http://schemas.microsoft.com/office/powerpoint/2010/main" val="261869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74271" y="1742931"/>
            <a:ext cx="4629777"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Use relationships between coefficients and roots of a quadratic, cubic or quartic equation.</a:t>
            </a:r>
          </a:p>
        </p:txBody>
      </p:sp>
      <mc:AlternateContent xmlns:mc="http://schemas.openxmlformats.org/markup-compatibility/2006" xmlns:a14="http://schemas.microsoft.com/office/drawing/2010/main">
        <mc:Choice Requires="a14">
          <p:sp>
            <p:nvSpPr>
              <p:cNvPr id="14" name="TextBox 13"/>
              <p:cNvSpPr txBox="1"/>
              <p:nvPr/>
            </p:nvSpPr>
            <p:spPr>
              <a:xfrm>
                <a:off x="299843" y="772917"/>
                <a:ext cx="8352928" cy="830997"/>
              </a:xfrm>
              <a:prstGeom prst="rect">
                <a:avLst/>
              </a:prstGeom>
              <a:noFill/>
            </p:spPr>
            <p:txBody>
              <a:bodyPr wrap="square" rtlCol="0">
                <a:spAutoFit/>
              </a:bodyPr>
              <a:lstStyle/>
              <a:p>
                <a:r>
                  <a:rPr lang="en-GB" sz="1600" dirty="0"/>
                  <a:t>This chapter is about the </a:t>
                </a:r>
                <a:r>
                  <a:rPr lang="en-GB" sz="1600" b="1" dirty="0"/>
                  <a:t>underlying relationship </a:t>
                </a:r>
                <a:r>
                  <a:rPr lang="en-GB" sz="1600" dirty="0"/>
                  <a:t>between the </a:t>
                </a:r>
                <a:r>
                  <a:rPr lang="en-GB" sz="1600" b="1" dirty="0"/>
                  <a:t>coefficients</a:t>
                </a:r>
                <a:r>
                  <a:rPr lang="en-GB" sz="1600" dirty="0"/>
                  <a:t> of a polynomial (e.g. the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in </a:t>
                </a:r>
                <a14:m>
                  <m:oMath xmlns:m="http://schemas.openxmlformats.org/officeDocument/2006/math">
                    <m:r>
                      <a:rPr lang="en-GB" sz="1600" b="0" i="1" smtClean="0">
                        <a:latin typeface="Cambria Math" panose="02040503050406030204" pitchFamily="18" charset="0"/>
                      </a:rPr>
                      <m:t>𝑎</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r>
                      <a:rPr lang="en-GB" sz="1600" b="0" i="1" smtClean="0">
                        <a:latin typeface="Cambria Math" panose="02040503050406030204" pitchFamily="18" charset="0"/>
                      </a:rPr>
                      <m:t>𝑏𝑥</m:t>
                    </m:r>
                    <m:r>
                      <a:rPr lang="en-GB" sz="1600" b="0" i="1" smtClean="0">
                        <a:latin typeface="Cambria Math" panose="02040503050406030204" pitchFamily="18" charset="0"/>
                      </a:rPr>
                      <m:t>+</m:t>
                    </m:r>
                    <m:r>
                      <a:rPr lang="en-GB" sz="1600" b="0" i="1" smtClean="0">
                        <a:latin typeface="Cambria Math" panose="02040503050406030204" pitchFamily="18" charset="0"/>
                      </a:rPr>
                      <m:t>𝑐</m:t>
                    </m:r>
                  </m:oMath>
                </a14:m>
                <a:r>
                  <a:rPr lang="en-GB" sz="1600" dirty="0"/>
                  <a:t>) and the </a:t>
                </a:r>
                <a:r>
                  <a:rPr lang="en-GB" sz="1600" b="1" dirty="0"/>
                  <a:t>roots</a:t>
                </a:r>
                <a:r>
                  <a:rPr lang="en-GB" sz="1600" dirty="0"/>
                  <a:t> of a polynomial (i.e. the values of </a:t>
                </a:r>
                <a14:m>
                  <m:oMath xmlns:m="http://schemas.openxmlformats.org/officeDocument/2006/math">
                    <m:r>
                      <a:rPr lang="en-GB" sz="1600" b="0" i="1" smtClean="0">
                        <a:latin typeface="Cambria Math" panose="02040503050406030204" pitchFamily="18" charset="0"/>
                      </a:rPr>
                      <m:t>𝑥</m:t>
                    </m:r>
                  </m:oMath>
                </a14:m>
                <a:r>
                  <a:rPr lang="en-GB" sz="1600" dirty="0"/>
                  <a:t> which make the polynomial 0).</a:t>
                </a:r>
              </a:p>
            </p:txBody>
          </p:sp>
        </mc:Choice>
        <mc:Fallback xmlns="">
          <p:sp>
            <p:nvSpPr>
              <p:cNvPr id="14" name="TextBox 13"/>
              <p:cNvSpPr txBox="1">
                <a:spLocks noRot="1" noChangeAspect="1" noMove="1" noResize="1" noEditPoints="1" noAdjustHandles="1" noChangeArrowheads="1" noChangeShapeType="1" noTextEdit="1"/>
              </p:cNvSpPr>
              <p:nvPr/>
            </p:nvSpPr>
            <p:spPr>
              <a:xfrm>
                <a:off x="299843" y="772917"/>
                <a:ext cx="8352928" cy="830997"/>
              </a:xfrm>
              <a:prstGeom prst="rect">
                <a:avLst/>
              </a:prstGeom>
              <a:blipFill>
                <a:blip r:embed="rId2"/>
                <a:stretch>
                  <a:fillRect l="-365" t="-2206" b="-8824"/>
                </a:stretch>
              </a:blipFill>
            </p:spPr>
            <p:txBody>
              <a:bodyPr/>
              <a:lstStyle/>
              <a:p>
                <a:r>
                  <a:rPr lang="en-GB">
                    <a:noFill/>
                  </a:rPr>
                  <a:t> </a:t>
                </a:r>
              </a:p>
            </p:txBody>
          </p:sp>
        </mc:Fallback>
      </mc:AlternateContent>
      <p:sp>
        <p:nvSpPr>
          <p:cNvPr id="24" name="TextBox 23"/>
          <p:cNvSpPr txBox="1"/>
          <p:nvPr/>
        </p:nvSpPr>
        <p:spPr>
          <a:xfrm>
            <a:off x="5348176" y="1742931"/>
            <a:ext cx="3544303"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Find the value of expressions based on the roots of a polynomial.</a:t>
            </a:r>
          </a:p>
        </p:txBody>
      </p:sp>
      <p:sp>
        <p:nvSpPr>
          <p:cNvPr id="13" name="TextBox 12"/>
          <p:cNvSpPr txBox="1"/>
          <p:nvPr/>
        </p:nvSpPr>
        <p:spPr>
          <a:xfrm>
            <a:off x="290715" y="3602434"/>
            <a:ext cx="4713333"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Find the new polynomial when the roots undergo a linear transformation.</a:t>
            </a:r>
          </a:p>
        </p:txBody>
      </p:sp>
      <mc:AlternateContent xmlns:mc="http://schemas.openxmlformats.org/markup-compatibility/2006" xmlns:a14="http://schemas.microsoft.com/office/drawing/2010/main">
        <mc:Choice Requires="a14">
          <p:sp>
            <p:nvSpPr>
              <p:cNvPr id="15" name="TextBox 14"/>
              <p:cNvSpPr txBox="1"/>
              <p:nvPr/>
            </p:nvSpPr>
            <p:spPr>
              <a:xfrm>
                <a:off x="299843" y="4245708"/>
                <a:ext cx="4704205"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quartic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4</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+15</m:t>
                    </m:r>
                    <m:r>
                      <a:rPr lang="en-GB" b="0" i="1" smtClean="0">
                        <a:latin typeface="Cambria Math" panose="02040503050406030204" pitchFamily="18" charset="0"/>
                      </a:rPr>
                      <m:t>𝑥</m:t>
                    </m:r>
                    <m:r>
                      <a:rPr lang="en-GB" b="0" i="1" smtClean="0">
                        <a:latin typeface="Cambria Math" panose="02040503050406030204" pitchFamily="18" charset="0"/>
                      </a:rPr>
                      <m:t>+1=0</m:t>
                    </m:r>
                  </m:oMath>
                </a14:m>
                <a:r>
                  <a:rPr lang="en-GB" dirty="0"/>
                  <a:t> has roots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r>
                      <a:rPr lang="en-GB" b="0" i="1" smtClean="0">
                        <a:latin typeface="Cambria Math" panose="02040503050406030204" pitchFamily="18" charset="0"/>
                      </a:rPr>
                      <m:t>𝛾</m:t>
                    </m:r>
                  </m:oMath>
                </a14:m>
                <a:r>
                  <a:rPr lang="en-GB" dirty="0"/>
                  <a:t> and </a:t>
                </a:r>
                <a14:m>
                  <m:oMath xmlns:m="http://schemas.openxmlformats.org/officeDocument/2006/math">
                    <m:r>
                      <a:rPr lang="en-GB" b="0" i="1" smtClean="0">
                        <a:latin typeface="Cambria Math" panose="02040503050406030204" pitchFamily="18" charset="0"/>
                      </a:rPr>
                      <m:t>𝛿</m:t>
                    </m:r>
                  </m:oMath>
                </a14:m>
                <a:r>
                  <a:rPr lang="en-GB" dirty="0"/>
                  <a:t>. Find the equation with roots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𝛼</m:t>
                        </m:r>
                        <m:r>
                          <a:rPr lang="en-GB" b="0" i="1" smtClean="0">
                            <a:latin typeface="Cambria Math" panose="02040503050406030204" pitchFamily="18" charset="0"/>
                          </a:rPr>
                          <m:t>+1</m:t>
                        </m:r>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𝛽</m:t>
                        </m:r>
                        <m:r>
                          <a:rPr lang="en-GB" b="0" i="1" smtClean="0">
                            <a:latin typeface="Cambria Math" panose="02040503050406030204" pitchFamily="18" charset="0"/>
                          </a:rPr>
                          <m:t>+1</m:t>
                        </m:r>
                      </m:e>
                    </m:d>
                    <m:r>
                      <a:rPr lang="en-GB" b="0" i="1" smtClean="0">
                        <a:latin typeface="Cambria Math" panose="02040503050406030204" pitchFamily="18" charset="0"/>
                      </a:rPr>
                      <m:t>,(2</m:t>
                    </m:r>
                    <m:r>
                      <a:rPr lang="en-GB" b="0" i="1" smtClean="0">
                        <a:latin typeface="Cambria Math" panose="02040503050406030204" pitchFamily="18" charset="0"/>
                      </a:rPr>
                      <m:t>𝛾</m:t>
                    </m:r>
                    <m:r>
                      <a:rPr lang="en-GB" b="0" i="1" smtClean="0">
                        <a:latin typeface="Cambria Math" panose="02040503050406030204" pitchFamily="18" charset="0"/>
                      </a:rPr>
                      <m:t>+1)</m:t>
                    </m:r>
                  </m:oMath>
                </a14:m>
                <a:r>
                  <a:rPr lang="en-GB" dirty="0"/>
                  <a:t> </a:t>
                </a:r>
                <a:br>
                  <a:rPr lang="en-GB" dirty="0"/>
                </a:br>
                <a:r>
                  <a:rPr lang="en-GB" dirty="0"/>
                  <a:t>and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𝛿</m:t>
                    </m:r>
                    <m:r>
                      <a:rPr lang="en-GB" b="0" i="1" smtClean="0">
                        <a:latin typeface="Cambria Math" panose="02040503050406030204" pitchFamily="18" charset="0"/>
                      </a:rPr>
                      <m:t>+1</m:t>
                    </m:r>
                  </m:oMath>
                </a14:m>
                <a:r>
                  <a:rPr lang="en-GB"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299843" y="4245708"/>
                <a:ext cx="4704205" cy="1200329"/>
              </a:xfrm>
              <a:prstGeom prst="rect">
                <a:avLst/>
              </a:prstGeom>
              <a:blipFill>
                <a:blip r:embed="rId3"/>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74271" y="2386206"/>
                <a:ext cx="4629777"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𝑘</m:t>
                        </m:r>
                        <m:r>
                          <a:rPr lang="en-GB" b="0" i="1" smtClean="0">
                            <a:latin typeface="Cambria Math" panose="02040503050406030204" pitchFamily="18" charset="0"/>
                          </a:rPr>
                          <m:t>−3</m:t>
                        </m:r>
                      </m:e>
                    </m:d>
                    <m:r>
                      <a:rPr lang="en-GB" b="0" i="1" smtClean="0">
                        <a:latin typeface="Cambria Math" panose="02040503050406030204" pitchFamily="18" charset="0"/>
                      </a:rPr>
                      <m:t>𝑥</m:t>
                    </m:r>
                    <m:r>
                      <a:rPr lang="en-GB" b="0" i="1" smtClean="0">
                        <a:latin typeface="Cambria Math" panose="02040503050406030204" pitchFamily="18" charset="0"/>
                      </a:rPr>
                      <m:t>−2=0</m:t>
                    </m:r>
                  </m:oMath>
                </a14:m>
                <a:r>
                  <a:rPr lang="en-GB" dirty="0"/>
                  <a:t>, find the value of </a:t>
                </a:r>
                <a14:m>
                  <m:oMath xmlns:m="http://schemas.openxmlformats.org/officeDocument/2006/math">
                    <m:r>
                      <a:rPr lang="en-GB" b="0" i="1" smtClean="0">
                        <a:latin typeface="Cambria Math" panose="02040503050406030204" pitchFamily="18" charset="0"/>
                      </a:rPr>
                      <m:t>𝑘</m:t>
                    </m:r>
                  </m:oMath>
                </a14:m>
                <a:r>
                  <a:rPr lang="en-GB" dirty="0"/>
                  <a:t> if the sum of the roots is 4.”</a:t>
                </a:r>
              </a:p>
            </p:txBody>
          </p:sp>
        </mc:Choice>
        <mc:Fallback xmlns="">
          <p:sp>
            <p:nvSpPr>
              <p:cNvPr id="16" name="TextBox 15"/>
              <p:cNvSpPr txBox="1">
                <a:spLocks noRot="1" noChangeAspect="1" noMove="1" noResize="1" noEditPoints="1" noAdjustHandles="1" noChangeArrowheads="1" noChangeShapeType="1" noTextEdit="1"/>
              </p:cNvSpPr>
              <p:nvPr/>
            </p:nvSpPr>
            <p:spPr>
              <a:xfrm>
                <a:off x="374271" y="2386206"/>
                <a:ext cx="4629777"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3780C1F-C166-4574-9C89-85D6E98C5609}"/>
                  </a:ext>
                </a:extLst>
              </p:cNvPr>
              <p:cNvSpPr txBox="1"/>
              <p:nvPr/>
            </p:nvSpPr>
            <p:spPr>
              <a:xfrm>
                <a:off x="5348176" y="2392783"/>
                <a:ext cx="3544303"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“Without explicitly finding the roots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 determine the sum of the squares of its roots.”</a:t>
                </a:r>
              </a:p>
            </p:txBody>
          </p:sp>
        </mc:Choice>
        <mc:Fallback xmlns="">
          <p:sp>
            <p:nvSpPr>
              <p:cNvPr id="22" name="TextBox 21">
                <a:extLst>
                  <a:ext uri="{FF2B5EF4-FFF2-40B4-BE49-F238E27FC236}">
                    <a16:creationId xmlns:a16="http://schemas.microsoft.com/office/drawing/2014/main" id="{B3780C1F-C166-4574-9C89-85D6E98C5609}"/>
                  </a:ext>
                </a:extLst>
              </p:cNvPr>
              <p:cNvSpPr txBox="1">
                <a:spLocks noRot="1" noChangeAspect="1" noMove="1" noResize="1" noEditPoints="1" noAdjustHandles="1" noChangeArrowheads="1" noChangeShapeType="1" noTextEdit="1"/>
              </p:cNvSpPr>
              <p:nvPr/>
            </p:nvSpPr>
            <p:spPr>
              <a:xfrm>
                <a:off x="5348176" y="2392783"/>
                <a:ext cx="3544303" cy="923330"/>
              </a:xfrm>
              <a:prstGeom prst="rect">
                <a:avLst/>
              </a:prstGeom>
              <a:blipFill>
                <a:blip r:embed="rId5"/>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TextBox 7">
            <a:extLst>
              <a:ext uri="{FF2B5EF4-FFF2-40B4-BE49-F238E27FC236}">
                <a16:creationId xmlns:a16="http://schemas.microsoft.com/office/drawing/2014/main" id="{114068DE-2DDE-48BE-8C1F-2CDDC48B3EBD}"/>
              </a:ext>
            </a:extLst>
          </p:cNvPr>
          <p:cNvSpPr txBox="1"/>
          <p:nvPr/>
        </p:nvSpPr>
        <p:spPr>
          <a:xfrm>
            <a:off x="6536035" y="5407758"/>
            <a:ext cx="2374354"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 Notes:</a:t>
            </a:r>
          </a:p>
          <a:p>
            <a:r>
              <a:rPr lang="en-GB" sz="1400" dirty="0"/>
              <a:t>This topic is completely new to the Edexcel A Level syllabus. It used to be covered in the pre-2017 OCR syllabus.</a:t>
            </a:r>
          </a:p>
        </p:txBody>
      </p:sp>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92F5754E-D556-4F89-A6FF-A4367E1BEA7E}"/>
              </a:ext>
            </a:extLst>
          </p:cNvPr>
          <p:cNvSpPr/>
          <p:nvPr/>
        </p:nvSpPr>
        <p:spPr>
          <a:xfrm>
            <a:off x="0" y="4068661"/>
            <a:ext cx="9142856" cy="1845578"/>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Introduction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7" name="Straight Arrow Connector 6">
            <a:extLst>
              <a:ext uri="{FF2B5EF4-FFF2-40B4-BE49-F238E27FC236}">
                <a16:creationId xmlns:a16="http://schemas.microsoft.com/office/drawing/2014/main" id="{5E7B9B9D-74BF-4AFC-9AAE-A51C92FAB7B5}"/>
              </a:ext>
            </a:extLst>
          </p:cNvPr>
          <p:cNvCxnSpPr/>
          <p:nvPr/>
        </p:nvCxnSpPr>
        <p:spPr>
          <a:xfrm>
            <a:off x="657959" y="2507130"/>
            <a:ext cx="32403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2046E990-8FF0-4618-89B0-2642D2EA0B88}"/>
              </a:ext>
            </a:extLst>
          </p:cNvPr>
          <p:cNvCxnSpPr>
            <a:cxnSpLocks/>
          </p:cNvCxnSpPr>
          <p:nvPr/>
        </p:nvCxnSpPr>
        <p:spPr>
          <a:xfrm flipV="1">
            <a:off x="2130117" y="1088302"/>
            <a:ext cx="0" cy="19086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Freeform: Shape 15">
            <a:extLst>
              <a:ext uri="{FF2B5EF4-FFF2-40B4-BE49-F238E27FC236}">
                <a16:creationId xmlns:a16="http://schemas.microsoft.com/office/drawing/2014/main" id="{4D6E1C54-C15D-4B59-BED7-DDFD3700B29C}"/>
              </a:ext>
            </a:extLst>
          </p:cNvPr>
          <p:cNvSpPr/>
          <p:nvPr/>
        </p:nvSpPr>
        <p:spPr>
          <a:xfrm>
            <a:off x="1109007" y="1473841"/>
            <a:ext cx="2314575" cy="1257327"/>
          </a:xfrm>
          <a:custGeom>
            <a:avLst/>
            <a:gdLst>
              <a:gd name="connsiteX0" fmla="*/ 0 w 1933575"/>
              <a:gd name="connsiteY0" fmla="*/ 0 h 1257327"/>
              <a:gd name="connsiteX1" fmla="*/ 1000125 w 1933575"/>
              <a:gd name="connsiteY1" fmla="*/ 1257300 h 1257327"/>
              <a:gd name="connsiteX2" fmla="*/ 1933575 w 1933575"/>
              <a:gd name="connsiteY2" fmla="*/ 28575 h 1257327"/>
            </a:gdLst>
            <a:ahLst/>
            <a:cxnLst>
              <a:cxn ang="0">
                <a:pos x="connsiteX0" y="connsiteY0"/>
              </a:cxn>
              <a:cxn ang="0">
                <a:pos x="connsiteX1" y="connsiteY1"/>
              </a:cxn>
              <a:cxn ang="0">
                <a:pos x="connsiteX2" y="connsiteY2"/>
              </a:cxn>
            </a:cxnLst>
            <a:rect l="l" t="t" r="r" b="b"/>
            <a:pathLst>
              <a:path w="1933575" h="1257327">
                <a:moveTo>
                  <a:pt x="0" y="0"/>
                </a:moveTo>
                <a:cubicBezTo>
                  <a:pt x="338931" y="626269"/>
                  <a:pt x="677863" y="1252538"/>
                  <a:pt x="1000125" y="1257300"/>
                </a:cubicBezTo>
                <a:cubicBezTo>
                  <a:pt x="1322387" y="1262062"/>
                  <a:pt x="1627981" y="645318"/>
                  <a:pt x="1933575" y="28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FE576CD-590D-43D1-966E-8F1B8627DEA7}"/>
              </a:ext>
            </a:extLst>
          </p:cNvPr>
          <p:cNvSpPr txBox="1"/>
          <p:nvPr/>
        </p:nvSpPr>
        <p:spPr>
          <a:xfrm>
            <a:off x="2641540" y="2443630"/>
            <a:ext cx="216024" cy="369332"/>
          </a:xfrm>
          <a:prstGeom prst="rect">
            <a:avLst/>
          </a:prstGeom>
          <a:noFill/>
        </p:spPr>
        <p:txBody>
          <a:bodyPr wrap="square" rtlCol="0">
            <a:spAutoFit/>
          </a:bodyPr>
          <a:lstStyle/>
          <a:p>
            <a:r>
              <a:rPr lang="en-GB" dirty="0"/>
              <a:t>5</a:t>
            </a:r>
          </a:p>
        </p:txBody>
      </p:sp>
      <p:sp>
        <p:nvSpPr>
          <p:cNvPr id="73" name="TextBox 72">
            <a:extLst>
              <a:ext uri="{FF2B5EF4-FFF2-40B4-BE49-F238E27FC236}">
                <a16:creationId xmlns:a16="http://schemas.microsoft.com/office/drawing/2014/main" id="{0A129509-6158-4855-8456-EE0E74611718}"/>
              </a:ext>
            </a:extLst>
          </p:cNvPr>
          <p:cNvSpPr txBox="1"/>
          <p:nvPr/>
        </p:nvSpPr>
        <p:spPr>
          <a:xfrm>
            <a:off x="1607482" y="2456330"/>
            <a:ext cx="378222" cy="369332"/>
          </a:xfrm>
          <a:prstGeom prst="rect">
            <a:avLst/>
          </a:prstGeom>
          <a:noFill/>
        </p:spPr>
        <p:txBody>
          <a:bodyPr wrap="square" rtlCol="0">
            <a:spAutoFit/>
          </a:bodyPr>
          <a:lstStyle/>
          <a:p>
            <a:r>
              <a:rPr lang="en-GB" dirty="0"/>
              <a:t>-2</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82E5E587-C044-4D09-9B1F-F8C10A02E044}"/>
                  </a:ext>
                </a:extLst>
              </p:cNvPr>
              <p:cNvSpPr txBox="1"/>
              <p:nvPr/>
            </p:nvSpPr>
            <p:spPr>
              <a:xfrm>
                <a:off x="3830822" y="2297375"/>
                <a:ext cx="216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74" name="TextBox 73">
                <a:extLst>
                  <a:ext uri="{FF2B5EF4-FFF2-40B4-BE49-F238E27FC236}">
                    <a16:creationId xmlns:a16="http://schemas.microsoft.com/office/drawing/2014/main" id="{82E5E587-C044-4D09-9B1F-F8C10A02E044}"/>
                  </a:ext>
                </a:extLst>
              </p:cNvPr>
              <p:cNvSpPr txBox="1">
                <a:spLocks noRot="1" noChangeAspect="1" noMove="1" noResize="1" noEditPoints="1" noAdjustHandles="1" noChangeArrowheads="1" noChangeShapeType="1" noTextEdit="1"/>
              </p:cNvSpPr>
              <p:nvPr/>
            </p:nvSpPr>
            <p:spPr>
              <a:xfrm>
                <a:off x="3830822" y="2297375"/>
                <a:ext cx="216024" cy="369332"/>
              </a:xfrm>
              <a:prstGeom prst="rect">
                <a:avLst/>
              </a:prstGeom>
              <a:blipFill>
                <a:blip r:embed="rId2"/>
                <a:stretch>
                  <a:fillRect r="-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BDAB3A9-4A49-469D-8A37-0DFEC36A565E}"/>
                  </a:ext>
                </a:extLst>
              </p:cNvPr>
              <p:cNvSpPr txBox="1"/>
              <p:nvPr/>
            </p:nvSpPr>
            <p:spPr>
              <a:xfrm>
                <a:off x="1768357" y="766336"/>
                <a:ext cx="78183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oMath>
                  </m:oMathPara>
                </a14:m>
                <a:endParaRPr lang="en-GB" dirty="0"/>
              </a:p>
            </p:txBody>
          </p:sp>
        </mc:Choice>
        <mc:Fallback xmlns="">
          <p:sp>
            <p:nvSpPr>
              <p:cNvPr id="75" name="TextBox 74">
                <a:extLst>
                  <a:ext uri="{FF2B5EF4-FFF2-40B4-BE49-F238E27FC236}">
                    <a16:creationId xmlns:a16="http://schemas.microsoft.com/office/drawing/2014/main" id="{3BDAB3A9-4A49-469D-8A37-0DFEC36A565E}"/>
                  </a:ext>
                </a:extLst>
              </p:cNvPr>
              <p:cNvSpPr txBox="1">
                <a:spLocks noRot="1" noChangeAspect="1" noMove="1" noResize="1" noEditPoints="1" noAdjustHandles="1" noChangeArrowheads="1" noChangeShapeType="1" noTextEdit="1"/>
              </p:cNvSpPr>
              <p:nvPr/>
            </p:nvSpPr>
            <p:spPr>
              <a:xfrm>
                <a:off x="1768357" y="766336"/>
                <a:ext cx="781835" cy="369332"/>
              </a:xfrm>
              <a:prstGeom prst="rect">
                <a:avLst/>
              </a:prstGeom>
              <a:blipFill>
                <a:blip r:embed="rId3"/>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FDD5191-73D6-48FB-A702-30A5980F2FBE}"/>
                  </a:ext>
                </a:extLst>
              </p:cNvPr>
              <p:cNvSpPr txBox="1"/>
              <p:nvPr/>
            </p:nvSpPr>
            <p:spPr>
              <a:xfrm>
                <a:off x="5224252" y="1708733"/>
                <a:ext cx="242650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−10</m:t>
                      </m:r>
                    </m:oMath>
                  </m:oMathPara>
                </a14:m>
                <a:endParaRPr lang="en-GB" dirty="0"/>
              </a:p>
            </p:txBody>
          </p:sp>
        </mc:Choice>
        <mc:Fallback xmlns="">
          <p:sp>
            <p:nvSpPr>
              <p:cNvPr id="19" name="TextBox 18">
                <a:extLst>
                  <a:ext uri="{FF2B5EF4-FFF2-40B4-BE49-F238E27FC236}">
                    <a16:creationId xmlns:a16="http://schemas.microsoft.com/office/drawing/2014/main" id="{8FDD5191-73D6-48FB-A702-30A5980F2FBE}"/>
                  </a:ext>
                </a:extLst>
              </p:cNvPr>
              <p:cNvSpPr txBox="1">
                <a:spLocks noRot="1" noChangeAspect="1" noMove="1" noResize="1" noEditPoints="1" noAdjustHandles="1" noChangeArrowheads="1" noChangeShapeType="1" noTextEdit="1"/>
              </p:cNvSpPr>
              <p:nvPr/>
            </p:nvSpPr>
            <p:spPr>
              <a:xfrm>
                <a:off x="5224252" y="1708733"/>
                <a:ext cx="2426508" cy="369332"/>
              </a:xfrm>
              <a:prstGeom prst="rect">
                <a:avLst/>
              </a:prstGeom>
              <a:blipFill>
                <a:blip r:embed="rId4"/>
                <a:stretch>
                  <a:fillRect b="-6557"/>
                </a:stretch>
              </a:blipFill>
            </p:spPr>
            <p:txBody>
              <a:bodyPr/>
              <a:lstStyle/>
              <a:p>
                <a:r>
                  <a:rPr lang="en-GB">
                    <a:noFill/>
                  </a:rPr>
                  <a:t> </a:t>
                </a:r>
              </a:p>
            </p:txBody>
          </p:sp>
        </mc:Fallback>
      </mc:AlternateContent>
      <p:sp>
        <p:nvSpPr>
          <p:cNvPr id="20" name="Arrow: Left-Right 19">
            <a:extLst>
              <a:ext uri="{FF2B5EF4-FFF2-40B4-BE49-F238E27FC236}">
                <a16:creationId xmlns:a16="http://schemas.microsoft.com/office/drawing/2014/main" id="{A98C7873-ED3B-4DBB-8CAD-AD6EEF9B16F8}"/>
              </a:ext>
            </a:extLst>
          </p:cNvPr>
          <p:cNvSpPr/>
          <p:nvPr/>
        </p:nvSpPr>
        <p:spPr>
          <a:xfrm>
            <a:off x="4317524" y="1792731"/>
            <a:ext cx="715871" cy="237405"/>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7AF4405-C74A-4DFF-A7CA-FEFA1BCBC295}"/>
              </a:ext>
            </a:extLst>
          </p:cNvPr>
          <p:cNvSpPr txBox="1"/>
          <p:nvPr/>
        </p:nvSpPr>
        <p:spPr>
          <a:xfrm>
            <a:off x="577318" y="3220680"/>
            <a:ext cx="6912768" cy="646331"/>
          </a:xfrm>
          <a:prstGeom prst="rect">
            <a:avLst/>
          </a:prstGeom>
          <a:noFill/>
        </p:spPr>
        <p:txBody>
          <a:bodyPr wrap="square" rtlCol="0">
            <a:spAutoFit/>
          </a:bodyPr>
          <a:lstStyle/>
          <a:p>
            <a:r>
              <a:rPr lang="en-GB" dirty="0"/>
              <a:t>The purpose of this chapter is to understand the underlying relationship between the </a:t>
            </a:r>
            <a:r>
              <a:rPr lang="en-GB" b="1" dirty="0"/>
              <a:t>roots</a:t>
            </a:r>
            <a:r>
              <a:rPr lang="en-GB" dirty="0"/>
              <a:t> of a polynomial, and the </a:t>
            </a:r>
            <a:r>
              <a:rPr lang="en-GB" b="1" dirty="0"/>
              <a:t>coefficients</a:t>
            </a:r>
            <a:r>
              <a:rPr lang="en-GB" dirty="0"/>
              <a:t> of each term.</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09CF565-8452-4112-BFD7-E3D0DD61B2D6}"/>
                  </a:ext>
                </a:extLst>
              </p:cNvPr>
              <p:cNvSpPr txBox="1"/>
              <p:nvPr/>
            </p:nvSpPr>
            <p:spPr>
              <a:xfrm>
                <a:off x="585706" y="4172894"/>
                <a:ext cx="6912768" cy="1508105"/>
              </a:xfrm>
              <a:prstGeom prst="rect">
                <a:avLst/>
              </a:prstGeom>
              <a:noFill/>
            </p:spPr>
            <p:txBody>
              <a:bodyPr wrap="square" rtlCol="0">
                <a:spAutoFit/>
              </a:bodyPr>
              <a:lstStyle/>
              <a:p>
                <a:r>
                  <a:rPr lang="en-GB" sz="2000" b="1" dirty="0"/>
                  <a:t>What do you notice about:</a:t>
                </a:r>
              </a:p>
              <a:p>
                <a:endParaRPr lang="en-GB" dirty="0"/>
              </a:p>
              <a:p>
                <a:r>
                  <a:rPr lang="en-GB" dirty="0"/>
                  <a:t>The </a:t>
                </a:r>
                <a:r>
                  <a:rPr lang="en-GB" b="1" u="sng" dirty="0"/>
                  <a:t>sum</a:t>
                </a:r>
                <a:r>
                  <a:rPr lang="en-GB" dirty="0"/>
                  <a:t> of the roots, i.e. </a:t>
                </a:r>
                <a14:m>
                  <m:oMath xmlns:m="http://schemas.openxmlformats.org/officeDocument/2006/math">
                    <m:r>
                      <a:rPr lang="en-GB" b="0" i="1" smtClean="0">
                        <a:latin typeface="Cambria Math" panose="02040503050406030204" pitchFamily="18" charset="0"/>
                      </a:rPr>
                      <m:t>−2+5=3</m:t>
                    </m:r>
                  </m:oMath>
                </a14:m>
                <a:r>
                  <a:rPr lang="en-GB" dirty="0"/>
                  <a:t>?</a:t>
                </a:r>
              </a:p>
              <a:p>
                <a:endParaRPr lang="en-GB" dirty="0"/>
              </a:p>
              <a:p>
                <a:r>
                  <a:rPr lang="en-GB" dirty="0"/>
                  <a:t>The </a:t>
                </a:r>
                <a:r>
                  <a:rPr lang="en-GB" b="1" u="sng" dirty="0"/>
                  <a:t>product</a:t>
                </a:r>
                <a:r>
                  <a:rPr lang="en-GB" dirty="0"/>
                  <a:t> of the roots, i.e. </a:t>
                </a:r>
                <a14:m>
                  <m:oMath xmlns:m="http://schemas.openxmlformats.org/officeDocument/2006/math">
                    <m:r>
                      <a:rPr lang="en-GB" b="0" i="1" smtClean="0">
                        <a:latin typeface="Cambria Math" panose="02040503050406030204" pitchFamily="18" charset="0"/>
                      </a:rPr>
                      <m:t>−2×5=−10</m:t>
                    </m:r>
                  </m:oMath>
                </a14:m>
                <a:r>
                  <a:rPr lang="en-GB" dirty="0"/>
                  <a:t>?</a:t>
                </a:r>
              </a:p>
            </p:txBody>
          </p:sp>
        </mc:Choice>
        <mc:Fallback xmlns="">
          <p:sp>
            <p:nvSpPr>
              <p:cNvPr id="76" name="TextBox 75">
                <a:extLst>
                  <a:ext uri="{FF2B5EF4-FFF2-40B4-BE49-F238E27FC236}">
                    <a16:creationId xmlns:a16="http://schemas.microsoft.com/office/drawing/2014/main" id="{809CF565-8452-4112-BFD7-E3D0DD61B2D6}"/>
                  </a:ext>
                </a:extLst>
              </p:cNvPr>
              <p:cNvSpPr txBox="1">
                <a:spLocks noRot="1" noChangeAspect="1" noMove="1" noResize="1" noEditPoints="1" noAdjustHandles="1" noChangeArrowheads="1" noChangeShapeType="1" noTextEdit="1"/>
              </p:cNvSpPr>
              <p:nvPr/>
            </p:nvSpPr>
            <p:spPr>
              <a:xfrm>
                <a:off x="585706" y="4172894"/>
                <a:ext cx="6912768" cy="1508105"/>
              </a:xfrm>
              <a:prstGeom prst="rect">
                <a:avLst/>
              </a:prstGeom>
              <a:blipFill>
                <a:blip r:embed="rId5"/>
                <a:stretch>
                  <a:fillRect l="-882" t="-2429" b="-56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9917D18-AC87-41F7-88EC-F46EE6F21D04}"/>
                  </a:ext>
                </a:extLst>
              </p:cNvPr>
              <p:cNvSpPr txBox="1"/>
              <p:nvPr/>
            </p:nvSpPr>
            <p:spPr>
              <a:xfrm>
                <a:off x="5556348" y="4604206"/>
                <a:ext cx="2952328" cy="646331"/>
              </a:xfrm>
              <a:prstGeom prst="rect">
                <a:avLst/>
              </a:prstGeom>
              <a:noFill/>
            </p:spPr>
            <p:txBody>
              <a:bodyPr wrap="square" rtlCol="0">
                <a:spAutoFit/>
              </a:bodyPr>
              <a:lstStyle/>
              <a:p>
                <a:r>
                  <a:rPr lang="en-GB" b="1" dirty="0"/>
                  <a:t>It’s the negation of the coefficient of the </a:t>
                </a:r>
                <a14:m>
                  <m:oMath xmlns:m="http://schemas.openxmlformats.org/officeDocument/2006/math">
                    <m:r>
                      <a:rPr lang="en-GB" b="1" i="1" smtClean="0">
                        <a:latin typeface="Cambria Math" panose="02040503050406030204" pitchFamily="18" charset="0"/>
                      </a:rPr>
                      <m:t>𝒙</m:t>
                    </m:r>
                  </m:oMath>
                </a14:m>
                <a:r>
                  <a:rPr lang="en-GB" b="1" dirty="0"/>
                  <a:t> term!</a:t>
                </a:r>
              </a:p>
            </p:txBody>
          </p:sp>
        </mc:Choice>
        <mc:Fallback xmlns="">
          <p:sp>
            <p:nvSpPr>
              <p:cNvPr id="23" name="TextBox 22">
                <a:extLst>
                  <a:ext uri="{FF2B5EF4-FFF2-40B4-BE49-F238E27FC236}">
                    <a16:creationId xmlns:a16="http://schemas.microsoft.com/office/drawing/2014/main" id="{69917D18-AC87-41F7-88EC-F46EE6F21D04}"/>
                  </a:ext>
                </a:extLst>
              </p:cNvPr>
              <p:cNvSpPr txBox="1">
                <a:spLocks noRot="1" noChangeAspect="1" noMove="1" noResize="1" noEditPoints="1" noAdjustHandles="1" noChangeArrowheads="1" noChangeShapeType="1" noTextEdit="1"/>
              </p:cNvSpPr>
              <p:nvPr/>
            </p:nvSpPr>
            <p:spPr>
              <a:xfrm>
                <a:off x="5556348" y="4604206"/>
                <a:ext cx="2952328" cy="646331"/>
              </a:xfrm>
              <a:prstGeom prst="rect">
                <a:avLst/>
              </a:prstGeom>
              <a:blipFill>
                <a:blip r:embed="rId6"/>
                <a:stretch>
                  <a:fillRect l="-1649" t="-4717" b="-14151"/>
                </a:stretch>
              </a:blipFill>
            </p:spPr>
            <p:txBody>
              <a:bodyPr/>
              <a:lstStyle/>
              <a:p>
                <a:r>
                  <a:rPr lang="en-GB">
                    <a:noFill/>
                  </a:rPr>
                  <a:t> </a:t>
                </a:r>
              </a:p>
            </p:txBody>
          </p:sp>
        </mc:Fallback>
      </mc:AlternateContent>
      <p:sp>
        <p:nvSpPr>
          <p:cNvPr id="77" name="TextBox 76">
            <a:extLst>
              <a:ext uri="{FF2B5EF4-FFF2-40B4-BE49-F238E27FC236}">
                <a16:creationId xmlns:a16="http://schemas.microsoft.com/office/drawing/2014/main" id="{7B83EB60-0D9A-49EF-B38A-D1535BDE3A43}"/>
              </a:ext>
            </a:extLst>
          </p:cNvPr>
          <p:cNvSpPr txBox="1"/>
          <p:nvPr/>
        </p:nvSpPr>
        <p:spPr>
          <a:xfrm>
            <a:off x="5539570" y="5275704"/>
            <a:ext cx="2952328" cy="646331"/>
          </a:xfrm>
          <a:prstGeom prst="rect">
            <a:avLst/>
          </a:prstGeom>
          <a:noFill/>
        </p:spPr>
        <p:txBody>
          <a:bodyPr wrap="square" rtlCol="0">
            <a:spAutoFit/>
          </a:bodyPr>
          <a:lstStyle/>
          <a:p>
            <a:r>
              <a:rPr lang="en-GB" b="1" dirty="0"/>
              <a:t>It’s the constant term in the polynomial!</a:t>
            </a:r>
          </a:p>
        </p:txBody>
      </p:sp>
      <p:sp>
        <p:nvSpPr>
          <p:cNvPr id="25" name="TextBox 24">
            <a:extLst>
              <a:ext uri="{FF2B5EF4-FFF2-40B4-BE49-F238E27FC236}">
                <a16:creationId xmlns:a16="http://schemas.microsoft.com/office/drawing/2014/main" id="{609A51CC-1892-4EEF-B1AE-7AE9846A9C49}"/>
              </a:ext>
            </a:extLst>
          </p:cNvPr>
          <p:cNvSpPr txBox="1"/>
          <p:nvPr/>
        </p:nvSpPr>
        <p:spPr>
          <a:xfrm>
            <a:off x="532124" y="5972357"/>
            <a:ext cx="6992801" cy="830997"/>
          </a:xfrm>
          <a:prstGeom prst="rect">
            <a:avLst/>
          </a:prstGeom>
          <a:noFill/>
        </p:spPr>
        <p:txBody>
          <a:bodyPr wrap="square" rtlCol="0">
            <a:spAutoFit/>
          </a:bodyPr>
          <a:lstStyle/>
          <a:p>
            <a:r>
              <a:rPr lang="en-GB" sz="1600" dirty="0"/>
              <a:t>This is not yet exactly surprising: At GCSE you found the factorisation of a quadratic by finding two numbers that added to give the middle coefficient and multiplied to give the last number; this in turn allowed you to find the roots... </a:t>
            </a:r>
          </a:p>
        </p:txBody>
      </p:sp>
      <p:sp>
        <p:nvSpPr>
          <p:cNvPr id="78" name="Rectangle 77">
            <a:extLst>
              <a:ext uri="{FF2B5EF4-FFF2-40B4-BE49-F238E27FC236}">
                <a16:creationId xmlns:a16="http://schemas.microsoft.com/office/drawing/2014/main" id="{ACB843E3-30B7-4A6F-8DD8-BD0FE04AF47E}"/>
              </a:ext>
            </a:extLst>
          </p:cNvPr>
          <p:cNvSpPr/>
          <p:nvPr/>
        </p:nvSpPr>
        <p:spPr>
          <a:xfrm>
            <a:off x="5594406" y="4648745"/>
            <a:ext cx="3088200" cy="5608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79" name="Rectangle 78">
            <a:extLst>
              <a:ext uri="{FF2B5EF4-FFF2-40B4-BE49-F238E27FC236}">
                <a16:creationId xmlns:a16="http://schemas.microsoft.com/office/drawing/2014/main" id="{50FBF385-B0F6-4B35-AA54-3E15EE1BD49F}"/>
              </a:ext>
            </a:extLst>
          </p:cNvPr>
          <p:cNvSpPr/>
          <p:nvPr/>
        </p:nvSpPr>
        <p:spPr>
          <a:xfrm>
            <a:off x="5594406" y="5295076"/>
            <a:ext cx="3088200" cy="5608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85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8"/>
                                        </p:tgtEl>
                                      </p:cBhvr>
                                    </p:animEffect>
                                    <p:set>
                                      <p:cBhvr>
                                        <p:cTn id="1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4" restart="whenNotActive" fill="hold" evtFilter="cancelBubble" nodeType="interactiveSeq">
                <p:stCondLst>
                  <p:cond evt="onClick" delay="0">
                    <p:tgtEl>
                      <p:spTgt spid="7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9"/>
                                        </p:tgtEl>
                                      </p:cBhvr>
                                    </p:animEffect>
                                    <p:set>
                                      <p:cBhvr>
                                        <p:cTn id="19"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bldLst>
      <p:bldP spid="25" grpId="0"/>
      <p:bldP spid="78" grpId="0" animBg="1"/>
      <p:bldP spid="7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Introduction</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D7EAB8-5767-43BC-AA2F-AA3088D3C32F}"/>
                  </a:ext>
                </a:extLst>
              </p:cNvPr>
              <p:cNvSpPr txBox="1"/>
              <p:nvPr/>
            </p:nvSpPr>
            <p:spPr>
              <a:xfrm>
                <a:off x="338386" y="899195"/>
                <a:ext cx="5601766" cy="2557239"/>
              </a:xfrm>
              <a:prstGeom prst="rect">
                <a:avLst/>
              </a:prstGeom>
              <a:noFill/>
            </p:spPr>
            <p:txBody>
              <a:bodyPr wrap="square" rtlCol="0">
                <a:spAutoFit/>
              </a:bodyPr>
              <a:lstStyle/>
              <a:p>
                <a:r>
                  <a:rPr lang="en-GB" dirty="0"/>
                  <a:t>Let’s more formally determine this relationship:</a:t>
                </a:r>
              </a:p>
              <a:p>
                <a:endParaRPr lang="en-GB" dirty="0"/>
              </a:p>
              <a:p>
                <a:r>
                  <a:rPr lang="en-GB" dirty="0"/>
                  <a:t>If </a:t>
                </a:r>
                <a14:m>
                  <m:oMath xmlns:m="http://schemas.openxmlformats.org/officeDocument/2006/math">
                    <m:r>
                      <a:rPr lang="en-GB" b="0" i="1" smtClean="0">
                        <a:latin typeface="Cambria Math" panose="02040503050406030204" pitchFamily="18" charset="0"/>
                      </a:rPr>
                      <m:t>𝛼</m:t>
                    </m:r>
                  </m:oMath>
                </a14:m>
                <a:r>
                  <a:rPr lang="en-GB" dirty="0"/>
                  <a:t> and </a:t>
                </a:r>
                <a14:m>
                  <m:oMath xmlns:m="http://schemas.openxmlformats.org/officeDocument/2006/math">
                    <m:r>
                      <a:rPr lang="en-GB" b="0" i="1" smtClean="0">
                        <a:latin typeface="Cambria Math" panose="02040503050406030204" pitchFamily="18" charset="0"/>
                      </a:rPr>
                      <m:t>𝛽</m:t>
                    </m:r>
                  </m:oMath>
                </a14:m>
                <a:r>
                  <a:rPr lang="en-GB" dirty="0"/>
                  <a:t> are the roots of a quadratic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 then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r>
                        <a:rPr lang="en-GB" b="0" i="1" smtClean="0">
                          <a:latin typeface="Cambria Math" panose="02040503050406030204" pitchFamily="18" charset="0"/>
                        </a:rPr>
                        <m:t>𝑎</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𝛼</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𝛽</m:t>
                          </m:r>
                        </m:e>
                      </m:d>
                    </m:oMath>
                    <m:oMath xmlns:m="http://schemas.openxmlformats.org/officeDocument/2006/math">
                      <m:r>
                        <a:rPr lang="en-GB" i="1" smtClean="0">
                          <a:latin typeface="Cambria Math" panose="02040503050406030204" pitchFamily="18" charset="0"/>
                        </a:rPr>
                        <m:t>≡</m:t>
                      </m:r>
                      <m:r>
                        <a:rPr lang="en-GB" b="0" i="1" smtClean="0">
                          <a:latin typeface="Cambria Math" panose="02040503050406030204" pitchFamily="18" charset="0"/>
                        </a:rPr>
                        <m:t>𝑎</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e>
                          </m:d>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𝛼𝛽</m:t>
                          </m:r>
                        </m:e>
                      </m:d>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𝑎</m:t>
                      </m:r>
                      <m:d>
                        <m:dPr>
                          <m:ctrlPr>
                            <a:rPr lang="en-GB" b="0" i="1" smtClean="0">
                              <a:latin typeface="Cambria Math" panose="02040503050406030204" pitchFamily="18" charset="0"/>
                            </a:rPr>
                          </m:ctrlPr>
                        </m:dPr>
                        <m:e>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e>
                      </m:d>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𝛼𝛽</m:t>
                      </m:r>
                    </m:oMath>
                  </m:oMathPara>
                </a14:m>
                <a:endParaRPr lang="en-GB" dirty="0"/>
              </a:p>
              <a:p>
                <a14:m>
                  <m:oMath xmlns:m="http://schemas.openxmlformats.org/officeDocument/2006/math">
                    <m:r>
                      <a:rPr lang="en-GB" b="0" i="1" smtClean="0">
                        <a:latin typeface="Cambria Math" panose="02040503050406030204" pitchFamily="18" charset="0"/>
                      </a:rPr>
                      <m:t>∴</m:t>
                    </m:r>
                  </m:oMath>
                </a14:m>
                <a:r>
                  <a:rPr lang="en-GB" dirty="0"/>
                  <a:t> comparing coefficients: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𝑎</m:t>
                          </m:r>
                        </m:den>
                      </m:f>
                      <m:r>
                        <a:rPr lang="en-GB" b="0" i="1" smtClean="0">
                          <a:latin typeface="Cambria Math" panose="02040503050406030204" pitchFamily="18" charset="0"/>
                        </a:rPr>
                        <m:t>                   </m:t>
                      </m:r>
                      <m:r>
                        <a:rPr lang="en-GB" b="0" i="1" smtClean="0">
                          <a:latin typeface="Cambria Math" panose="02040503050406030204" pitchFamily="18" charset="0"/>
                        </a:rPr>
                        <m:t>𝛼𝛽</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𝑐</m:t>
                          </m:r>
                        </m:num>
                        <m:den>
                          <m:r>
                            <a:rPr lang="en-GB" b="0" i="1" smtClean="0">
                              <a:latin typeface="Cambria Math" panose="02040503050406030204" pitchFamily="18" charset="0"/>
                            </a:rPr>
                            <m:t>𝑎</m:t>
                          </m:r>
                        </m:den>
                      </m:f>
                    </m:oMath>
                  </m:oMathPara>
                </a14:m>
                <a:endParaRPr lang="en-GB" dirty="0"/>
              </a:p>
            </p:txBody>
          </p:sp>
        </mc:Choice>
        <mc:Fallback xmlns="">
          <p:sp>
            <p:nvSpPr>
              <p:cNvPr id="9" name="TextBox 8">
                <a:extLst>
                  <a:ext uri="{FF2B5EF4-FFF2-40B4-BE49-F238E27FC236}">
                    <a16:creationId xmlns:a16="http://schemas.microsoft.com/office/drawing/2014/main" id="{71D7EAB8-5767-43BC-AA2F-AA3088D3C32F}"/>
                  </a:ext>
                </a:extLst>
              </p:cNvPr>
              <p:cNvSpPr txBox="1">
                <a:spLocks noRot="1" noChangeAspect="1" noMove="1" noResize="1" noEditPoints="1" noAdjustHandles="1" noChangeArrowheads="1" noChangeShapeType="1" noTextEdit="1"/>
              </p:cNvSpPr>
              <p:nvPr/>
            </p:nvSpPr>
            <p:spPr>
              <a:xfrm>
                <a:off x="338386" y="899195"/>
                <a:ext cx="5601766" cy="2557239"/>
              </a:xfrm>
              <a:prstGeom prst="rect">
                <a:avLst/>
              </a:prstGeom>
              <a:blipFill>
                <a:blip r:embed="rId2"/>
                <a:stretch>
                  <a:fillRect l="-980" t="-14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DBC3A33-37FA-47FB-A8B5-1678BAC5C2AF}"/>
                  </a:ext>
                </a:extLst>
              </p:cNvPr>
              <p:cNvSpPr txBox="1"/>
              <p:nvPr/>
            </p:nvSpPr>
            <p:spPr>
              <a:xfrm>
                <a:off x="1442837" y="4437112"/>
                <a:ext cx="3738302" cy="141590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If </a:t>
                </a:r>
                <a14:m>
                  <m:oMath xmlns:m="http://schemas.openxmlformats.org/officeDocument/2006/math">
                    <m:r>
                      <a:rPr lang="en-GB" b="0" i="1" smtClean="0">
                        <a:latin typeface="Cambria Math" panose="02040503050406030204" pitchFamily="18" charset="0"/>
                      </a:rPr>
                      <m:t>𝛼</m:t>
                    </m:r>
                  </m:oMath>
                </a14:m>
                <a:r>
                  <a:rPr lang="en-GB" dirty="0"/>
                  <a:t> and </a:t>
                </a:r>
                <a14:m>
                  <m:oMath xmlns:m="http://schemas.openxmlformats.org/officeDocument/2006/math">
                    <m:r>
                      <a:rPr lang="en-GB" b="0" i="1" smtClean="0">
                        <a:latin typeface="Cambria Math" panose="02040503050406030204" pitchFamily="18" charset="0"/>
                      </a:rPr>
                      <m:t>𝛽</m:t>
                    </m:r>
                  </m:oMath>
                </a14:m>
                <a:r>
                  <a:rPr lang="en-GB" dirty="0"/>
                  <a:t> are roots of the equation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then:</a:t>
                </a:r>
              </a:p>
              <a:p>
                <a:pPr marL="285750" indent="-285750">
                  <a:buFont typeface="Arial" panose="020B0604020202020204" pitchFamily="34" charset="0"/>
                  <a:buChar char="•"/>
                </a:pPr>
                <a:r>
                  <a:rPr lang="en-GB" b="1" dirty="0"/>
                  <a:t>Sum</a:t>
                </a:r>
                <a:r>
                  <a:rPr lang="en-GB" b="0" dirty="0"/>
                  <a:t> of roots: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𝑎</m:t>
                        </m:r>
                      </m:den>
                    </m:f>
                  </m:oMath>
                </a14:m>
                <a:endParaRPr lang="en-GB" b="0" dirty="0"/>
              </a:p>
              <a:p>
                <a:pPr marL="285750" indent="-285750">
                  <a:buFont typeface="Arial" panose="020B0604020202020204" pitchFamily="34" charset="0"/>
                  <a:buChar char="•"/>
                </a:pPr>
                <a:r>
                  <a:rPr lang="en-GB" b="1" dirty="0"/>
                  <a:t>Product</a:t>
                </a:r>
                <a:r>
                  <a:rPr lang="en-GB" b="0" dirty="0"/>
                  <a:t> of roots: </a:t>
                </a:r>
                <a14:m>
                  <m:oMath xmlns:m="http://schemas.openxmlformats.org/officeDocument/2006/math">
                    <m:r>
                      <a:rPr lang="en-GB" b="0" i="1" smtClean="0">
                        <a:latin typeface="Cambria Math" panose="02040503050406030204" pitchFamily="18" charset="0"/>
                      </a:rPr>
                      <m:t>𝛼𝛽</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𝑐</m:t>
                        </m:r>
                      </m:num>
                      <m:den>
                        <m:r>
                          <a:rPr lang="en-GB" b="0" i="1" smtClean="0">
                            <a:latin typeface="Cambria Math" panose="02040503050406030204" pitchFamily="18" charset="0"/>
                          </a:rPr>
                          <m:t>𝑎</m:t>
                        </m:r>
                      </m:den>
                    </m:f>
                  </m:oMath>
                </a14:m>
                <a:endParaRPr lang="en-GB" dirty="0"/>
              </a:p>
            </p:txBody>
          </p:sp>
        </mc:Choice>
        <mc:Fallback xmlns="">
          <p:sp>
            <p:nvSpPr>
              <p:cNvPr id="10" name="TextBox 9">
                <a:extLst>
                  <a:ext uri="{FF2B5EF4-FFF2-40B4-BE49-F238E27FC236}">
                    <a16:creationId xmlns:a16="http://schemas.microsoft.com/office/drawing/2014/main" id="{ADBC3A33-37FA-47FB-A8B5-1678BAC5C2AF}"/>
                  </a:ext>
                </a:extLst>
              </p:cNvPr>
              <p:cNvSpPr txBox="1">
                <a:spLocks noRot="1" noChangeAspect="1" noMove="1" noResize="1" noEditPoints="1" noAdjustHandles="1" noChangeArrowheads="1" noChangeShapeType="1" noTextEdit="1"/>
              </p:cNvSpPr>
              <p:nvPr/>
            </p:nvSpPr>
            <p:spPr>
              <a:xfrm>
                <a:off x="1442837" y="4437112"/>
                <a:ext cx="3738302" cy="1415900"/>
              </a:xfrm>
              <a:prstGeom prst="rect">
                <a:avLst/>
              </a:prstGeom>
              <a:blipFill>
                <a:blip r:embed="rId3"/>
                <a:stretch>
                  <a:fillRect l="-1135" t="-2119" b="-1271"/>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F9C8138A-BCFF-40E2-9D64-7B3F3E2B1808}"/>
              </a:ext>
            </a:extLst>
          </p:cNvPr>
          <p:cNvSpPr/>
          <p:nvPr/>
        </p:nvSpPr>
        <p:spPr>
          <a:xfrm>
            <a:off x="1781231" y="2051595"/>
            <a:ext cx="2435169" cy="542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2" name="Rectangle 11">
            <a:extLst>
              <a:ext uri="{FF2B5EF4-FFF2-40B4-BE49-F238E27FC236}">
                <a16:creationId xmlns:a16="http://schemas.microsoft.com/office/drawing/2014/main" id="{D0EC9D1B-98B5-4366-9F7D-77901349648A}"/>
              </a:ext>
            </a:extLst>
          </p:cNvPr>
          <p:cNvSpPr/>
          <p:nvPr/>
        </p:nvSpPr>
        <p:spPr>
          <a:xfrm>
            <a:off x="2517552" y="2887737"/>
            <a:ext cx="736823" cy="582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3" name="Rectangle 12">
            <a:extLst>
              <a:ext uri="{FF2B5EF4-FFF2-40B4-BE49-F238E27FC236}">
                <a16:creationId xmlns:a16="http://schemas.microsoft.com/office/drawing/2014/main" id="{1C931C45-D605-4BAF-8E82-39D0DCCC3C69}"/>
              </a:ext>
            </a:extLst>
          </p:cNvPr>
          <p:cNvSpPr/>
          <p:nvPr/>
        </p:nvSpPr>
        <p:spPr>
          <a:xfrm>
            <a:off x="4444316" y="2836936"/>
            <a:ext cx="736823" cy="5825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85273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771147-2766-4342-8A8F-DEE94B771C4B}"/>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F22248D2-A35E-4B6E-9226-EB05072DB209}"/>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Does this generalise to higher-order polynomials?</a:t>
              </a:r>
              <a:endParaRPr lang="en-GB" sz="3200" dirty="0"/>
            </a:p>
          </p:txBody>
        </p:sp>
        <p:cxnSp>
          <p:nvCxnSpPr>
            <p:cNvPr id="4" name="Straight Connector 3">
              <a:extLst>
                <a:ext uri="{FF2B5EF4-FFF2-40B4-BE49-F238E27FC236}">
                  <a16:creationId xmlns:a16="http://schemas.microsoft.com/office/drawing/2014/main" id="{DB68A0F4-18D2-405A-A142-95DC0C18C538}"/>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a:extLst>
              <a:ext uri="{FF2B5EF4-FFF2-40B4-BE49-F238E27FC236}">
                <a16:creationId xmlns:a16="http://schemas.microsoft.com/office/drawing/2014/main" id="{7EDB7F00-433D-4458-A1F9-F9A0516ABACE}"/>
              </a:ext>
            </a:extLst>
          </p:cNvPr>
          <p:cNvSpPr/>
          <p:nvPr/>
        </p:nvSpPr>
        <p:spPr>
          <a:xfrm>
            <a:off x="1144" y="599623"/>
            <a:ext cx="9142856" cy="3743777"/>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id="{F49AAD86-DDF8-46AE-929B-1E6E37F0E963}"/>
              </a:ext>
            </a:extLst>
          </p:cNvPr>
          <p:cNvSpPr txBox="1"/>
          <p:nvPr/>
        </p:nvSpPr>
        <p:spPr>
          <a:xfrm>
            <a:off x="312096" y="718143"/>
            <a:ext cx="8208912" cy="646331"/>
          </a:xfrm>
          <a:prstGeom prst="rect">
            <a:avLst/>
          </a:prstGeom>
          <a:noFill/>
        </p:spPr>
        <p:txBody>
          <a:bodyPr wrap="square" rtlCol="0">
            <a:spAutoFit/>
          </a:bodyPr>
          <a:lstStyle/>
          <a:p>
            <a:r>
              <a:rPr lang="en-GB" dirty="0"/>
              <a:t>We will see there are very similar relationship between roots of higher order polynomials, and their coefficients:</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8C51AA4-61D9-4A80-BD14-CA77EBF579FD}"/>
                  </a:ext>
                </a:extLst>
              </p:cNvPr>
              <p:cNvGraphicFramePr>
                <a:graphicFrameLocks noGrp="1"/>
              </p:cNvGraphicFramePr>
              <p:nvPr>
                <p:extLst>
                  <p:ext uri="{D42A27DB-BD31-4B8C-83A1-F6EECF244321}">
                    <p14:modId xmlns:p14="http://schemas.microsoft.com/office/powerpoint/2010/main" val="1485898415"/>
                  </p:ext>
                </p:extLst>
              </p:nvPr>
            </p:nvGraphicFramePr>
            <p:xfrm>
              <a:off x="386904" y="1482994"/>
              <a:ext cx="8136904" cy="2575560"/>
            </p:xfrm>
            <a:graphic>
              <a:graphicData uri="http://schemas.openxmlformats.org/drawingml/2006/table">
                <a:tbl>
                  <a:tblPr firstRow="1" bandRow="1">
                    <a:tableStyleId>{93296810-A885-4BE3-A3E7-6D5BEEA58F35}</a:tableStyleId>
                  </a:tblPr>
                  <a:tblGrid>
                    <a:gridCol w="2412180">
                      <a:extLst>
                        <a:ext uri="{9D8B030D-6E8A-4147-A177-3AD203B41FA5}">
                          <a16:colId xmlns:a16="http://schemas.microsoft.com/office/drawing/2014/main" val="380622632"/>
                        </a:ext>
                      </a:extLst>
                    </a:gridCol>
                    <a:gridCol w="1656243">
                      <a:extLst>
                        <a:ext uri="{9D8B030D-6E8A-4147-A177-3AD203B41FA5}">
                          <a16:colId xmlns:a16="http://schemas.microsoft.com/office/drawing/2014/main" val="1519595033"/>
                        </a:ext>
                      </a:extLst>
                    </a:gridCol>
                    <a:gridCol w="2060889">
                      <a:extLst>
                        <a:ext uri="{9D8B030D-6E8A-4147-A177-3AD203B41FA5}">
                          <a16:colId xmlns:a16="http://schemas.microsoft.com/office/drawing/2014/main" val="3854355848"/>
                        </a:ext>
                      </a:extLst>
                    </a:gridCol>
                    <a:gridCol w="2007592">
                      <a:extLst>
                        <a:ext uri="{9D8B030D-6E8A-4147-A177-3AD203B41FA5}">
                          <a16:colId xmlns:a16="http://schemas.microsoft.com/office/drawing/2014/main" val="337766080"/>
                        </a:ext>
                      </a:extLst>
                    </a:gridCol>
                  </a:tblGrid>
                  <a:tr h="370840">
                    <a:tc>
                      <a:txBody>
                        <a:bodyPr/>
                        <a:lstStyle/>
                        <a:p>
                          <a:r>
                            <a:rPr lang="en-GB" sz="1400" dirty="0"/>
                            <a:t>Polynomial</a:t>
                          </a:r>
                        </a:p>
                      </a:txBody>
                      <a:tcPr/>
                    </a:tc>
                    <a:tc>
                      <a:txBody>
                        <a:bodyPr/>
                        <a:lstStyle/>
                        <a:p>
                          <a:r>
                            <a:rPr lang="en-GB" sz="1400" dirty="0"/>
                            <a:t>Sum of roots</a:t>
                          </a:r>
                        </a:p>
                      </a:txBody>
                      <a:tcPr/>
                    </a:tc>
                    <a:tc>
                      <a:txBody>
                        <a:bodyPr/>
                        <a:lstStyle/>
                        <a:p>
                          <a:r>
                            <a:rPr lang="en-GB" sz="1400" dirty="0"/>
                            <a:t>Sum of possible </a:t>
                          </a:r>
                          <a:r>
                            <a:rPr lang="en-GB" sz="1400" b="1" u="sng" dirty="0"/>
                            <a:t>products of pairs</a:t>
                          </a:r>
                          <a:r>
                            <a:rPr lang="en-GB" sz="1400" dirty="0"/>
                            <a:t> of roots</a:t>
                          </a:r>
                        </a:p>
                      </a:txBody>
                      <a:tcPr/>
                    </a:tc>
                    <a:tc>
                      <a:txBody>
                        <a:bodyPr/>
                        <a:lstStyle/>
                        <a:p>
                          <a:r>
                            <a:rPr lang="en-GB" sz="1400" dirty="0"/>
                            <a:t>Sum of </a:t>
                          </a:r>
                          <a:r>
                            <a:rPr lang="en-GB" sz="1400" u="sng" dirty="0"/>
                            <a:t>products of triples</a:t>
                          </a:r>
                        </a:p>
                      </a:txBody>
                      <a:tcPr/>
                    </a:tc>
                    <a:extLst>
                      <a:ext uri="{0D108BD9-81ED-4DB2-BD59-A6C34878D82A}">
                        <a16:rowId xmlns:a16="http://schemas.microsoft.com/office/drawing/2014/main" val="3327342324"/>
                      </a:ext>
                    </a:extLst>
                  </a:tr>
                  <a:tr h="370840">
                    <a:tc>
                      <a:txBody>
                        <a:bodyPr/>
                        <a:lstStyle/>
                        <a:p>
                          <a:r>
                            <a:rPr lang="en-GB" sz="1400" b="1" dirty="0"/>
                            <a:t>Quadratic</a:t>
                          </a:r>
                        </a:p>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𝑎</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2</m:t>
                                    </m:r>
                                  </m:sup>
                                </m:sSup>
                                <m:r>
                                  <a:rPr lang="en-GB" sz="1400" smtClean="0">
                                    <a:latin typeface="Cambria Math" panose="02040503050406030204" pitchFamily="18" charset="0"/>
                                  </a:rPr>
                                  <m:t>+</m:t>
                                </m:r>
                                <m:r>
                                  <a:rPr lang="en-GB" sz="1400" smtClean="0">
                                    <a:latin typeface="Cambria Math" panose="02040503050406030204" pitchFamily="18" charset="0"/>
                                  </a:rPr>
                                  <m:t>𝑏𝑥</m:t>
                                </m:r>
                                <m:r>
                                  <a:rPr lang="en-GB" sz="1400" smtClean="0">
                                    <a:latin typeface="Cambria Math" panose="02040503050406030204" pitchFamily="18" charset="0"/>
                                  </a:rPr>
                                  <m:t>+</m:t>
                                </m:r>
                                <m:r>
                                  <a:rPr lang="en-GB" sz="1400" smtClean="0">
                                    <a:latin typeface="Cambria Math" panose="02040503050406030204" pitchFamily="18" charset="0"/>
                                  </a:rPr>
                                  <m:t>𝑐</m:t>
                                </m:r>
                              </m:oMath>
                            </m:oMathPara>
                          </a14:m>
                          <a:endParaRPr lang="en-GB" sz="1400" dirty="0"/>
                        </a:p>
                        <a:p>
                          <a:r>
                            <a:rPr lang="en-GB" sz="1100" dirty="0"/>
                            <a:t>(Roots: </a:t>
                          </a:r>
                          <a14:m>
                            <m:oMath xmlns:m="http://schemas.openxmlformats.org/officeDocument/2006/math">
                              <m:r>
                                <a:rPr lang="en-GB" sz="1100" b="0" i="1" smtClean="0">
                                  <a:latin typeface="Cambria Math" panose="02040503050406030204" pitchFamily="18" charset="0"/>
                                </a:rPr>
                                <m:t>𝛼</m:t>
                              </m:r>
                              <m:r>
                                <a:rPr lang="en-GB" sz="1100" b="0" i="1" smtClean="0">
                                  <a:latin typeface="Cambria Math" panose="02040503050406030204" pitchFamily="18" charset="0"/>
                                </a:rPr>
                                <m:t>, </m:t>
                              </m:r>
                              <m:r>
                                <a:rPr lang="en-GB" sz="1100" b="0" i="1" smtClean="0">
                                  <a:latin typeface="Cambria Math" panose="02040503050406030204" pitchFamily="18" charset="0"/>
                                </a:rPr>
                                <m:t>𝛽</m:t>
                              </m:r>
                            </m:oMath>
                          </a14:m>
                          <a:r>
                            <a:rPr lang="en-GB" sz="1100" dirty="0"/>
                            <a:t>)</a:t>
                          </a:r>
                        </a:p>
                      </a:txBody>
                      <a:tcPr/>
                    </a:tc>
                    <a:tc>
                      <a:txBody>
                        <a:bodyPr/>
                        <a:lstStyle/>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𝛼</m:t>
                                </m:r>
                                <m:r>
                                  <a:rPr lang="en-GB" sz="1400" smtClean="0">
                                    <a:latin typeface="Cambria Math" panose="02040503050406030204" pitchFamily="18" charset="0"/>
                                  </a:rPr>
                                  <m:t>+</m:t>
                                </m:r>
                                <m:r>
                                  <a:rPr lang="en-GB" sz="1400" smtClean="0">
                                    <a:latin typeface="Cambria Math" panose="02040503050406030204" pitchFamily="18" charset="0"/>
                                  </a:rPr>
                                  <m:t>𝛽</m:t>
                                </m:r>
                                <m:r>
                                  <a:rPr lang="en-GB" sz="1400" smtClean="0">
                                    <a:latin typeface="Cambria Math" panose="02040503050406030204" pitchFamily="18" charset="0"/>
                                  </a:rPr>
                                  <m:t>=</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𝒃</m:t>
                                    </m:r>
                                  </m:num>
                                  <m:den>
                                    <m:r>
                                      <a:rPr lang="en-GB" sz="1400" b="1" i="1" smtClean="0">
                                        <a:latin typeface="Cambria Math" panose="02040503050406030204" pitchFamily="18" charset="0"/>
                                      </a:rPr>
                                      <m:t>𝒂</m:t>
                                    </m:r>
                                  </m:den>
                                </m:f>
                              </m:oMath>
                            </m:oMathPara>
                          </a14:m>
                          <a:endParaRPr lang="en-GB" sz="1400" b="1" i="1"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𝛼𝛽</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𝒄</m:t>
                                    </m:r>
                                  </m:num>
                                  <m:den>
                                    <m:r>
                                      <a:rPr lang="en-GB" sz="1400" b="1" i="1" smtClean="0">
                                        <a:latin typeface="Cambria Math" panose="02040503050406030204" pitchFamily="18" charset="0"/>
                                      </a:rPr>
                                      <m:t>𝒂</m:t>
                                    </m:r>
                                  </m:den>
                                </m:f>
                              </m:oMath>
                            </m:oMathPara>
                          </a14:m>
                          <a:endParaRPr lang="en-GB" sz="1400" b="1" dirty="0"/>
                        </a:p>
                      </a:txBody>
                      <a:tcPr/>
                    </a:tc>
                    <a:tc>
                      <a:txBody>
                        <a:bodyPr/>
                        <a:lstStyle/>
                        <a:p>
                          <a:pPr algn="ctr"/>
                          <a:r>
                            <a:rPr lang="en-GB" sz="1400" dirty="0"/>
                            <a:t>N/A</a:t>
                          </a:r>
                        </a:p>
                      </a:txBody>
                      <a:tcPr/>
                    </a:tc>
                    <a:extLst>
                      <a:ext uri="{0D108BD9-81ED-4DB2-BD59-A6C34878D82A}">
                        <a16:rowId xmlns:a16="http://schemas.microsoft.com/office/drawing/2014/main" val="2196928588"/>
                      </a:ext>
                    </a:extLst>
                  </a:tr>
                  <a:tr h="370840">
                    <a:tc>
                      <a:txBody>
                        <a:bodyPr/>
                        <a:lstStyle/>
                        <a:p>
                          <a:r>
                            <a:rPr lang="en-GB" sz="1400" b="1" dirty="0"/>
                            <a:t>Cubic</a:t>
                          </a:r>
                        </a:p>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𝑎</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3</m:t>
                                    </m:r>
                                  </m:sup>
                                </m:sSup>
                                <m:r>
                                  <a:rPr lang="en-GB" sz="1400" smtClean="0">
                                    <a:latin typeface="Cambria Math" panose="02040503050406030204" pitchFamily="18" charset="0"/>
                                  </a:rPr>
                                  <m:t>+</m:t>
                                </m:r>
                                <m:r>
                                  <a:rPr lang="en-GB" sz="1400" smtClean="0">
                                    <a:latin typeface="Cambria Math" panose="02040503050406030204" pitchFamily="18" charset="0"/>
                                  </a:rPr>
                                  <m:t>𝑏</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2</m:t>
                                    </m:r>
                                  </m:sup>
                                </m:sSup>
                                <m:r>
                                  <a:rPr lang="en-GB" sz="1400" smtClean="0">
                                    <a:latin typeface="Cambria Math" panose="02040503050406030204" pitchFamily="18" charset="0"/>
                                  </a:rPr>
                                  <m:t>+</m:t>
                                </m:r>
                                <m:r>
                                  <a:rPr lang="en-GB" sz="1400" smtClean="0">
                                    <a:latin typeface="Cambria Math" panose="02040503050406030204" pitchFamily="18" charset="0"/>
                                  </a:rPr>
                                  <m:t>𝑐𝑥</m:t>
                                </m:r>
                                <m:r>
                                  <a:rPr lang="en-GB" sz="1400" smtClean="0">
                                    <a:latin typeface="Cambria Math" panose="02040503050406030204" pitchFamily="18" charset="0"/>
                                  </a:rPr>
                                  <m:t>+</m:t>
                                </m:r>
                                <m:r>
                                  <a:rPr lang="en-GB" sz="1400" smtClean="0">
                                    <a:latin typeface="Cambria Math" panose="02040503050406030204" pitchFamily="18" charset="0"/>
                                  </a:rPr>
                                  <m:t>𝑑</m:t>
                                </m:r>
                              </m:oMath>
                            </m:oMathPara>
                          </a14:m>
                          <a:endParaRPr lang="en-GB" sz="1400" dirty="0"/>
                        </a:p>
                        <a:p>
                          <a:r>
                            <a:rPr lang="en-GB" sz="1100" dirty="0"/>
                            <a:t>(Roots: </a:t>
                          </a:r>
                          <a14:m>
                            <m:oMath xmlns:m="http://schemas.openxmlformats.org/officeDocument/2006/math">
                              <m:r>
                                <a:rPr lang="en-GB" sz="1100" b="0" i="1" smtClean="0">
                                  <a:latin typeface="Cambria Math" panose="02040503050406030204" pitchFamily="18" charset="0"/>
                                </a:rPr>
                                <m:t>𝛼</m:t>
                              </m:r>
                              <m:r>
                                <a:rPr lang="en-GB" sz="1100" b="0" i="1" smtClean="0">
                                  <a:latin typeface="Cambria Math" panose="02040503050406030204" pitchFamily="18" charset="0"/>
                                </a:rPr>
                                <m:t>, </m:t>
                              </m:r>
                              <m:r>
                                <a:rPr lang="en-GB" sz="1100" b="0" i="1" smtClean="0">
                                  <a:latin typeface="Cambria Math" panose="02040503050406030204" pitchFamily="18" charset="0"/>
                                </a:rPr>
                                <m:t>𝛽</m:t>
                              </m:r>
                              <m:r>
                                <a:rPr lang="en-GB" sz="1100" b="0" i="1" smtClean="0">
                                  <a:latin typeface="Cambria Math" panose="02040503050406030204" pitchFamily="18" charset="0"/>
                                </a:rPr>
                                <m:t>,</m:t>
                              </m:r>
                              <m:r>
                                <a:rPr lang="en-GB" sz="1100" b="0" i="1" smtClean="0">
                                  <a:latin typeface="Cambria Math" panose="02040503050406030204" pitchFamily="18" charset="0"/>
                                </a:rPr>
                                <m:t>𝛾</m:t>
                              </m:r>
                            </m:oMath>
                          </a14:m>
                          <a:r>
                            <a:rPr lang="en-GB" sz="1100" dirty="0"/>
                            <a:t>)</a:t>
                          </a:r>
                        </a:p>
                      </a:txBody>
                      <a:tcPr/>
                    </a:tc>
                    <a:tc>
                      <a:txBody>
                        <a:bodyPr/>
                        <a:lstStyle/>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𝛼</m:t>
                                </m:r>
                                <m:r>
                                  <a:rPr lang="en-GB" sz="1400" smtClean="0">
                                    <a:latin typeface="Cambria Math" panose="02040503050406030204" pitchFamily="18" charset="0"/>
                                  </a:rPr>
                                  <m:t>+</m:t>
                                </m:r>
                                <m:r>
                                  <a:rPr lang="en-GB" sz="1400" smtClean="0">
                                    <a:latin typeface="Cambria Math" panose="02040503050406030204" pitchFamily="18" charset="0"/>
                                  </a:rPr>
                                  <m:t>𝛽</m:t>
                                </m:r>
                                <m:r>
                                  <a:rPr lang="en-GB" sz="1400" smtClean="0">
                                    <a:latin typeface="Cambria Math" panose="02040503050406030204" pitchFamily="18" charset="0"/>
                                  </a:rPr>
                                  <m:t>+</m:t>
                                </m:r>
                                <m:r>
                                  <a:rPr lang="en-GB" sz="1400" smtClean="0">
                                    <a:latin typeface="Cambria Math" panose="02040503050406030204" pitchFamily="18" charset="0"/>
                                  </a:rPr>
                                  <m:t>𝛾</m:t>
                                </m:r>
                                <m:r>
                                  <a:rPr lang="en-GB" sz="1400" smtClean="0">
                                    <a:latin typeface="Cambria Math" panose="02040503050406030204" pitchFamily="18" charset="0"/>
                                  </a:rPr>
                                  <m:t>=</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𝒃</m:t>
                                    </m:r>
                                  </m:num>
                                  <m:den>
                                    <m:r>
                                      <a:rPr lang="en-GB" sz="1400" b="1" i="1" smtClean="0">
                                        <a:latin typeface="Cambria Math" panose="02040503050406030204" pitchFamily="18" charset="0"/>
                                      </a:rPr>
                                      <m:t>𝒂</m:t>
                                    </m:r>
                                  </m:den>
                                </m:f>
                              </m:oMath>
                            </m:oMathPara>
                          </a14:m>
                          <a:endParaRPr lang="en-GB" sz="1400" b="1" i="1"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𝛼𝛽</m:t>
                                </m:r>
                                <m:r>
                                  <a:rPr lang="en-GB" sz="1400" b="0" i="1" smtClean="0">
                                    <a:latin typeface="Cambria Math" panose="02040503050406030204" pitchFamily="18" charset="0"/>
                                  </a:rPr>
                                  <m:t>+</m:t>
                                </m:r>
                                <m:r>
                                  <a:rPr lang="en-GB" sz="1400" b="0" i="1" smtClean="0">
                                    <a:latin typeface="Cambria Math" panose="02040503050406030204" pitchFamily="18" charset="0"/>
                                  </a:rPr>
                                  <m:t>𝛼𝛾</m:t>
                                </m:r>
                                <m:r>
                                  <a:rPr lang="en-GB" sz="1400" b="0" i="1" smtClean="0">
                                    <a:latin typeface="Cambria Math" panose="02040503050406030204" pitchFamily="18" charset="0"/>
                                  </a:rPr>
                                  <m:t>+</m:t>
                                </m:r>
                                <m:r>
                                  <a:rPr lang="en-GB" sz="1400" b="0" i="1" smtClean="0">
                                    <a:latin typeface="Cambria Math" panose="02040503050406030204" pitchFamily="18" charset="0"/>
                                  </a:rPr>
                                  <m:t>𝛽𝛾</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𝒄</m:t>
                                    </m:r>
                                  </m:num>
                                  <m:den>
                                    <m:r>
                                      <a:rPr lang="en-GB" sz="1400" b="1" i="1" smtClean="0">
                                        <a:latin typeface="Cambria Math" panose="02040503050406030204" pitchFamily="18" charset="0"/>
                                      </a:rPr>
                                      <m:t>𝒂</m:t>
                                    </m:r>
                                  </m:den>
                                </m:f>
                              </m:oMath>
                            </m:oMathPara>
                          </a14:m>
                          <a:endParaRPr lang="en-GB" sz="1400" b="1"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𝛼𝛽𝛾</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𝒅</m:t>
                                    </m:r>
                                  </m:num>
                                  <m:den>
                                    <m:r>
                                      <a:rPr lang="en-GB" sz="1400" b="1" i="1" smtClean="0">
                                        <a:latin typeface="Cambria Math" panose="02040503050406030204" pitchFamily="18" charset="0"/>
                                      </a:rPr>
                                      <m:t>𝒂</m:t>
                                    </m:r>
                                  </m:den>
                                </m:f>
                              </m:oMath>
                            </m:oMathPara>
                          </a14:m>
                          <a:endParaRPr lang="en-GB" sz="1400" b="1" dirty="0"/>
                        </a:p>
                      </a:txBody>
                      <a:tcPr/>
                    </a:tc>
                    <a:extLst>
                      <a:ext uri="{0D108BD9-81ED-4DB2-BD59-A6C34878D82A}">
                        <a16:rowId xmlns:a16="http://schemas.microsoft.com/office/drawing/2014/main" val="1177987607"/>
                      </a:ext>
                    </a:extLst>
                  </a:tr>
                  <a:tr h="370840">
                    <a:tc>
                      <a:txBody>
                        <a:bodyPr/>
                        <a:lstStyle/>
                        <a:p>
                          <a:r>
                            <a:rPr lang="en-GB" sz="1400" b="1" dirty="0"/>
                            <a:t>Quartic</a:t>
                          </a:r>
                        </a:p>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𝑎</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4</m:t>
                                    </m:r>
                                  </m:sup>
                                </m:sSup>
                                <m:r>
                                  <a:rPr lang="en-GB" sz="1400" smtClean="0">
                                    <a:latin typeface="Cambria Math" panose="02040503050406030204" pitchFamily="18" charset="0"/>
                                  </a:rPr>
                                  <m:t>+</m:t>
                                </m:r>
                                <m:r>
                                  <a:rPr lang="en-GB" sz="1400" smtClean="0">
                                    <a:latin typeface="Cambria Math" panose="02040503050406030204" pitchFamily="18" charset="0"/>
                                  </a:rPr>
                                  <m:t>𝑏</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3</m:t>
                                    </m:r>
                                  </m:sup>
                                </m:sSup>
                                <m:r>
                                  <a:rPr lang="en-GB" sz="1400" smtClean="0">
                                    <a:latin typeface="Cambria Math" panose="02040503050406030204" pitchFamily="18" charset="0"/>
                                  </a:rPr>
                                  <m:t>+</m:t>
                                </m:r>
                                <m:r>
                                  <a:rPr lang="en-GB" sz="1400" smtClean="0">
                                    <a:latin typeface="Cambria Math" panose="02040503050406030204" pitchFamily="18" charset="0"/>
                                  </a:rPr>
                                  <m:t>𝑐</m:t>
                                </m:r>
                                <m:sSup>
                                  <m:sSupPr>
                                    <m:ctrlPr>
                                      <a:rPr lang="en-GB" sz="1400" i="1" smtClean="0">
                                        <a:latin typeface="Cambria Math" panose="02040503050406030204" pitchFamily="18" charset="0"/>
                                      </a:rPr>
                                    </m:ctrlPr>
                                  </m:sSupPr>
                                  <m:e>
                                    <m:r>
                                      <a:rPr lang="en-GB" sz="1400" smtClean="0">
                                        <a:latin typeface="Cambria Math" panose="02040503050406030204" pitchFamily="18" charset="0"/>
                                      </a:rPr>
                                      <m:t>𝑥</m:t>
                                    </m:r>
                                  </m:e>
                                  <m:sup>
                                    <m:r>
                                      <a:rPr lang="en-GB" sz="1400" smtClean="0">
                                        <a:latin typeface="Cambria Math" panose="02040503050406030204" pitchFamily="18" charset="0"/>
                                      </a:rPr>
                                      <m:t>2</m:t>
                                    </m:r>
                                  </m:sup>
                                </m:sSup>
                                <m:r>
                                  <a:rPr lang="en-GB" sz="1400" smtClean="0">
                                    <a:latin typeface="Cambria Math" panose="02040503050406030204" pitchFamily="18" charset="0"/>
                                  </a:rPr>
                                  <m:t>+</m:t>
                                </m:r>
                                <m:r>
                                  <a:rPr lang="en-GB" sz="1400" smtClean="0">
                                    <a:latin typeface="Cambria Math" panose="02040503050406030204" pitchFamily="18" charset="0"/>
                                  </a:rPr>
                                  <m:t>𝑑𝑥</m:t>
                                </m:r>
                                <m:r>
                                  <a:rPr lang="en-GB" sz="1400" smtClean="0">
                                    <a:latin typeface="Cambria Math" panose="02040503050406030204" pitchFamily="18" charset="0"/>
                                  </a:rPr>
                                  <m:t>+</m:t>
                                </m:r>
                                <m:r>
                                  <a:rPr lang="en-GB" sz="1400" smtClean="0">
                                    <a:latin typeface="Cambria Math" panose="02040503050406030204" pitchFamily="18" charset="0"/>
                                  </a:rPr>
                                  <m:t>𝑒</m:t>
                                </m:r>
                              </m:oMath>
                            </m:oMathPara>
                          </a14:m>
                          <a:endParaRPr lang="en-GB" sz="1400" dirty="0"/>
                        </a:p>
                        <a:p>
                          <a:r>
                            <a:rPr lang="en-GB" sz="1100" dirty="0"/>
                            <a:t>(Roots: </a:t>
                          </a:r>
                          <a14:m>
                            <m:oMath xmlns:m="http://schemas.openxmlformats.org/officeDocument/2006/math">
                              <m:r>
                                <a:rPr lang="en-GB" sz="1100" b="0" i="1" smtClean="0">
                                  <a:latin typeface="Cambria Math" panose="02040503050406030204" pitchFamily="18" charset="0"/>
                                </a:rPr>
                                <m:t>𝛼</m:t>
                              </m:r>
                              <m:r>
                                <a:rPr lang="en-GB" sz="1100" b="0" i="1" smtClean="0">
                                  <a:latin typeface="Cambria Math" panose="02040503050406030204" pitchFamily="18" charset="0"/>
                                </a:rPr>
                                <m:t>, </m:t>
                              </m:r>
                              <m:r>
                                <a:rPr lang="en-GB" sz="1100" b="0" i="1" smtClean="0">
                                  <a:latin typeface="Cambria Math" panose="02040503050406030204" pitchFamily="18" charset="0"/>
                                </a:rPr>
                                <m:t>𝛽</m:t>
                              </m:r>
                              <m:r>
                                <a:rPr lang="en-GB" sz="1100" b="0" i="1" smtClean="0">
                                  <a:latin typeface="Cambria Math" panose="02040503050406030204" pitchFamily="18" charset="0"/>
                                </a:rPr>
                                <m:t>,</m:t>
                              </m:r>
                              <m:r>
                                <a:rPr lang="en-GB" sz="1100" b="0" i="1" smtClean="0">
                                  <a:latin typeface="Cambria Math" panose="02040503050406030204" pitchFamily="18" charset="0"/>
                                </a:rPr>
                                <m:t>𝛾</m:t>
                              </m:r>
                              <m:r>
                                <a:rPr lang="en-GB" sz="1100" b="0" i="1" smtClean="0">
                                  <a:latin typeface="Cambria Math" panose="02040503050406030204" pitchFamily="18" charset="0"/>
                                </a:rPr>
                                <m:t>,</m:t>
                              </m:r>
                              <m:r>
                                <a:rPr lang="en-GB" sz="1100" b="0" i="1" smtClean="0">
                                  <a:latin typeface="Cambria Math" panose="02040503050406030204" pitchFamily="18" charset="0"/>
                                </a:rPr>
                                <m:t>𝛿</m:t>
                              </m:r>
                            </m:oMath>
                          </a14:m>
                          <a:r>
                            <a:rPr lang="en-GB" sz="1100" dirty="0"/>
                            <a:t>)</a:t>
                          </a:r>
                        </a:p>
                      </a:txBody>
                      <a:tcPr/>
                    </a:tc>
                    <a:tc>
                      <a:txBody>
                        <a:bodyPr/>
                        <a:lstStyle/>
                        <a:p>
                          <a:pPr/>
                          <a14:m>
                            <m:oMathPara xmlns:m="http://schemas.openxmlformats.org/officeDocument/2006/math">
                              <m:oMathParaPr>
                                <m:jc m:val="centerGroup"/>
                              </m:oMathParaPr>
                              <m:oMath xmlns:m="http://schemas.openxmlformats.org/officeDocument/2006/math">
                                <m:r>
                                  <a:rPr lang="en-GB" sz="1400" smtClean="0">
                                    <a:latin typeface="Cambria Math" panose="02040503050406030204" pitchFamily="18" charset="0"/>
                                  </a:rPr>
                                  <m:t>𝛼</m:t>
                                </m:r>
                                <m:r>
                                  <a:rPr lang="en-GB" sz="1400" smtClean="0">
                                    <a:latin typeface="Cambria Math" panose="02040503050406030204" pitchFamily="18" charset="0"/>
                                  </a:rPr>
                                  <m:t>+…+</m:t>
                                </m:r>
                                <m:r>
                                  <a:rPr lang="en-GB" sz="1400" smtClean="0">
                                    <a:latin typeface="Cambria Math" panose="02040503050406030204" pitchFamily="18" charset="0"/>
                                  </a:rPr>
                                  <m:t>𝛿</m:t>
                                </m:r>
                                <m:r>
                                  <a:rPr lang="en-GB" sz="1400" smtClean="0">
                                    <a:latin typeface="Cambria Math" panose="02040503050406030204" pitchFamily="18" charset="0"/>
                                  </a:rPr>
                                  <m:t>=</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𝒃</m:t>
                                    </m:r>
                                  </m:num>
                                  <m:den>
                                    <m:r>
                                      <a:rPr lang="en-GB" sz="1400" b="1" i="1" smtClean="0">
                                        <a:latin typeface="Cambria Math" panose="02040503050406030204" pitchFamily="18" charset="0"/>
                                      </a:rPr>
                                      <m:t>𝒂</m:t>
                                    </m:r>
                                  </m:den>
                                </m:f>
                              </m:oMath>
                            </m:oMathPara>
                          </a14:m>
                          <a:endParaRPr lang="en-GB" sz="1400" b="1" i="1"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𝛼𝛽</m:t>
                                </m:r>
                                <m:r>
                                  <a:rPr lang="en-GB" sz="1400" b="0" i="1" smtClean="0">
                                    <a:latin typeface="Cambria Math" panose="02040503050406030204" pitchFamily="18" charset="0"/>
                                  </a:rPr>
                                  <m:t>+</m:t>
                                </m:r>
                                <m:r>
                                  <a:rPr lang="en-GB" sz="1400" b="0" i="1" smtClean="0">
                                    <a:latin typeface="Cambria Math" panose="02040503050406030204" pitchFamily="18" charset="0"/>
                                  </a:rPr>
                                  <m:t>𝛼𝛾</m:t>
                                </m:r>
                                <m:r>
                                  <a:rPr lang="en-GB" sz="1400" b="0" i="1" smtClean="0">
                                    <a:latin typeface="Cambria Math" panose="02040503050406030204" pitchFamily="18" charset="0"/>
                                  </a:rPr>
                                  <m:t>+</m:t>
                                </m:r>
                                <m:r>
                                  <a:rPr lang="en-GB" sz="1400" b="0" i="1" smtClean="0">
                                    <a:latin typeface="Cambria Math" panose="02040503050406030204" pitchFamily="18" charset="0"/>
                                  </a:rPr>
                                  <m:t>𝛼𝛿</m:t>
                                </m:r>
                                <m:r>
                                  <a:rPr lang="en-GB" sz="1400" b="0" i="1" smtClean="0">
                                    <a:latin typeface="Cambria Math" panose="02040503050406030204" pitchFamily="18" charset="0"/>
                                  </a:rPr>
                                  <m:t>+</m:t>
                                </m:r>
                                <m:r>
                                  <a:rPr lang="en-GB" sz="1400" b="0" i="1" smtClean="0">
                                    <a:latin typeface="Cambria Math" panose="02040503050406030204" pitchFamily="18" charset="0"/>
                                  </a:rPr>
                                  <m:t>𝛽𝛾</m:t>
                                </m:r>
                                <m:r>
                                  <a:rPr lang="en-GB" sz="1400" b="0" i="1" smtClean="0">
                                    <a:latin typeface="Cambria Math" panose="02040503050406030204" pitchFamily="18" charset="0"/>
                                  </a:rPr>
                                  <m:t>+</m:t>
                                </m:r>
                                <m:r>
                                  <a:rPr lang="en-GB" sz="1400" b="0" i="1" smtClean="0">
                                    <a:latin typeface="Cambria Math" panose="02040503050406030204" pitchFamily="18" charset="0"/>
                                  </a:rPr>
                                  <m:t>𝛽𝛿</m:t>
                                </m:r>
                                <m:r>
                                  <a:rPr lang="en-GB" sz="1400" b="0" i="1" smtClean="0">
                                    <a:latin typeface="Cambria Math" panose="02040503050406030204" pitchFamily="18" charset="0"/>
                                  </a:rPr>
                                  <m:t>+</m:t>
                                </m:r>
                                <m:r>
                                  <a:rPr lang="en-GB" sz="1400" b="0" i="1" smtClean="0">
                                    <a:latin typeface="Cambria Math" panose="02040503050406030204" pitchFamily="18" charset="0"/>
                                  </a:rPr>
                                  <m:t>𝛾𝛿</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𝒄</m:t>
                                    </m:r>
                                  </m:num>
                                  <m:den>
                                    <m:r>
                                      <a:rPr lang="en-GB" sz="1400" b="1" i="1" smtClean="0">
                                        <a:latin typeface="Cambria Math" panose="02040503050406030204" pitchFamily="18" charset="0"/>
                                      </a:rPr>
                                      <m:t>𝒂</m:t>
                                    </m:r>
                                  </m:den>
                                </m:f>
                              </m:oMath>
                            </m:oMathPara>
                          </a14:m>
                          <a:endParaRPr lang="en-GB" sz="1400" b="1"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𝛼𝛽𝛾</m:t>
                                </m:r>
                                <m:r>
                                  <a:rPr lang="en-GB" sz="1400" b="0" i="1" smtClean="0">
                                    <a:latin typeface="Cambria Math" panose="02040503050406030204" pitchFamily="18" charset="0"/>
                                  </a:rPr>
                                  <m:t>+</m:t>
                                </m:r>
                                <m:r>
                                  <a:rPr lang="en-GB" sz="1400" b="0" i="1" smtClean="0">
                                    <a:latin typeface="Cambria Math" panose="02040503050406030204" pitchFamily="18" charset="0"/>
                                  </a:rPr>
                                  <m:t>𝛼𝛽𝛿</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𝒅</m:t>
                                    </m:r>
                                  </m:num>
                                  <m:den>
                                    <m:r>
                                      <a:rPr lang="en-GB" sz="1400" b="1" i="1" smtClean="0">
                                        <a:latin typeface="Cambria Math" panose="02040503050406030204" pitchFamily="18" charset="0"/>
                                      </a:rPr>
                                      <m:t>𝒂</m:t>
                                    </m:r>
                                  </m:den>
                                </m:f>
                              </m:oMath>
                            </m:oMathPara>
                          </a14:m>
                          <a:endParaRPr lang="en-GB" sz="1400" b="1" dirty="0"/>
                        </a:p>
                      </a:txBody>
                      <a:tcPr/>
                    </a:tc>
                    <a:extLst>
                      <a:ext uri="{0D108BD9-81ED-4DB2-BD59-A6C34878D82A}">
                        <a16:rowId xmlns:a16="http://schemas.microsoft.com/office/drawing/2014/main" val="1371085907"/>
                      </a:ext>
                    </a:extLst>
                  </a:tr>
                </a:tbl>
              </a:graphicData>
            </a:graphic>
          </p:graphicFrame>
        </mc:Choice>
        <mc:Fallback xmlns="">
          <p:graphicFrame>
            <p:nvGraphicFramePr>
              <p:cNvPr id="7" name="Table 6">
                <a:extLst>
                  <a:ext uri="{FF2B5EF4-FFF2-40B4-BE49-F238E27FC236}">
                    <a16:creationId xmlns:a16="http://schemas.microsoft.com/office/drawing/2014/main" id="{88C51AA4-61D9-4A80-BD14-CA77EBF579FD}"/>
                  </a:ext>
                </a:extLst>
              </p:cNvPr>
              <p:cNvGraphicFramePr>
                <a:graphicFrameLocks noGrp="1"/>
              </p:cNvGraphicFramePr>
              <p:nvPr>
                <p:extLst>
                  <p:ext uri="{D42A27DB-BD31-4B8C-83A1-F6EECF244321}">
                    <p14:modId xmlns:p14="http://schemas.microsoft.com/office/powerpoint/2010/main" val="1485898415"/>
                  </p:ext>
                </p:extLst>
              </p:nvPr>
            </p:nvGraphicFramePr>
            <p:xfrm>
              <a:off x="386904" y="1482994"/>
              <a:ext cx="8136904" cy="2589849"/>
            </p:xfrm>
            <a:graphic>
              <a:graphicData uri="http://schemas.openxmlformats.org/drawingml/2006/table">
                <a:tbl>
                  <a:tblPr firstRow="1" bandRow="1">
                    <a:tableStyleId>{93296810-A885-4BE3-A3E7-6D5BEEA58F35}</a:tableStyleId>
                  </a:tblPr>
                  <a:tblGrid>
                    <a:gridCol w="2412180">
                      <a:extLst>
                        <a:ext uri="{9D8B030D-6E8A-4147-A177-3AD203B41FA5}">
                          <a16:colId xmlns:a16="http://schemas.microsoft.com/office/drawing/2014/main" val="380622632"/>
                        </a:ext>
                      </a:extLst>
                    </a:gridCol>
                    <a:gridCol w="1656243">
                      <a:extLst>
                        <a:ext uri="{9D8B030D-6E8A-4147-A177-3AD203B41FA5}">
                          <a16:colId xmlns:a16="http://schemas.microsoft.com/office/drawing/2014/main" val="1519595033"/>
                        </a:ext>
                      </a:extLst>
                    </a:gridCol>
                    <a:gridCol w="2060889">
                      <a:extLst>
                        <a:ext uri="{9D8B030D-6E8A-4147-A177-3AD203B41FA5}">
                          <a16:colId xmlns:a16="http://schemas.microsoft.com/office/drawing/2014/main" val="3854355848"/>
                        </a:ext>
                      </a:extLst>
                    </a:gridCol>
                    <a:gridCol w="2007592">
                      <a:extLst>
                        <a:ext uri="{9D8B030D-6E8A-4147-A177-3AD203B41FA5}">
                          <a16:colId xmlns:a16="http://schemas.microsoft.com/office/drawing/2014/main" val="337766080"/>
                        </a:ext>
                      </a:extLst>
                    </a:gridCol>
                  </a:tblGrid>
                  <a:tr h="518160">
                    <a:tc>
                      <a:txBody>
                        <a:bodyPr/>
                        <a:lstStyle/>
                        <a:p>
                          <a:r>
                            <a:rPr lang="en-GB" sz="1400" dirty="0"/>
                            <a:t>Polynomial</a:t>
                          </a:r>
                        </a:p>
                      </a:txBody>
                      <a:tcPr/>
                    </a:tc>
                    <a:tc>
                      <a:txBody>
                        <a:bodyPr/>
                        <a:lstStyle/>
                        <a:p>
                          <a:r>
                            <a:rPr lang="en-GB" sz="1400" dirty="0"/>
                            <a:t>Sum of roots</a:t>
                          </a:r>
                        </a:p>
                      </a:txBody>
                      <a:tcPr/>
                    </a:tc>
                    <a:tc>
                      <a:txBody>
                        <a:bodyPr/>
                        <a:lstStyle/>
                        <a:p>
                          <a:r>
                            <a:rPr lang="en-GB" sz="1400" dirty="0"/>
                            <a:t>Sum of possible </a:t>
                          </a:r>
                          <a:r>
                            <a:rPr lang="en-GB" sz="1400" b="1" u="sng" dirty="0"/>
                            <a:t>products of pairs</a:t>
                          </a:r>
                          <a:r>
                            <a:rPr lang="en-GB" sz="1400" dirty="0"/>
                            <a:t> of roots</a:t>
                          </a:r>
                        </a:p>
                      </a:txBody>
                      <a:tcPr/>
                    </a:tc>
                    <a:tc>
                      <a:txBody>
                        <a:bodyPr/>
                        <a:lstStyle/>
                        <a:p>
                          <a:r>
                            <a:rPr lang="en-GB" sz="1400" dirty="0"/>
                            <a:t>Sum of </a:t>
                          </a:r>
                          <a:r>
                            <a:rPr lang="en-GB" sz="1400" u="sng" dirty="0"/>
                            <a:t>products of triples</a:t>
                          </a:r>
                        </a:p>
                      </a:txBody>
                      <a:tcPr/>
                    </a:tc>
                    <a:extLst>
                      <a:ext uri="{0D108BD9-81ED-4DB2-BD59-A6C34878D82A}">
                        <a16:rowId xmlns:a16="http://schemas.microsoft.com/office/drawing/2014/main" val="3327342324"/>
                      </a:ext>
                    </a:extLst>
                  </a:tr>
                  <a:tr h="690563">
                    <a:tc>
                      <a:txBody>
                        <a:bodyPr/>
                        <a:lstStyle/>
                        <a:p>
                          <a:endParaRPr lang="en-US"/>
                        </a:p>
                      </a:txBody>
                      <a:tcPr>
                        <a:blipFill>
                          <a:blip r:embed="rId2"/>
                          <a:stretch>
                            <a:fillRect l="-253" t="-75439" r="-238384" b="-204386"/>
                          </a:stretch>
                        </a:blipFill>
                      </a:tcPr>
                    </a:tc>
                    <a:tc>
                      <a:txBody>
                        <a:bodyPr/>
                        <a:lstStyle/>
                        <a:p>
                          <a:endParaRPr lang="en-US"/>
                        </a:p>
                      </a:txBody>
                      <a:tcPr>
                        <a:blipFill>
                          <a:blip r:embed="rId2"/>
                          <a:stretch>
                            <a:fillRect l="-145956" t="-75439" r="-247059" b="-204386"/>
                          </a:stretch>
                        </a:blipFill>
                      </a:tcPr>
                    </a:tc>
                    <a:tc>
                      <a:txBody>
                        <a:bodyPr/>
                        <a:lstStyle/>
                        <a:p>
                          <a:endParaRPr lang="en-US"/>
                        </a:p>
                      </a:txBody>
                      <a:tcPr>
                        <a:blipFill>
                          <a:blip r:embed="rId2"/>
                          <a:stretch>
                            <a:fillRect l="-197929" t="-75439" r="-98817" b="-204386"/>
                          </a:stretch>
                        </a:blipFill>
                      </a:tcPr>
                    </a:tc>
                    <a:tc>
                      <a:txBody>
                        <a:bodyPr/>
                        <a:lstStyle/>
                        <a:p>
                          <a:pPr algn="ctr"/>
                          <a:r>
                            <a:rPr lang="en-GB" sz="1400" dirty="0"/>
                            <a:t>N/A</a:t>
                          </a:r>
                        </a:p>
                      </a:txBody>
                      <a:tcPr/>
                    </a:tc>
                    <a:extLst>
                      <a:ext uri="{0D108BD9-81ED-4DB2-BD59-A6C34878D82A}">
                        <a16:rowId xmlns:a16="http://schemas.microsoft.com/office/drawing/2014/main" val="2196928588"/>
                      </a:ext>
                    </a:extLst>
                  </a:tr>
                  <a:tr h="690563">
                    <a:tc>
                      <a:txBody>
                        <a:bodyPr/>
                        <a:lstStyle/>
                        <a:p>
                          <a:endParaRPr lang="en-US"/>
                        </a:p>
                      </a:txBody>
                      <a:tcPr>
                        <a:blipFill>
                          <a:blip r:embed="rId2"/>
                          <a:stretch>
                            <a:fillRect l="-253" t="-176991" r="-238384" b="-106195"/>
                          </a:stretch>
                        </a:blipFill>
                      </a:tcPr>
                    </a:tc>
                    <a:tc>
                      <a:txBody>
                        <a:bodyPr/>
                        <a:lstStyle/>
                        <a:p>
                          <a:endParaRPr lang="en-US"/>
                        </a:p>
                      </a:txBody>
                      <a:tcPr>
                        <a:blipFill>
                          <a:blip r:embed="rId2"/>
                          <a:stretch>
                            <a:fillRect l="-145956" t="-176991" r="-247059" b="-106195"/>
                          </a:stretch>
                        </a:blipFill>
                      </a:tcPr>
                    </a:tc>
                    <a:tc>
                      <a:txBody>
                        <a:bodyPr/>
                        <a:lstStyle/>
                        <a:p>
                          <a:endParaRPr lang="en-US"/>
                        </a:p>
                      </a:txBody>
                      <a:tcPr>
                        <a:blipFill>
                          <a:blip r:embed="rId2"/>
                          <a:stretch>
                            <a:fillRect l="-197929" t="-176991" r="-98817" b="-106195"/>
                          </a:stretch>
                        </a:blipFill>
                      </a:tcPr>
                    </a:tc>
                    <a:tc>
                      <a:txBody>
                        <a:bodyPr/>
                        <a:lstStyle/>
                        <a:p>
                          <a:endParaRPr lang="en-US"/>
                        </a:p>
                      </a:txBody>
                      <a:tcPr>
                        <a:blipFill>
                          <a:blip r:embed="rId2"/>
                          <a:stretch>
                            <a:fillRect l="-305152" t="-176991" r="-1212" b="-106195"/>
                          </a:stretch>
                        </a:blipFill>
                      </a:tcPr>
                    </a:tc>
                    <a:extLst>
                      <a:ext uri="{0D108BD9-81ED-4DB2-BD59-A6C34878D82A}">
                        <a16:rowId xmlns:a16="http://schemas.microsoft.com/office/drawing/2014/main" val="1177987607"/>
                      </a:ext>
                    </a:extLst>
                  </a:tr>
                  <a:tr h="690563">
                    <a:tc>
                      <a:txBody>
                        <a:bodyPr/>
                        <a:lstStyle/>
                        <a:p>
                          <a:endParaRPr lang="en-US"/>
                        </a:p>
                      </a:txBody>
                      <a:tcPr>
                        <a:blipFill>
                          <a:blip r:embed="rId2"/>
                          <a:stretch>
                            <a:fillRect l="-253" t="-274561" r="-238384" b="-5263"/>
                          </a:stretch>
                        </a:blipFill>
                      </a:tcPr>
                    </a:tc>
                    <a:tc>
                      <a:txBody>
                        <a:bodyPr/>
                        <a:lstStyle/>
                        <a:p>
                          <a:endParaRPr lang="en-US"/>
                        </a:p>
                      </a:txBody>
                      <a:tcPr>
                        <a:blipFill>
                          <a:blip r:embed="rId2"/>
                          <a:stretch>
                            <a:fillRect l="-145956" t="-274561" r="-247059" b="-5263"/>
                          </a:stretch>
                        </a:blipFill>
                      </a:tcPr>
                    </a:tc>
                    <a:tc>
                      <a:txBody>
                        <a:bodyPr/>
                        <a:lstStyle/>
                        <a:p>
                          <a:endParaRPr lang="en-US"/>
                        </a:p>
                      </a:txBody>
                      <a:tcPr>
                        <a:blipFill>
                          <a:blip r:embed="rId2"/>
                          <a:stretch>
                            <a:fillRect l="-197929" t="-274561" r="-98817" b="-5263"/>
                          </a:stretch>
                        </a:blipFill>
                      </a:tcPr>
                    </a:tc>
                    <a:tc>
                      <a:txBody>
                        <a:bodyPr/>
                        <a:lstStyle/>
                        <a:p>
                          <a:endParaRPr lang="en-US"/>
                        </a:p>
                      </a:txBody>
                      <a:tcPr>
                        <a:blipFill>
                          <a:blip r:embed="rId2"/>
                          <a:stretch>
                            <a:fillRect l="-305152" t="-274561" r="-1212" b="-5263"/>
                          </a:stretch>
                        </a:blipFill>
                      </a:tcPr>
                    </a:tc>
                    <a:extLst>
                      <a:ext uri="{0D108BD9-81ED-4DB2-BD59-A6C34878D82A}">
                        <a16:rowId xmlns:a16="http://schemas.microsoft.com/office/drawing/2014/main" val="1371085907"/>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F35CDB-3AAC-4E8C-B6FB-1773C99A1FF9}"/>
                  </a:ext>
                </a:extLst>
              </p:cNvPr>
              <p:cNvSpPr txBox="1"/>
              <p:nvPr/>
            </p:nvSpPr>
            <p:spPr>
              <a:xfrm>
                <a:off x="785044" y="4602336"/>
                <a:ext cx="7200800" cy="1881990"/>
              </a:xfrm>
              <a:prstGeom prst="rect">
                <a:avLst/>
              </a:prstGeom>
              <a:noFill/>
            </p:spPr>
            <p:txBody>
              <a:bodyPr wrap="square" rtlCol="0">
                <a:spAutoFit/>
              </a:bodyPr>
              <a:lstStyle/>
              <a:p>
                <a:r>
                  <a:rPr lang="en-GB" dirty="0"/>
                  <a:t>We can see the sum of the roots for example always has the same relationship with the coefficients.</a:t>
                </a:r>
              </a:p>
              <a:p>
                <a:r>
                  <a:rPr lang="en-GB" dirty="0"/>
                  <a:t>Can you spot a pattern? What would be the product of the roots of a quartic?</a:t>
                </a:r>
              </a:p>
              <a:p>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𝒆</m:t>
                        </m:r>
                      </m:num>
                      <m:den>
                        <m:r>
                          <a:rPr lang="en-GB" b="1" i="1" smtClean="0">
                            <a:latin typeface="Cambria Math" panose="02040503050406030204" pitchFamily="18" charset="0"/>
                          </a:rPr>
                          <m:t>𝒂</m:t>
                        </m:r>
                      </m:den>
                    </m:f>
                  </m:oMath>
                </a14:m>
                <a:r>
                  <a:rPr lang="en-GB" b="1" dirty="0"/>
                  <a:t>. Then </a:t>
                </a:r>
                <a14:m>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𝒇</m:t>
                        </m:r>
                      </m:num>
                      <m:den>
                        <m:r>
                          <a:rPr lang="en-GB" b="1" i="1" smtClean="0">
                            <a:latin typeface="Cambria Math" panose="02040503050406030204" pitchFamily="18" charset="0"/>
                          </a:rPr>
                          <m:t>𝒂</m:t>
                        </m:r>
                      </m:den>
                    </m:f>
                  </m:oMath>
                </a14:m>
                <a:r>
                  <a:rPr lang="en-GB" b="1" dirty="0"/>
                  <a:t> for the product of roots of a </a:t>
                </a:r>
                <a:r>
                  <a:rPr lang="en-GB" b="1" dirty="0" err="1"/>
                  <a:t>quintic</a:t>
                </a:r>
                <a:r>
                  <a:rPr lang="en-GB" b="1" dirty="0"/>
                  <a:t>,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𝒈</m:t>
                        </m:r>
                      </m:num>
                      <m:den>
                        <m:r>
                          <a:rPr lang="en-GB" b="1" i="1" smtClean="0">
                            <a:latin typeface="Cambria Math" panose="02040503050406030204" pitchFamily="18" charset="0"/>
                          </a:rPr>
                          <m:t>𝒂</m:t>
                        </m:r>
                      </m:den>
                    </m:f>
                  </m:oMath>
                </a14:m>
                <a:r>
                  <a:rPr lang="en-GB" b="1" dirty="0"/>
                  <a:t> for a </a:t>
                </a:r>
                <a:r>
                  <a:rPr lang="en-GB" b="1" dirty="0" err="1"/>
                  <a:t>sextic</a:t>
                </a:r>
                <a:r>
                  <a:rPr lang="en-GB" b="1" dirty="0"/>
                  <a:t>, oscillating between positive and negative. These are known as Vieta’s formulas.</a:t>
                </a:r>
              </a:p>
            </p:txBody>
          </p:sp>
        </mc:Choice>
        <mc:Fallback xmlns="">
          <p:sp>
            <p:nvSpPr>
              <p:cNvPr id="8" name="TextBox 7">
                <a:extLst>
                  <a:ext uri="{FF2B5EF4-FFF2-40B4-BE49-F238E27FC236}">
                    <a16:creationId xmlns:a16="http://schemas.microsoft.com/office/drawing/2014/main" id="{00F35CDB-3AAC-4E8C-B6FB-1773C99A1FF9}"/>
                  </a:ext>
                </a:extLst>
              </p:cNvPr>
              <p:cNvSpPr txBox="1">
                <a:spLocks noRot="1" noChangeAspect="1" noMove="1" noResize="1" noEditPoints="1" noAdjustHandles="1" noChangeArrowheads="1" noChangeShapeType="1" noTextEdit="1"/>
              </p:cNvSpPr>
              <p:nvPr/>
            </p:nvSpPr>
            <p:spPr>
              <a:xfrm>
                <a:off x="785044" y="4602336"/>
                <a:ext cx="7200800" cy="1881990"/>
              </a:xfrm>
              <a:prstGeom prst="rect">
                <a:avLst/>
              </a:prstGeom>
              <a:blipFill>
                <a:blip r:embed="rId3"/>
                <a:stretch>
                  <a:fillRect l="-762" t="-1942" b="-4207"/>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CF1E3FA1-D951-4C1A-B116-6D131EFF43CE}"/>
              </a:ext>
            </a:extLst>
          </p:cNvPr>
          <p:cNvSpPr/>
          <p:nvPr/>
        </p:nvSpPr>
        <p:spPr>
          <a:xfrm>
            <a:off x="819206" y="5791744"/>
            <a:ext cx="7065162" cy="692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41026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Back to roots of quadratics…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A3AF82-A8E8-47A3-86F0-2C3C4C0F8F9A}"/>
                  </a:ext>
                </a:extLst>
              </p:cNvPr>
              <p:cNvSpPr txBox="1"/>
              <p:nvPr/>
            </p:nvSpPr>
            <p:spPr>
              <a:xfrm>
                <a:off x="395536" y="908720"/>
                <a:ext cx="7128792" cy="107285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roots of the quadratic equation </a:t>
                </a:r>
                <a14:m>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−5</m:t>
                    </m:r>
                    <m:r>
                      <a:rPr lang="en-GB" b="0" i="1" smtClean="0">
                        <a:latin typeface="Cambria Math" panose="02040503050406030204" pitchFamily="18" charset="0"/>
                      </a:rPr>
                      <m:t>𝑥</m:t>
                    </m:r>
                    <m:r>
                      <a:rPr lang="en-GB" b="0" i="1" smtClean="0">
                        <a:latin typeface="Cambria Math" panose="02040503050406030204" pitchFamily="18" charset="0"/>
                      </a:rPr>
                      <m:t>−4=0</m:t>
                    </m:r>
                  </m:oMath>
                </a14:m>
                <a:r>
                  <a:rPr lang="en-GB" dirty="0"/>
                  <a:t> are </a:t>
                </a:r>
                <a14:m>
                  <m:oMath xmlns:m="http://schemas.openxmlformats.org/officeDocument/2006/math">
                    <m:r>
                      <a:rPr lang="en-GB" b="0" i="1" smtClean="0">
                        <a:latin typeface="Cambria Math" panose="02040503050406030204" pitchFamily="18" charset="0"/>
                      </a:rPr>
                      <m:t>𝛼</m:t>
                    </m:r>
                  </m:oMath>
                </a14:m>
                <a:r>
                  <a:rPr lang="en-GB" dirty="0"/>
                  <a:t> and </a:t>
                </a:r>
                <a14:m>
                  <m:oMath xmlns:m="http://schemas.openxmlformats.org/officeDocument/2006/math">
                    <m:r>
                      <a:rPr lang="en-GB" b="0" i="1" smtClean="0">
                        <a:latin typeface="Cambria Math" panose="02040503050406030204" pitchFamily="18" charset="0"/>
                      </a:rPr>
                      <m:t>𝛽</m:t>
                    </m:r>
                  </m:oMath>
                </a14:m>
                <a:r>
                  <a:rPr lang="en-GB" dirty="0"/>
                  <a:t>. Without solving the equation, find the values of:</a:t>
                </a:r>
              </a:p>
              <a:p>
                <a:r>
                  <a:rPr lang="en-GB" dirty="0"/>
                  <a:t>(a)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oMath>
                </a14:m>
                <a:r>
                  <a:rPr lang="en-GB" dirty="0"/>
                  <a:t>      (b) </a:t>
                </a:r>
                <a14:m>
                  <m:oMath xmlns:m="http://schemas.openxmlformats.org/officeDocument/2006/math">
                    <m:r>
                      <a:rPr lang="en-GB" b="0" i="1" smtClean="0">
                        <a:latin typeface="Cambria Math" panose="02040503050406030204" pitchFamily="18" charset="0"/>
                      </a:rPr>
                      <m:t>𝛼𝛽</m:t>
                    </m:r>
                  </m:oMath>
                </a14:m>
                <a:r>
                  <a:rPr lang="en-GB" dirty="0"/>
                  <a:t>     (c)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𝛼</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𝛽</m:t>
                        </m:r>
                      </m:den>
                    </m:f>
                  </m:oMath>
                </a14:m>
                <a:r>
                  <a:rPr lang="en-GB" dirty="0"/>
                  <a:t>    (d)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𝛼</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𝛽</m:t>
                        </m:r>
                      </m:e>
                      <m:sup>
                        <m:r>
                          <a:rPr lang="en-GB" b="0" i="1" smtClean="0">
                            <a:latin typeface="Cambria Math" panose="02040503050406030204" pitchFamily="18" charset="0"/>
                          </a:rPr>
                          <m:t>2</m:t>
                        </m:r>
                      </m:sup>
                    </m:sSup>
                  </m:oMath>
                </a14:m>
                <a:endParaRPr lang="en-GB" dirty="0"/>
              </a:p>
            </p:txBody>
          </p:sp>
        </mc:Choice>
        <mc:Fallback xmlns="">
          <p:sp>
            <p:nvSpPr>
              <p:cNvPr id="10" name="TextBox 9">
                <a:extLst>
                  <a:ext uri="{FF2B5EF4-FFF2-40B4-BE49-F238E27FC236}">
                    <a16:creationId xmlns:a16="http://schemas.microsoft.com/office/drawing/2014/main" id="{76A3AF82-A8E8-47A3-86F0-2C3C4C0F8F9A}"/>
                  </a:ext>
                </a:extLst>
              </p:cNvPr>
              <p:cNvSpPr txBox="1">
                <a:spLocks noRot="1" noChangeAspect="1" noMove="1" noResize="1" noEditPoints="1" noAdjustHandles="1" noChangeArrowheads="1" noChangeShapeType="1" noTextEdit="1"/>
              </p:cNvSpPr>
              <p:nvPr/>
            </p:nvSpPr>
            <p:spPr>
              <a:xfrm>
                <a:off x="395536" y="908720"/>
                <a:ext cx="7128792" cy="1072858"/>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47D4AD2-0D65-462B-8CE6-EA47B7A5A069}"/>
                  </a:ext>
                </a:extLst>
              </p:cNvPr>
              <p:cNvSpPr txBox="1"/>
              <p:nvPr/>
            </p:nvSpPr>
            <p:spPr>
              <a:xfrm>
                <a:off x="793676" y="2403996"/>
                <a:ext cx="4680520" cy="362964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 </m:t>
                      </m:r>
                      <m:r>
                        <a:rPr lang="en-GB" b="0" i="1" smtClean="0">
                          <a:latin typeface="Cambria Math" panose="02040503050406030204" pitchFamily="18" charset="0"/>
                        </a:rPr>
                        <m:t>𝑏</m:t>
                      </m:r>
                      <m:r>
                        <a:rPr lang="en-GB" b="0" i="1" smtClean="0">
                          <a:latin typeface="Cambria Math" panose="02040503050406030204" pitchFamily="18" charset="0"/>
                        </a:rPr>
                        <m:t>=−5, </m:t>
                      </m:r>
                      <m:r>
                        <a:rPr lang="en-GB" b="0" i="1" smtClean="0">
                          <a:latin typeface="Cambria Math" panose="02040503050406030204" pitchFamily="18" charset="0"/>
                        </a:rPr>
                        <m:t>𝑐</m:t>
                      </m:r>
                      <m:r>
                        <a:rPr lang="en-GB" b="0" i="1" smtClean="0">
                          <a:latin typeface="Cambria Math" panose="02040503050406030204" pitchFamily="18" charset="0"/>
                        </a:rPr>
                        <m:t>=−4</m:t>
                      </m:r>
                    </m:oMath>
                  </m:oMathPara>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𝑎</m:t>
                          </m:r>
                        </m:den>
                      </m:f>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oMath>
                    <m:oMath xmlns:m="http://schemas.openxmlformats.org/officeDocument/2006/math">
                      <m:r>
                        <a:rPr lang="en-GB" b="0" i="1" smtClean="0">
                          <a:latin typeface="Cambria Math" panose="02040503050406030204" pitchFamily="18" charset="0"/>
                        </a:rPr>
                        <m:t>𝛼𝛽</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𝑐</m:t>
                          </m:r>
                        </m:num>
                        <m:den>
                          <m:r>
                            <a:rPr lang="en-GB" b="0" i="1" smtClean="0">
                              <a:latin typeface="Cambria Math" panose="02040503050406030204" pitchFamily="18" charset="0"/>
                            </a:rPr>
                            <m:t>𝑎</m:t>
                          </m:r>
                        </m:den>
                      </m:f>
                      <m:r>
                        <a:rPr lang="en-GB" b="0" i="1" smtClean="0">
                          <a:latin typeface="Cambria Math" panose="02040503050406030204" pitchFamily="18" charset="0"/>
                        </a:rPr>
                        <m:t>     =−2</m:t>
                      </m:r>
                    </m:oMath>
                  </m:oMathPara>
                </a14:m>
                <a:endParaRPr lang="en-GB" b="0" dirty="0"/>
              </a:p>
              <a:p>
                <a:endParaRPr lang="en-GB" dirty="0"/>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𝛼</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𝛽</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num>
                        <m:den>
                          <m:r>
                            <a:rPr lang="en-GB" b="0" i="1" smtClean="0">
                              <a:latin typeface="Cambria Math" panose="02040503050406030204" pitchFamily="18" charset="0"/>
                            </a:rPr>
                            <m:t>𝛼𝛽</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4</m:t>
                          </m:r>
                        </m:den>
                      </m:f>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𝛼</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𝛽</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e>
                          </m:d>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𝛼𝛽</m:t>
                      </m:r>
                    </m:oMath>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e>
                          </m:d>
                        </m:e>
                        <m:sup>
                          <m:r>
                            <a:rPr lang="en-GB" b="0" i="1" smtClean="0">
                              <a:latin typeface="Cambria Math" panose="02040503050406030204" pitchFamily="18" charset="0"/>
                            </a:rPr>
                            <m:t>2</m:t>
                          </m:r>
                        </m:sup>
                      </m:sSup>
                      <m:r>
                        <a:rPr lang="en-GB" b="0" i="1" smtClean="0">
                          <a:latin typeface="Cambria Math" panose="02040503050406030204" pitchFamily="18" charset="0"/>
                        </a:rPr>
                        <m:t>+4=</m:t>
                      </m:r>
                      <m:f>
                        <m:fPr>
                          <m:ctrlPr>
                            <a:rPr lang="en-GB" b="0" i="1" smtClean="0">
                              <a:latin typeface="Cambria Math" panose="02040503050406030204" pitchFamily="18" charset="0"/>
                            </a:rPr>
                          </m:ctrlPr>
                        </m:fPr>
                        <m:num>
                          <m:r>
                            <a:rPr lang="en-GB" b="0" i="1" smtClean="0">
                              <a:latin typeface="Cambria Math" panose="02040503050406030204" pitchFamily="18" charset="0"/>
                            </a:rPr>
                            <m:t>41</m:t>
                          </m:r>
                        </m:num>
                        <m:den>
                          <m:r>
                            <a:rPr lang="en-GB" b="0" i="1" smtClean="0">
                              <a:latin typeface="Cambria Math" panose="02040503050406030204" pitchFamily="18" charset="0"/>
                            </a:rPr>
                            <m:t>4</m:t>
                          </m:r>
                        </m:den>
                      </m:f>
                    </m:oMath>
                  </m:oMathPara>
                </a14:m>
                <a:endParaRPr lang="en-GB" dirty="0"/>
              </a:p>
            </p:txBody>
          </p:sp>
        </mc:Choice>
        <mc:Fallback xmlns="">
          <p:sp>
            <p:nvSpPr>
              <p:cNvPr id="27" name="TextBox 26">
                <a:extLst>
                  <a:ext uri="{FF2B5EF4-FFF2-40B4-BE49-F238E27FC236}">
                    <a16:creationId xmlns:a16="http://schemas.microsoft.com/office/drawing/2014/main" id="{147D4AD2-0D65-462B-8CE6-EA47B7A5A069}"/>
                  </a:ext>
                </a:extLst>
              </p:cNvPr>
              <p:cNvSpPr txBox="1">
                <a:spLocks noRot="1" noChangeAspect="1" noMove="1" noResize="1" noEditPoints="1" noAdjustHandles="1" noChangeArrowheads="1" noChangeShapeType="1" noTextEdit="1"/>
              </p:cNvSpPr>
              <p:nvPr/>
            </p:nvSpPr>
            <p:spPr>
              <a:xfrm>
                <a:off x="793676" y="2403996"/>
                <a:ext cx="4680520" cy="3629648"/>
              </a:xfrm>
              <a:prstGeom prst="rect">
                <a:avLst/>
              </a:prstGeom>
              <a:blipFill>
                <a:blip r:embed="rId3"/>
                <a:stretch>
                  <a:fillRect/>
                </a:stretch>
              </a:blipFill>
            </p:spPr>
            <p:txBody>
              <a:bodyPr/>
              <a:lstStyle/>
              <a:p>
                <a:r>
                  <a:rPr lang="en-GB">
                    <a:noFill/>
                  </a:rPr>
                  <a:t> </a:t>
                </a:r>
              </a:p>
            </p:txBody>
          </p:sp>
        </mc:Fallback>
      </mc:AlternateContent>
      <p:sp>
        <p:nvSpPr>
          <p:cNvPr id="28" name="TextBox 27">
            <a:extLst>
              <a:ext uri="{FF2B5EF4-FFF2-40B4-BE49-F238E27FC236}">
                <a16:creationId xmlns:a16="http://schemas.microsoft.com/office/drawing/2014/main" id="{35CD3A83-6E4C-4524-B5E7-A939ACC39E84}"/>
              </a:ext>
            </a:extLst>
          </p:cNvPr>
          <p:cNvSpPr txBox="1"/>
          <p:nvPr/>
        </p:nvSpPr>
        <p:spPr>
          <a:xfrm>
            <a:off x="5413995" y="2234021"/>
            <a:ext cx="2880320"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Use your formulae for the sum and product of roots. The underlying point here is that we can find these quantities </a:t>
            </a:r>
            <a:r>
              <a:rPr lang="en-GB" sz="1400" b="1" dirty="0"/>
              <a:t>without needing the roots themselves</a:t>
            </a:r>
            <a:r>
              <a:rPr lang="en-GB" sz="1400" dirty="0"/>
              <a:t>.</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61248C8-3CD2-47C6-8B19-2B57382543FE}"/>
                  </a:ext>
                </a:extLst>
              </p:cNvPr>
              <p:cNvSpPr txBox="1"/>
              <p:nvPr/>
            </p:nvSpPr>
            <p:spPr>
              <a:xfrm>
                <a:off x="5362575" y="3656015"/>
                <a:ext cx="3427860" cy="16004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The challenge here is that we’re trying to find the </a:t>
                </a:r>
                <a:r>
                  <a:rPr lang="en-GB" sz="1400" b="1" dirty="0"/>
                  <a:t>sum of the reciprocals of the roots </a:t>
                </a:r>
                <a:r>
                  <a:rPr lang="en-GB" sz="1400" dirty="0"/>
                  <a:t>and the </a:t>
                </a:r>
                <a:r>
                  <a:rPr lang="en-GB" sz="1400" b="1" dirty="0"/>
                  <a:t>sum of the squares of the roots</a:t>
                </a:r>
                <a:r>
                  <a:rPr lang="en-GB" sz="1400" dirty="0"/>
                  <a:t>, without knowing the roots! However, we do now know the sum and product of the roots, so can we get these expressions in terms of </a:t>
                </a:r>
                <a14:m>
                  <m:oMath xmlns:m="http://schemas.openxmlformats.org/officeDocument/2006/math">
                    <m:r>
                      <a:rPr lang="en-GB" sz="1400" b="0" i="1" smtClean="0">
                        <a:latin typeface="Cambria Math" panose="02040503050406030204" pitchFamily="18" charset="0"/>
                      </a:rPr>
                      <m:t>𝛼</m:t>
                    </m:r>
                    <m:r>
                      <a:rPr lang="en-GB" sz="1400" b="0" i="1" smtClean="0">
                        <a:latin typeface="Cambria Math" panose="02040503050406030204" pitchFamily="18" charset="0"/>
                      </a:rPr>
                      <m:t>+</m:t>
                    </m:r>
                    <m:r>
                      <a:rPr lang="en-GB" sz="1400" b="0" i="1" smtClean="0">
                        <a:latin typeface="Cambria Math" panose="02040503050406030204" pitchFamily="18" charset="0"/>
                      </a:rPr>
                      <m:t>𝛽</m:t>
                    </m:r>
                  </m:oMath>
                </a14:m>
                <a:r>
                  <a:rPr lang="en-GB" sz="1400" dirty="0"/>
                  <a:t> and </a:t>
                </a:r>
                <a14:m>
                  <m:oMath xmlns:m="http://schemas.openxmlformats.org/officeDocument/2006/math">
                    <m:r>
                      <a:rPr lang="en-GB" sz="1400" b="0" i="1" smtClean="0">
                        <a:latin typeface="Cambria Math" panose="02040503050406030204" pitchFamily="18" charset="0"/>
                      </a:rPr>
                      <m:t>𝛼𝛽</m:t>
                    </m:r>
                  </m:oMath>
                </a14:m>
                <a:r>
                  <a:rPr lang="en-GB" sz="1400" dirty="0"/>
                  <a:t>?</a:t>
                </a:r>
              </a:p>
            </p:txBody>
          </p:sp>
        </mc:Choice>
        <mc:Fallback xmlns="">
          <p:sp>
            <p:nvSpPr>
              <p:cNvPr id="29" name="TextBox 28">
                <a:extLst>
                  <a:ext uri="{FF2B5EF4-FFF2-40B4-BE49-F238E27FC236}">
                    <a16:creationId xmlns:a16="http://schemas.microsoft.com/office/drawing/2014/main" id="{361248C8-3CD2-47C6-8B19-2B57382543FE}"/>
                  </a:ext>
                </a:extLst>
              </p:cNvPr>
              <p:cNvSpPr txBox="1">
                <a:spLocks noRot="1" noChangeAspect="1" noMove="1" noResize="1" noEditPoints="1" noAdjustHandles="1" noChangeArrowheads="1" noChangeShapeType="1" noTextEdit="1"/>
              </p:cNvSpPr>
              <p:nvPr/>
            </p:nvSpPr>
            <p:spPr>
              <a:xfrm>
                <a:off x="5362575" y="3656015"/>
                <a:ext cx="3427860" cy="1600438"/>
              </a:xfrm>
              <a:prstGeom prst="rect">
                <a:avLst/>
              </a:prstGeom>
              <a:blipFill>
                <a:blip r:embed="rId4"/>
                <a:stretch>
                  <a:fillRect l="-177" r="-883" b="-2256"/>
                </a:stretch>
              </a:blipFill>
            </p:spPr>
            <p:txBody>
              <a:bodyPr/>
              <a:lstStyle/>
              <a:p>
                <a:r>
                  <a:rPr lang="en-GB">
                    <a:noFill/>
                  </a:rPr>
                  <a:t> </a:t>
                </a:r>
              </a:p>
            </p:txBody>
          </p:sp>
        </mc:Fallback>
      </mc:AlternateContent>
      <p:cxnSp>
        <p:nvCxnSpPr>
          <p:cNvPr id="31" name="Straight Arrow Connector 30">
            <a:extLst>
              <a:ext uri="{FF2B5EF4-FFF2-40B4-BE49-F238E27FC236}">
                <a16:creationId xmlns:a16="http://schemas.microsoft.com/office/drawing/2014/main" id="{BBDBA169-04B9-46FD-9EC1-AF9714CF3E92}"/>
              </a:ext>
            </a:extLst>
          </p:cNvPr>
          <p:cNvCxnSpPr>
            <a:stCxn id="28" idx="1"/>
          </p:cNvCxnSpPr>
          <p:nvPr/>
        </p:nvCxnSpPr>
        <p:spPr>
          <a:xfrm flipH="1">
            <a:off x="4283968" y="2818797"/>
            <a:ext cx="1130027" cy="2501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168676AC-A656-4996-A25C-6E0F42115634}"/>
              </a:ext>
            </a:extLst>
          </p:cNvPr>
          <p:cNvCxnSpPr>
            <a:cxnSpLocks/>
          </p:cNvCxnSpPr>
          <p:nvPr/>
        </p:nvCxnSpPr>
        <p:spPr>
          <a:xfrm flipH="1" flipV="1">
            <a:off x="4343400" y="4905375"/>
            <a:ext cx="1070595" cy="926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a:extLst>
              <a:ext uri="{FF2B5EF4-FFF2-40B4-BE49-F238E27FC236}">
                <a16:creationId xmlns:a16="http://schemas.microsoft.com/office/drawing/2014/main" id="{6EE0F2E5-C4D3-4834-B705-3D282EC9A49B}"/>
              </a:ext>
            </a:extLst>
          </p:cNvPr>
          <p:cNvSpPr/>
          <p:nvPr/>
        </p:nvSpPr>
        <p:spPr>
          <a:xfrm>
            <a:off x="1743131" y="2937419"/>
            <a:ext cx="1590619" cy="577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35" name="Rectangle 34">
            <a:extLst>
              <a:ext uri="{FF2B5EF4-FFF2-40B4-BE49-F238E27FC236}">
                <a16:creationId xmlns:a16="http://schemas.microsoft.com/office/drawing/2014/main" id="{9DF8F5C8-075B-4E79-82D9-7E6DFA59CC94}"/>
              </a:ext>
            </a:extLst>
          </p:cNvPr>
          <p:cNvSpPr/>
          <p:nvPr/>
        </p:nvSpPr>
        <p:spPr>
          <a:xfrm>
            <a:off x="1743131" y="3514725"/>
            <a:ext cx="1590619" cy="577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36" name="Rectangle 35">
            <a:extLst>
              <a:ext uri="{FF2B5EF4-FFF2-40B4-BE49-F238E27FC236}">
                <a16:creationId xmlns:a16="http://schemas.microsoft.com/office/drawing/2014/main" id="{6FCA3D2E-1D82-49FF-B034-87DFBBD03AE1}"/>
              </a:ext>
            </a:extLst>
          </p:cNvPr>
          <p:cNvSpPr/>
          <p:nvPr/>
        </p:nvSpPr>
        <p:spPr>
          <a:xfrm>
            <a:off x="1743130" y="4274434"/>
            <a:ext cx="571445" cy="7166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37" name="Rectangle 36">
            <a:extLst>
              <a:ext uri="{FF2B5EF4-FFF2-40B4-BE49-F238E27FC236}">
                <a16:creationId xmlns:a16="http://schemas.microsoft.com/office/drawing/2014/main" id="{C2DFEFDA-D380-4918-8345-ADA6DADEF4BB}"/>
              </a:ext>
            </a:extLst>
          </p:cNvPr>
          <p:cNvSpPr/>
          <p:nvPr/>
        </p:nvSpPr>
        <p:spPr>
          <a:xfrm>
            <a:off x="2538440" y="4274434"/>
            <a:ext cx="1176310" cy="7166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38" name="Rectangle 37">
            <a:extLst>
              <a:ext uri="{FF2B5EF4-FFF2-40B4-BE49-F238E27FC236}">
                <a16:creationId xmlns:a16="http://schemas.microsoft.com/office/drawing/2014/main" id="{4E1DCD18-6857-496B-A968-6411616226D4}"/>
              </a:ext>
            </a:extLst>
          </p:cNvPr>
          <p:cNvSpPr/>
          <p:nvPr/>
        </p:nvSpPr>
        <p:spPr>
          <a:xfrm>
            <a:off x="1966995" y="4998054"/>
            <a:ext cx="1766805" cy="2978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39" name="Rectangle 38">
            <a:extLst>
              <a:ext uri="{FF2B5EF4-FFF2-40B4-BE49-F238E27FC236}">
                <a16:creationId xmlns:a16="http://schemas.microsoft.com/office/drawing/2014/main" id="{CB3F9640-3DFD-480E-9D31-F4BEFCF30C80}"/>
              </a:ext>
            </a:extLst>
          </p:cNvPr>
          <p:cNvSpPr/>
          <p:nvPr/>
        </p:nvSpPr>
        <p:spPr>
          <a:xfrm>
            <a:off x="1953675" y="5294424"/>
            <a:ext cx="1766805" cy="706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6619089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4" grpId="0" animBg="1"/>
      <p:bldP spid="35" grpId="0" animBg="1"/>
      <p:bldP spid="36" grpId="0" animBg="1"/>
      <p:bldP spid="37"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69B752D2-B580-4A1D-AB7C-8EE1C64F113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8ABEF13B-D26F-467D-B048-DD1F1ED0C81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a:extLst>
                <a:ext uri="{FF2B5EF4-FFF2-40B4-BE49-F238E27FC236}">
                  <a16:creationId xmlns:a16="http://schemas.microsoft.com/office/drawing/2014/main" id="{4D5E5021-31D1-4B43-B32A-6F19C3A65F5D}"/>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8DA9E7E-1BD6-424C-9E96-1FCC357711F4}"/>
                  </a:ext>
                </a:extLst>
              </p:cNvPr>
              <p:cNvSpPr txBox="1"/>
              <p:nvPr/>
            </p:nvSpPr>
            <p:spPr>
              <a:xfrm>
                <a:off x="395536" y="908720"/>
                <a:ext cx="8424936" cy="76104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roots of a quadratic equation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are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oMath>
                </a14:m>
                <a:r>
                  <a:rPr lang="en-GB" dirty="0"/>
                  <a:t> and </a:t>
                </a:r>
                <a14:m>
                  <m:oMath xmlns:m="http://schemas.openxmlformats.org/officeDocument/2006/math">
                    <m:r>
                      <a:rPr lang="en-GB" b="0" i="1" smtClean="0">
                        <a:latin typeface="Cambria Math" panose="02040503050406030204" pitchFamily="18" charset="0"/>
                      </a:rPr>
                      <m:t>𝛽</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4</m:t>
                        </m:r>
                      </m:den>
                    </m:f>
                  </m:oMath>
                </a14:m>
                <a:r>
                  <a:rPr lang="en-GB" dirty="0"/>
                  <a:t>. Find integer values for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𝑏</m:t>
                    </m:r>
                  </m:oMath>
                </a14:m>
                <a:r>
                  <a:rPr lang="en-GB" dirty="0"/>
                  <a:t> and </a:t>
                </a:r>
                <a14:m>
                  <m:oMath xmlns:m="http://schemas.openxmlformats.org/officeDocument/2006/math">
                    <m:r>
                      <a:rPr lang="en-GB" b="0" i="1" smtClean="0">
                        <a:latin typeface="Cambria Math" panose="02040503050406030204" pitchFamily="18" charset="0"/>
                      </a:rPr>
                      <m:t>𝑐</m:t>
                    </m:r>
                  </m:oMath>
                </a14:m>
                <a:r>
                  <a:rPr lang="en-GB" dirty="0"/>
                  <a:t>.</a:t>
                </a:r>
              </a:p>
            </p:txBody>
          </p:sp>
        </mc:Choice>
        <mc:Fallback xmlns="">
          <p:sp>
            <p:nvSpPr>
              <p:cNvPr id="5" name="TextBox 4">
                <a:extLst>
                  <a:ext uri="{FF2B5EF4-FFF2-40B4-BE49-F238E27FC236}">
                    <a16:creationId xmlns:a16="http://schemas.microsoft.com/office/drawing/2014/main" id="{48DA9E7E-1BD6-424C-9E96-1FCC357711F4}"/>
                  </a:ext>
                </a:extLst>
              </p:cNvPr>
              <p:cNvSpPr txBox="1">
                <a:spLocks noRot="1" noChangeAspect="1" noMove="1" noResize="1" noEditPoints="1" noAdjustHandles="1" noChangeArrowheads="1" noChangeShapeType="1" noTextEdit="1"/>
              </p:cNvSpPr>
              <p:nvPr/>
            </p:nvSpPr>
            <p:spPr>
              <a:xfrm>
                <a:off x="395536" y="908720"/>
                <a:ext cx="8424936" cy="761042"/>
              </a:xfrm>
              <a:prstGeom prst="rect">
                <a:avLst/>
              </a:prstGeom>
              <a:blipFill>
                <a:blip r:embed="rId2"/>
                <a:stretch>
                  <a:fillRect b="-201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436C7B-56DF-4DED-B865-D36028CC85FE}"/>
                  </a:ext>
                </a:extLst>
              </p:cNvPr>
              <p:cNvSpPr txBox="1"/>
              <p:nvPr/>
            </p:nvSpPr>
            <p:spPr>
              <a:xfrm>
                <a:off x="1043608" y="2060848"/>
                <a:ext cx="4248472" cy="400673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𝑎</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m:oMath xmlns:m="http://schemas.openxmlformats.org/officeDocument/2006/math">
                      <m:r>
                        <a:rPr lang="en-GB" b="0" i="1" smtClean="0">
                          <a:latin typeface="Cambria Math" panose="02040503050406030204" pitchFamily="18" charset="0"/>
                        </a:rPr>
                        <m:t>𝛼𝛽</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15</m:t>
                          </m:r>
                        </m:num>
                        <m:den>
                          <m:r>
                            <a:rPr lang="en-GB" b="0" i="1" smtClean="0">
                              <a:latin typeface="Cambria Math" panose="02040503050406030204" pitchFamily="18" charset="0"/>
                            </a:rPr>
                            <m:t>8</m:t>
                          </m:r>
                        </m:den>
                      </m:f>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𝑐</m:t>
                          </m:r>
                        </m:num>
                        <m:den>
                          <m:r>
                            <a:rPr lang="en-GB" b="0" i="1" smtClean="0">
                              <a:latin typeface="Cambria Math" panose="02040503050406030204" pitchFamily="18" charset="0"/>
                            </a:rPr>
                            <m:t>𝑎</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15</m:t>
                          </m:r>
                        </m:num>
                        <m:den>
                          <m:r>
                            <a:rPr lang="en-GB" b="0" i="1" smtClean="0">
                              <a:latin typeface="Cambria Math" panose="02040503050406030204" pitchFamily="18" charset="0"/>
                            </a:rPr>
                            <m:t>8</m:t>
                          </m:r>
                        </m:den>
                      </m:f>
                    </m:oMath>
                  </m:oMathPara>
                </a14:m>
                <a:endParaRPr lang="en-GB" dirty="0"/>
              </a:p>
              <a:p>
                <a:endParaRPr lang="en-GB" dirty="0"/>
              </a:p>
              <a:p>
                <a:r>
                  <a:rPr lang="en-GB" dirty="0"/>
                  <a:t>Suppose that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m:t>
                    </m:r>
                  </m:oMath>
                </a14:m>
                <a:r>
                  <a:rPr lang="en-GB" dirty="0"/>
                  <a:t>, then</a:t>
                </a:r>
              </a:p>
              <a:p>
                <a14:m>
                  <m:oMath xmlns:m="http://schemas.openxmlformats.org/officeDocument/2006/math">
                    <m:r>
                      <a:rPr lang="en-GB" b="0" i="1" smtClean="0">
                        <a:latin typeface="Cambria Math" panose="02040503050406030204" pitchFamily="18" charset="0"/>
                      </a:rPr>
                      <m:t>𝑏</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t> and </a:t>
                </a:r>
                <a14:m>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15</m:t>
                        </m:r>
                      </m:num>
                      <m:den>
                        <m:r>
                          <a:rPr lang="en-GB" b="0" i="1" smtClean="0">
                            <a:latin typeface="Cambria Math" panose="02040503050406030204" pitchFamily="18" charset="0"/>
                          </a:rPr>
                          <m:t>8</m:t>
                        </m:r>
                      </m:den>
                    </m:f>
                  </m:oMath>
                </a14:m>
                <a:endParaRPr lang="en-GB"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15</m:t>
                          </m:r>
                        </m:num>
                        <m:den>
                          <m:r>
                            <a:rPr lang="en-GB" b="0" i="1" smtClean="0">
                              <a:latin typeface="Cambria Math" panose="02040503050406030204" pitchFamily="18" charset="0"/>
                            </a:rPr>
                            <m:t>8</m:t>
                          </m:r>
                        </m:den>
                      </m:f>
                      <m:r>
                        <a:rPr lang="en-GB" b="0" i="1" smtClean="0">
                          <a:latin typeface="Cambria Math" panose="02040503050406030204" pitchFamily="18" charset="0"/>
                        </a:rPr>
                        <m:t>=0</m:t>
                      </m:r>
                    </m:oMath>
                  </m:oMathPara>
                </a14:m>
                <a:endParaRPr lang="en-GB" dirty="0"/>
              </a:p>
              <a:p>
                <a:r>
                  <a:rPr lang="en-GB" dirty="0"/>
                  <a:t>We can scale without changing the roots:</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−15=0</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=8, </m:t>
                      </m:r>
                      <m:r>
                        <a:rPr lang="en-GB" b="0" i="1" smtClean="0">
                          <a:latin typeface="Cambria Math" panose="02040503050406030204" pitchFamily="18" charset="0"/>
                        </a:rPr>
                        <m:t>𝑏</m:t>
                      </m:r>
                      <m:r>
                        <a:rPr lang="en-GB" b="0" i="1" smtClean="0">
                          <a:latin typeface="Cambria Math" panose="02040503050406030204" pitchFamily="18" charset="0"/>
                        </a:rPr>
                        <m:t>=2, </m:t>
                      </m:r>
                      <m:r>
                        <a:rPr lang="en-GB" b="0" i="1" smtClean="0">
                          <a:latin typeface="Cambria Math" panose="02040503050406030204" pitchFamily="18" charset="0"/>
                        </a:rPr>
                        <m:t>𝑐</m:t>
                      </m:r>
                      <m:r>
                        <a:rPr lang="en-GB" b="0" i="1" smtClean="0">
                          <a:latin typeface="Cambria Math" panose="02040503050406030204" pitchFamily="18" charset="0"/>
                        </a:rPr>
                        <m:t>=−15</m:t>
                      </m:r>
                    </m:oMath>
                  </m:oMathPara>
                </a14:m>
                <a:endParaRPr lang="en-GB" dirty="0"/>
              </a:p>
              <a:p>
                <a:endParaRPr lang="en-GB" dirty="0"/>
              </a:p>
            </p:txBody>
          </p:sp>
        </mc:Choice>
        <mc:Fallback xmlns="">
          <p:sp>
            <p:nvSpPr>
              <p:cNvPr id="6" name="TextBox 5">
                <a:extLst>
                  <a:ext uri="{FF2B5EF4-FFF2-40B4-BE49-F238E27FC236}">
                    <a16:creationId xmlns:a16="http://schemas.microsoft.com/office/drawing/2014/main" id="{7A436C7B-56DF-4DED-B865-D36028CC85FE}"/>
                  </a:ext>
                </a:extLst>
              </p:cNvPr>
              <p:cNvSpPr txBox="1">
                <a:spLocks noRot="1" noChangeAspect="1" noMove="1" noResize="1" noEditPoints="1" noAdjustHandles="1" noChangeArrowheads="1" noChangeShapeType="1" noTextEdit="1"/>
              </p:cNvSpPr>
              <p:nvPr/>
            </p:nvSpPr>
            <p:spPr>
              <a:xfrm>
                <a:off x="1043608" y="2060848"/>
                <a:ext cx="4248472" cy="4006738"/>
              </a:xfrm>
              <a:prstGeom prst="rect">
                <a:avLst/>
              </a:prstGeom>
              <a:blipFill>
                <a:blip r:embed="rId3"/>
                <a:stretch>
                  <a:fillRect l="-11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ECE6E03-4328-4218-AD75-FAED0242B33B}"/>
                  </a:ext>
                </a:extLst>
              </p:cNvPr>
              <p:cNvSpPr txBox="1"/>
              <p:nvPr/>
            </p:nvSpPr>
            <p:spPr>
              <a:xfrm>
                <a:off x="5364088" y="3356992"/>
                <a:ext cx="324036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Initially let </a:t>
                </a:r>
                <a14:m>
                  <m:oMath xmlns:m="http://schemas.openxmlformats.org/officeDocument/2006/math">
                    <m:r>
                      <a:rPr lang="en-GB" b="0" i="1" smtClean="0">
                        <a:latin typeface="Cambria Math" panose="02040503050406030204" pitchFamily="18" charset="0"/>
                      </a:rPr>
                      <m:t>𝑎</m:t>
                    </m:r>
                  </m:oMath>
                </a14:m>
                <a:r>
                  <a:rPr lang="en-GB" dirty="0"/>
                  <a:t> be 1 so that we can get initial values of </a:t>
                </a:r>
                <a14:m>
                  <m:oMath xmlns:m="http://schemas.openxmlformats.org/officeDocument/2006/math">
                    <m:r>
                      <a:rPr lang="en-GB" b="0" i="1" smtClean="0">
                        <a:latin typeface="Cambria Math" panose="02040503050406030204" pitchFamily="18" charset="0"/>
                      </a:rPr>
                      <m:t>𝑏</m:t>
                    </m:r>
                  </m:oMath>
                </a14:m>
                <a:r>
                  <a:rPr lang="en-GB" dirty="0"/>
                  <a:t> and </a:t>
                </a:r>
                <a14:m>
                  <m:oMath xmlns:m="http://schemas.openxmlformats.org/officeDocument/2006/math">
                    <m:r>
                      <a:rPr lang="en-GB" b="0" i="1" smtClean="0">
                        <a:latin typeface="Cambria Math" panose="02040503050406030204" pitchFamily="18" charset="0"/>
                      </a:rPr>
                      <m:t>𝑐</m:t>
                    </m:r>
                  </m:oMath>
                </a14:m>
                <a:r>
                  <a:rPr lang="en-GB" dirty="0"/>
                  <a:t>.</a:t>
                </a:r>
              </a:p>
            </p:txBody>
          </p:sp>
        </mc:Choice>
        <mc:Fallback xmlns="">
          <p:sp>
            <p:nvSpPr>
              <p:cNvPr id="7" name="TextBox 6">
                <a:extLst>
                  <a:ext uri="{FF2B5EF4-FFF2-40B4-BE49-F238E27FC236}">
                    <a16:creationId xmlns:a16="http://schemas.microsoft.com/office/drawing/2014/main" id="{4ECE6E03-4328-4218-AD75-FAED0242B33B}"/>
                  </a:ext>
                </a:extLst>
              </p:cNvPr>
              <p:cNvSpPr txBox="1">
                <a:spLocks noRot="1" noChangeAspect="1" noMove="1" noResize="1" noEditPoints="1" noAdjustHandles="1" noChangeArrowheads="1" noChangeShapeType="1" noTextEdit="1"/>
              </p:cNvSpPr>
              <p:nvPr/>
            </p:nvSpPr>
            <p:spPr>
              <a:xfrm>
                <a:off x="5364088" y="3356992"/>
                <a:ext cx="3240360" cy="646331"/>
              </a:xfrm>
              <a:prstGeom prst="rect">
                <a:avLst/>
              </a:prstGeom>
              <a:blipFill>
                <a:blip r:embed="rId4"/>
                <a:stretch>
                  <a:fillRect l="-1308" t="-3636" r="-1495" b="-11818"/>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ECE11F98-89AE-456C-97B3-1C1C772D4373}"/>
              </a:ext>
            </a:extLst>
          </p:cNvPr>
          <p:cNvCxnSpPr>
            <a:stCxn id="7" idx="1"/>
          </p:cNvCxnSpPr>
          <p:nvPr/>
        </p:nvCxnSpPr>
        <p:spPr>
          <a:xfrm flipH="1">
            <a:off x="4644008" y="3680158"/>
            <a:ext cx="720080" cy="368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6F43EB5D-162B-449C-AA87-1B5A1371126B}"/>
              </a:ext>
            </a:extLst>
          </p:cNvPr>
          <p:cNvSpPr/>
          <p:nvPr/>
        </p:nvSpPr>
        <p:spPr>
          <a:xfrm>
            <a:off x="395536" y="1936070"/>
            <a:ext cx="8424936" cy="40132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398158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a:extLst>
              <a:ext uri="{FF2B5EF4-FFF2-40B4-BE49-F238E27FC236}">
                <a16:creationId xmlns:a16="http://schemas.microsoft.com/office/drawing/2014/main" id="{02437814-135A-43F3-B711-05F5A554A7FC}"/>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5946C5FC-14C1-4AAE-8C00-13C6DA43634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F13C0F8F-CCC7-4D44-84DB-1112CF81C46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43AC89F-3F43-49A6-A79F-8C4479FDBA7C}"/>
                  </a:ext>
                </a:extLst>
              </p:cNvPr>
              <p:cNvSpPr txBox="1"/>
              <p:nvPr/>
            </p:nvSpPr>
            <p:spPr>
              <a:xfrm>
                <a:off x="395536" y="908720"/>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For the quadratic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a:t>, find:</a:t>
                </a:r>
              </a:p>
              <a:p>
                <a:pPr marL="342900" indent="-342900">
                  <a:buAutoNum type="alphaLcParenBoth"/>
                </a:pPr>
                <a:r>
                  <a:rPr lang="en-GB" dirty="0"/>
                  <a:t>The sum of the roots.</a:t>
                </a:r>
              </a:p>
              <a:p>
                <a:pPr marL="342900" indent="-342900">
                  <a:buAutoNum type="alphaLcParenBoth"/>
                </a:pPr>
                <a:r>
                  <a:rPr lang="en-GB" dirty="0"/>
                  <a:t>The product of the roots.</a:t>
                </a:r>
              </a:p>
            </p:txBody>
          </p:sp>
        </mc:Choice>
        <mc:Fallback xmlns="">
          <p:sp>
            <p:nvSpPr>
              <p:cNvPr id="5" name="TextBox 4">
                <a:extLst>
                  <a:ext uri="{FF2B5EF4-FFF2-40B4-BE49-F238E27FC236}">
                    <a16:creationId xmlns:a16="http://schemas.microsoft.com/office/drawing/2014/main" id="{E43AC89F-3F43-49A6-A79F-8C4479FDBA7C}"/>
                  </a:ext>
                </a:extLst>
              </p:cNvPr>
              <p:cNvSpPr txBox="1">
                <a:spLocks noRot="1" noChangeAspect="1" noMove="1" noResize="1" noEditPoints="1" noAdjustHandles="1" noChangeArrowheads="1" noChangeShapeType="1" noTextEdit="1"/>
              </p:cNvSpPr>
              <p:nvPr/>
            </p:nvSpPr>
            <p:spPr>
              <a:xfrm>
                <a:off x="395536" y="908720"/>
                <a:ext cx="3744416"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1B3E496-F6F6-48D3-923C-11837EBC388A}"/>
                  </a:ext>
                </a:extLst>
              </p:cNvPr>
              <p:cNvSpPr txBox="1"/>
              <p:nvPr/>
            </p:nvSpPr>
            <p:spPr>
              <a:xfrm>
                <a:off x="4716016" y="908720"/>
                <a:ext cx="3960440" cy="103945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the roots of a quadratic equation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dirty="0"/>
                  <a:t> are </a:t>
                </a:r>
                <a14:m>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dirty="0"/>
                  <a:t> and </a:t>
                </a:r>
                <a14:m>
                  <m:oMath xmlns:m="http://schemas.openxmlformats.org/officeDocument/2006/math">
                    <m:r>
                      <a:rPr lang="en-GB" b="0" i="1" smtClean="0">
                        <a:latin typeface="Cambria Math" panose="02040503050406030204" pitchFamily="18" charset="0"/>
                      </a:rPr>
                      <m:t>𝛽</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oMath>
                </a14:m>
                <a:r>
                  <a:rPr lang="en-GB" dirty="0"/>
                  <a:t>, determine integer values for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6" name="TextBox 5">
                <a:extLst>
                  <a:ext uri="{FF2B5EF4-FFF2-40B4-BE49-F238E27FC236}">
                    <a16:creationId xmlns:a16="http://schemas.microsoft.com/office/drawing/2014/main" id="{91B3E496-F6F6-48D3-923C-11837EBC388A}"/>
                  </a:ext>
                </a:extLst>
              </p:cNvPr>
              <p:cNvSpPr txBox="1">
                <a:spLocks noRot="1" noChangeAspect="1" noMove="1" noResize="1" noEditPoints="1" noAdjustHandles="1" noChangeArrowheads="1" noChangeShapeType="1" noTextEdit="1"/>
              </p:cNvSpPr>
              <p:nvPr/>
            </p:nvSpPr>
            <p:spPr>
              <a:xfrm>
                <a:off x="4716016" y="908720"/>
                <a:ext cx="3960440" cy="1039452"/>
              </a:xfrm>
              <a:prstGeom prst="rect">
                <a:avLst/>
              </a:prstGeom>
              <a:blipFill>
                <a:blip r:embed="rId3"/>
                <a:stretch>
                  <a:fillRect b="-5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D3D8D6B-D359-4A8F-B792-CFA30DC113A0}"/>
                  </a:ext>
                </a:extLst>
              </p:cNvPr>
              <p:cNvSpPr txBox="1"/>
              <p:nvPr/>
            </p:nvSpPr>
            <p:spPr>
              <a:xfrm>
                <a:off x="683568" y="2204864"/>
                <a:ext cx="2736304" cy="13695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 </m:t>
                      </m:r>
                      <m:r>
                        <a:rPr lang="en-GB" b="0" i="1" smtClean="0">
                          <a:latin typeface="Cambria Math" panose="02040503050406030204" pitchFamily="18" charset="0"/>
                        </a:rPr>
                        <m:t>𝑏</m:t>
                      </m:r>
                      <m:r>
                        <a:rPr lang="en-GB" b="0" i="1" smtClean="0">
                          <a:latin typeface="Cambria Math" panose="02040503050406030204" pitchFamily="18" charset="0"/>
                        </a:rPr>
                        <m:t>=2, </m:t>
                      </m:r>
                      <m:r>
                        <a:rPr lang="en-GB" b="0" i="1" smtClean="0">
                          <a:latin typeface="Cambria Math" panose="02040503050406030204" pitchFamily="18" charset="0"/>
                        </a:rPr>
                        <m:t>𝑐</m:t>
                      </m:r>
                      <m:r>
                        <a:rPr lang="en-GB" b="0" i="1" smtClean="0">
                          <a:latin typeface="Cambria Math" panose="02040503050406030204" pitchFamily="18" charset="0"/>
                        </a:rPr>
                        <m:t>=3</m:t>
                      </m:r>
                    </m:oMath>
                    <m:oMath xmlns:m="http://schemas.openxmlformats.org/officeDocument/2006/math">
                      <m:r>
                        <a:rPr lang="en-GB" b="0" i="1" smtClean="0">
                          <a:latin typeface="Cambria Math" panose="02040503050406030204" pitchFamily="18" charset="0"/>
                        </a:rPr>
                        <m:t>𝛼</m:t>
                      </m:r>
                      <m:r>
                        <a:rPr lang="en-GB" b="0" i="1" smtClean="0">
                          <a:latin typeface="Cambria Math" panose="02040503050406030204" pitchFamily="18" charset="0"/>
                        </a:rPr>
                        <m:t>+</m:t>
                      </m:r>
                      <m:r>
                        <a:rPr lang="en-GB" b="0" i="1" smtClean="0">
                          <a:latin typeface="Cambria Math" panose="02040503050406030204" pitchFamily="18" charset="0"/>
                        </a:rPr>
                        <m:t>𝛽</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𝑎</m:t>
                          </m:r>
                        </m:den>
                      </m:f>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𝛼𝛽</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𝑐</m:t>
                          </m:r>
                        </m:num>
                        <m:den>
                          <m:r>
                            <a:rPr lang="en-GB" b="0" i="1" smtClean="0">
                              <a:latin typeface="Cambria Math" panose="02040503050406030204" pitchFamily="18" charset="0"/>
                            </a:rPr>
                            <m:t>𝑎</m:t>
                          </m:r>
                        </m:den>
                      </m:f>
                      <m:r>
                        <a:rPr lang="en-GB" b="0" i="1" smtClean="0">
                          <a:latin typeface="Cambria Math" panose="02040503050406030204" pitchFamily="18" charset="0"/>
                        </a:rPr>
                        <m:t>=3</m:t>
                      </m:r>
                    </m:oMath>
                  </m:oMathPara>
                </a14:m>
                <a:endParaRPr lang="en-GB" dirty="0"/>
              </a:p>
            </p:txBody>
          </p:sp>
        </mc:Choice>
        <mc:Fallback xmlns="">
          <p:sp>
            <p:nvSpPr>
              <p:cNvPr id="7" name="TextBox 6">
                <a:extLst>
                  <a:ext uri="{FF2B5EF4-FFF2-40B4-BE49-F238E27FC236}">
                    <a16:creationId xmlns:a16="http://schemas.microsoft.com/office/drawing/2014/main" id="{5D3D8D6B-D359-4A8F-B792-CFA30DC113A0}"/>
                  </a:ext>
                </a:extLst>
              </p:cNvPr>
              <p:cNvSpPr txBox="1">
                <a:spLocks noRot="1" noChangeAspect="1" noMove="1" noResize="1" noEditPoints="1" noAdjustHandles="1" noChangeArrowheads="1" noChangeShapeType="1" noTextEdit="1"/>
              </p:cNvSpPr>
              <p:nvPr/>
            </p:nvSpPr>
            <p:spPr>
              <a:xfrm>
                <a:off x="683568" y="2204864"/>
                <a:ext cx="2736304" cy="136954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D35B438-9907-46DC-8F5C-521B17A5DE09}"/>
                  </a:ext>
                </a:extLst>
              </p:cNvPr>
              <p:cNvSpPr txBox="1"/>
              <p:nvPr/>
            </p:nvSpPr>
            <p:spPr>
              <a:xfrm>
                <a:off x="4788024" y="2204864"/>
                <a:ext cx="3528392" cy="32876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13</m:t>
                          </m:r>
                        </m:num>
                        <m:den>
                          <m:r>
                            <a:rPr lang="en-GB" b="0" i="1" smtClean="0">
                              <a:latin typeface="Cambria Math" panose="02040503050406030204" pitchFamily="18" charset="0"/>
                            </a:rPr>
                            <m:t>15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𝑏</m:t>
                          </m:r>
                        </m:num>
                        <m:den>
                          <m:r>
                            <a:rPr lang="en-GB" b="0" i="1" smtClean="0">
                              <a:latin typeface="Cambria Math" panose="02040503050406030204" pitchFamily="18" charset="0"/>
                            </a:rPr>
                            <m:t>𝑎</m:t>
                          </m:r>
                        </m:den>
                      </m:f>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15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𝑐</m:t>
                          </m:r>
                        </m:num>
                        <m:den>
                          <m:r>
                            <a:rPr lang="en-GB" b="0" i="1" smtClean="0">
                              <a:latin typeface="Cambria Math" panose="02040503050406030204" pitchFamily="18" charset="0"/>
                            </a:rPr>
                            <m:t>𝑎</m:t>
                          </m:r>
                        </m:den>
                      </m:f>
                    </m:oMath>
                  </m:oMathPara>
                </a14:m>
                <a:endParaRPr lang="en-GB" dirty="0"/>
              </a:p>
              <a:p>
                <a:r>
                  <a:rPr lang="en-GB" dirty="0"/>
                  <a:t>Letting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𝑏</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13</m:t>
                          </m:r>
                        </m:num>
                        <m:den>
                          <m:r>
                            <a:rPr lang="en-GB" b="0" i="1" smtClean="0">
                              <a:latin typeface="Cambria Math" panose="02040503050406030204" pitchFamily="18" charset="0"/>
                            </a:rPr>
                            <m:t>15</m:t>
                          </m:r>
                        </m:den>
                      </m:f>
                      <m:r>
                        <a:rPr lang="en-GB" b="0" i="1" smtClean="0">
                          <a:latin typeface="Cambria Math" panose="02040503050406030204" pitchFamily="18" charset="0"/>
                        </a:rPr>
                        <m:t>,   </m:t>
                      </m:r>
                      <m:r>
                        <a:rPr lang="en-GB" b="0" i="1" smtClean="0">
                          <a:latin typeface="Cambria Math" panose="02040503050406030204" pitchFamily="18" charset="0"/>
                        </a:rPr>
                        <m:t>𝑐</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15</m:t>
                          </m:r>
                        </m:den>
                      </m:f>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13</m:t>
                          </m:r>
                        </m:num>
                        <m:den>
                          <m:r>
                            <a:rPr lang="en-GB" b="0" i="1" smtClean="0">
                              <a:latin typeface="Cambria Math" panose="02040503050406030204" pitchFamily="18" charset="0"/>
                            </a:rPr>
                            <m:t>15</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15</m:t>
                          </m:r>
                        </m:den>
                      </m:f>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15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−13</m:t>
                      </m:r>
                      <m:r>
                        <a:rPr lang="en-GB" b="0" i="1" smtClean="0">
                          <a:latin typeface="Cambria Math" panose="02040503050406030204" pitchFamily="18" charset="0"/>
                        </a:rPr>
                        <m:t>𝑥</m:t>
                      </m:r>
                      <m:r>
                        <a:rPr lang="en-GB" b="0" i="1" smtClean="0">
                          <a:latin typeface="Cambria Math" panose="02040503050406030204" pitchFamily="18" charset="0"/>
                        </a:rPr>
                        <m:t>+2=0</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=15, </m:t>
                      </m:r>
                      <m:r>
                        <a:rPr lang="en-GB" b="0" i="1" smtClean="0">
                          <a:latin typeface="Cambria Math" panose="02040503050406030204" pitchFamily="18" charset="0"/>
                        </a:rPr>
                        <m:t>𝑏</m:t>
                      </m:r>
                      <m:r>
                        <a:rPr lang="en-GB" b="0" i="1" smtClean="0">
                          <a:latin typeface="Cambria Math" panose="02040503050406030204" pitchFamily="18" charset="0"/>
                        </a:rPr>
                        <m:t>=−13, </m:t>
                      </m:r>
                      <m:r>
                        <a:rPr lang="en-GB" b="0" i="1" smtClean="0">
                          <a:latin typeface="Cambria Math" panose="02040503050406030204" pitchFamily="18" charset="0"/>
                        </a:rPr>
                        <m:t>𝑐</m:t>
                      </m:r>
                      <m:r>
                        <a:rPr lang="en-GB" b="0" i="1" smtClean="0">
                          <a:latin typeface="Cambria Math" panose="02040503050406030204" pitchFamily="18" charset="0"/>
                        </a:rPr>
                        <m:t>=2</m:t>
                      </m:r>
                    </m:oMath>
                  </m:oMathPara>
                </a14:m>
                <a:endParaRPr lang="en-GB" dirty="0"/>
              </a:p>
            </p:txBody>
          </p:sp>
        </mc:Choice>
        <mc:Fallback xmlns="">
          <p:sp>
            <p:nvSpPr>
              <p:cNvPr id="8" name="TextBox 7">
                <a:extLst>
                  <a:ext uri="{FF2B5EF4-FFF2-40B4-BE49-F238E27FC236}">
                    <a16:creationId xmlns:a16="http://schemas.microsoft.com/office/drawing/2014/main" id="{4D35B438-9907-46DC-8F5C-521B17A5DE09}"/>
                  </a:ext>
                </a:extLst>
              </p:cNvPr>
              <p:cNvSpPr txBox="1">
                <a:spLocks noRot="1" noChangeAspect="1" noMove="1" noResize="1" noEditPoints="1" noAdjustHandles="1" noChangeArrowheads="1" noChangeShapeType="1" noTextEdit="1"/>
              </p:cNvSpPr>
              <p:nvPr/>
            </p:nvSpPr>
            <p:spPr>
              <a:xfrm>
                <a:off x="4788024" y="2204864"/>
                <a:ext cx="3528392" cy="3287695"/>
              </a:xfrm>
              <a:prstGeom prst="rect">
                <a:avLst/>
              </a:prstGeom>
              <a:blipFill>
                <a:blip r:embed="rId5"/>
                <a:stretch>
                  <a:fillRect l="-1382"/>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EF2B1424-C955-437A-AD78-8E18C6CEDAF6}"/>
              </a:ext>
            </a:extLst>
          </p:cNvPr>
          <p:cNvSpPr/>
          <p:nvPr/>
        </p:nvSpPr>
        <p:spPr>
          <a:xfrm>
            <a:off x="395536" y="1832050"/>
            <a:ext cx="3744416" cy="21730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
        <p:nvSpPr>
          <p:cNvPr id="10" name="Rectangle 9">
            <a:extLst>
              <a:ext uri="{FF2B5EF4-FFF2-40B4-BE49-F238E27FC236}">
                <a16:creationId xmlns:a16="http://schemas.microsoft.com/office/drawing/2014/main" id="{C10FA3A5-E098-4226-B298-0E607789522C}"/>
              </a:ext>
            </a:extLst>
          </p:cNvPr>
          <p:cNvSpPr/>
          <p:nvPr/>
        </p:nvSpPr>
        <p:spPr>
          <a:xfrm>
            <a:off x="4717554" y="1956184"/>
            <a:ext cx="3958902" cy="3921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a:t>
            </a:r>
          </a:p>
        </p:txBody>
      </p:sp>
    </p:spTree>
    <p:extLst>
      <p:ext uri="{BB962C8B-B14F-4D97-AF65-F5344CB8AC3E}">
        <p14:creationId xmlns:p14="http://schemas.microsoft.com/office/powerpoint/2010/main" val="2380326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37580</TotalTime>
  <Words>1785</Words>
  <Application>Microsoft Office PowerPoint</Application>
  <PresentationFormat>On-screen Show (4:3)</PresentationFormat>
  <Paragraphs>362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 Math</vt:lpstr>
      <vt:lpstr>Wingdings</vt:lpstr>
      <vt:lpstr>Office Theme</vt:lpstr>
      <vt:lpstr>CorePure1 Chapter 4 ::  Roots of Polynomials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1394</cp:revision>
  <dcterms:created xsi:type="dcterms:W3CDTF">2013-02-28T07:36:55Z</dcterms:created>
  <dcterms:modified xsi:type="dcterms:W3CDTF">2019-08-26T05:50:14Z</dcterms:modified>
</cp:coreProperties>
</file>