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90" r:id="rId3"/>
    <p:sldId id="291" r:id="rId4"/>
    <p:sldId id="292" r:id="rId5"/>
    <p:sldId id="293" r:id="rId6"/>
    <p:sldId id="295" r:id="rId7"/>
    <p:sldId id="296" r:id="rId8"/>
    <p:sldId id="297" r:id="rId9"/>
    <p:sldId id="298" r:id="rId10"/>
    <p:sldId id="299" r:id="rId11"/>
    <p:sldId id="6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.png"/><Relationship Id="rId7" Type="http://schemas.openxmlformats.org/officeDocument/2006/relationships/image" Target="../media/image3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9.png"/><Relationship Id="rId10" Type="http://schemas.openxmlformats.org/officeDocument/2006/relationships/image" Target="../media/image41.png"/><Relationship Id="rId4" Type="http://schemas.openxmlformats.org/officeDocument/2006/relationships/image" Target="../media/image4.png"/><Relationship Id="rId9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9.png"/><Relationship Id="rId10" Type="http://schemas.openxmlformats.org/officeDocument/2006/relationships/image" Target="../media/image30.png"/><Relationship Id="rId4" Type="http://schemas.openxmlformats.org/officeDocument/2006/relationships/image" Target="../media/image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GvdSd4B8Y0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36.png"/><Relationship Id="rId5" Type="http://schemas.openxmlformats.org/officeDocument/2006/relationships/image" Target="../media/image9.png"/><Relationship Id="rId10" Type="http://schemas.openxmlformats.org/officeDocument/2006/relationships/image" Target="../media/image35.png"/><Relationship Id="rId4" Type="http://schemas.openxmlformats.org/officeDocument/2006/relationships/image" Target="../media/image4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determinant of a square matrix. The determinant is a scalar value associated with that matrix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8460" y="1445624"/>
            <a:ext cx="4552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You can find identity matrices for any </a:t>
            </a:r>
            <a:r>
              <a:rPr lang="en-US" sz="1600" u="sng" dirty="0">
                <a:latin typeface="Comic Sans MS" panose="030F0702030302020204" pitchFamily="66" charset="0"/>
              </a:rPr>
              <a:t>square</a:t>
            </a:r>
            <a:r>
              <a:rPr lang="en-US" sz="1600" dirty="0">
                <a:latin typeface="Comic Sans MS" panose="030F0702030302020204" pitchFamily="66" charset="0"/>
              </a:rPr>
              <a:t> matrix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7707" y="2229394"/>
            <a:ext cx="178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Identity matrix for a 2x2 square: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7843" y="2225040"/>
            <a:ext cx="178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Identity matrix for a 3x3 square: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25886" y="2987041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886" y="2987041"/>
                <a:ext cx="1221745" cy="461921"/>
              </a:xfrm>
              <a:prstGeom prst="rect">
                <a:avLst/>
              </a:prstGeom>
              <a:blipFill>
                <a:blip r:embed="rId2"/>
                <a:stretch>
                  <a:fillRect l="-4124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25394" y="2825933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394" y="2825933"/>
                <a:ext cx="1596334" cy="732573"/>
              </a:xfrm>
              <a:prstGeom prst="rect">
                <a:avLst/>
              </a:prstGeom>
              <a:blipFill>
                <a:blip r:embed="rId3"/>
                <a:stretch>
                  <a:fillRect l="-3175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688460" y="3796939"/>
            <a:ext cx="45528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</a:rPr>
              <a:t>If you multiply a square matrix by its  identity, you will get the same as what you start with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you multiply a matrix by its inverse, you will get the identity matrix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Multiplying by the identity matrix is a bit like multiplying by 1!</a:t>
            </a:r>
          </a:p>
          <a:p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12" name="Oval 11"/>
          <p:cNvSpPr/>
          <p:nvPr/>
        </p:nvSpPr>
        <p:spPr>
          <a:xfrm rot="18625914">
            <a:off x="6390793" y="2910392"/>
            <a:ext cx="400594" cy="63880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18625914">
            <a:off x="9191378" y="2635004"/>
            <a:ext cx="400594" cy="119001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4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5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961193" y="2717075"/>
            <a:ext cx="31246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section focuses on calculating determinants and minors, which are all useful in finding the inverse of a matrix</a:t>
            </a: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75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 animBg="1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k is a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terms of k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Given that A is singular, find the possible values of k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blipFill>
                <a:blip r:embed="rId6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80723" y="4497978"/>
                <a:ext cx="15415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23" y="4497978"/>
                <a:ext cx="1541576" cy="246221"/>
              </a:xfrm>
              <a:prstGeom prst="rect">
                <a:avLst/>
              </a:prstGeom>
              <a:blipFill>
                <a:blip r:embed="rId7"/>
                <a:stretch>
                  <a:fillRect l="-820" r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8095" y="1519648"/>
                <a:ext cx="171239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095" y="1519648"/>
                <a:ext cx="1712392" cy="246221"/>
              </a:xfrm>
              <a:prstGeom prst="rect">
                <a:avLst/>
              </a:prstGeom>
              <a:blipFill>
                <a:blip r:embed="rId8"/>
                <a:stretch>
                  <a:fillRect l="-2206" t="-10526" r="-1471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240794" y="5447214"/>
            <a:ext cx="264471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Singular means that the determinant is 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80529" y="2002974"/>
                <a:ext cx="18392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+9)=0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529" y="2002974"/>
                <a:ext cx="1839286" cy="246221"/>
              </a:xfrm>
              <a:prstGeom prst="rect">
                <a:avLst/>
              </a:prstGeom>
              <a:blipFill>
                <a:blip r:embed="rId9"/>
                <a:stretch>
                  <a:fillRect l="-3425" r="-2055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882462" y="2355671"/>
                <a:ext cx="959943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, 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462" y="2355671"/>
                <a:ext cx="959943" cy="461024"/>
              </a:xfrm>
              <a:prstGeom prst="rect">
                <a:avLst/>
              </a:prstGeom>
              <a:blipFill>
                <a:blip r:embed="rId10"/>
                <a:stretch>
                  <a:fillRect l="-3896" r="-3896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369631" y="1611086"/>
            <a:ext cx="259079" cy="513804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587343" y="1704706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7757162" y="2137955"/>
            <a:ext cx="259079" cy="513804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848600" y="2227220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8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2"/>
          <p:cNvSpPr txBox="1"/>
          <p:nvPr/>
        </p:nvSpPr>
        <p:spPr>
          <a:xfrm>
            <a:off x="1440616" y="540818"/>
            <a:ext cx="10336555" cy="52322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8225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+mj-lt"/>
              </a:rPr>
              <a:t>Exercise 6C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663107" y="949102"/>
            <a:ext cx="895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40617" y="1519408"/>
            <a:ext cx="103378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84621" y="2049744"/>
            <a:ext cx="83037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Q1-6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Q7-9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Q10-12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Q13-15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9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a 2x2 matrix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determinant is given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𝑎𝑑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𝑏𝑐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There are different ways that this can be written…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singular matrix (it has no inverse)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non-singular matrix (it has an inverse)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09360" y="2856412"/>
                <a:ext cx="169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60" y="2856412"/>
                <a:ext cx="1697003" cy="276999"/>
              </a:xfrm>
              <a:prstGeom prst="rect">
                <a:avLst/>
              </a:prstGeom>
              <a:blipFill>
                <a:blip r:embed="rId5"/>
                <a:stretch>
                  <a:fillRect l="-2985" r="-2985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14011" y="3496491"/>
                <a:ext cx="1494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1" y="3496491"/>
                <a:ext cx="1494383" cy="276999"/>
              </a:xfrm>
              <a:prstGeom prst="rect">
                <a:avLst/>
              </a:prstGeom>
              <a:blipFill>
                <a:blip r:embed="rId6"/>
                <a:stretch>
                  <a:fillRect r="-252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30983" y="4127861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983" y="4127861"/>
                <a:ext cx="1789914" cy="467500"/>
              </a:xfrm>
              <a:prstGeom prst="rect">
                <a:avLst/>
              </a:prstGeom>
              <a:blipFill>
                <a:blip r:embed="rId7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5190309" y="3169921"/>
            <a:ext cx="1010194" cy="8011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225143" y="4093029"/>
            <a:ext cx="888274" cy="2873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203372" y="3718561"/>
            <a:ext cx="1162594" cy="3091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8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645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7" grpId="0"/>
      <p:bldP spid="17" grpId="1"/>
      <p:bldP spid="18" grpId="0"/>
      <p:bldP spid="18" grpId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764971" y="3640183"/>
                <a:ext cx="169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971" y="3640183"/>
                <a:ext cx="1697003" cy="276999"/>
              </a:xfrm>
              <a:prstGeom prst="rect">
                <a:avLst/>
              </a:prstGeom>
              <a:blipFill>
                <a:blip r:embed="rId6"/>
                <a:stretch>
                  <a:fillRect l="-1493" r="-746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64970" y="4171405"/>
                <a:ext cx="2422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=(6)(2)−(5)(1)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970" y="4171405"/>
                <a:ext cx="2422138" cy="276999"/>
              </a:xfrm>
              <a:prstGeom prst="rect">
                <a:avLst/>
              </a:prstGeom>
              <a:blipFill>
                <a:blip r:embed="rId7"/>
                <a:stretch>
                  <a:fillRect l="-1571" r="-3141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73680" y="4693919"/>
                <a:ext cx="9922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680" y="4693919"/>
                <a:ext cx="992259" cy="276999"/>
              </a:xfrm>
              <a:prstGeom prst="rect">
                <a:avLst/>
              </a:prstGeom>
              <a:blipFill>
                <a:blip r:embed="rId8"/>
                <a:stretch>
                  <a:fillRect l="-3750" r="-375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4996544" y="3833950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074921" y="3825240"/>
            <a:ext cx="1883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correctly!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4992190" y="4343401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401492" y="4421779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9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3" grpId="0" animBg="1"/>
      <p:bldP spid="24" grpId="0"/>
      <p:bldP spid="26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singular, find the value of p.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the matrix is singular, that means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85641" y="2223475"/>
                <a:ext cx="169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641" y="2223475"/>
                <a:ext cx="1697003" cy="276999"/>
              </a:xfrm>
              <a:prstGeom prst="rect">
                <a:avLst/>
              </a:prstGeom>
              <a:blipFill>
                <a:blip r:embed="rId6"/>
                <a:stretch>
                  <a:fillRect l="-1493" r="-746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85640" y="2754697"/>
                <a:ext cx="3027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0=(4)(3−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)−(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+2)(−1)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640" y="2754697"/>
                <a:ext cx="3027304" cy="276999"/>
              </a:xfrm>
              <a:prstGeom prst="rect">
                <a:avLst/>
              </a:prstGeom>
              <a:blipFill>
                <a:blip r:embed="rId7"/>
                <a:stretch>
                  <a:fillRect l="-1255" r="-2092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15972" y="3251086"/>
                <a:ext cx="22337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0=12−4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972" y="3251086"/>
                <a:ext cx="2233749" cy="276999"/>
              </a:xfrm>
              <a:prstGeom prst="rect">
                <a:avLst/>
              </a:prstGeom>
              <a:blipFill>
                <a:blip r:embed="rId8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8570357" y="2425951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8648734" y="2417241"/>
            <a:ext cx="1883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correctly!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8566003" y="2935402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975305" y="3013780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15823" y="3751829"/>
                <a:ext cx="164592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0=14−3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823" y="3751829"/>
                <a:ext cx="1645921" cy="276999"/>
              </a:xfrm>
              <a:prstGeom prst="rect">
                <a:avLst/>
              </a:prstGeom>
              <a:blipFill>
                <a:blip r:embed="rId9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76783" y="4169839"/>
                <a:ext cx="992778" cy="518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783" y="4169839"/>
                <a:ext cx="992778" cy="518604"/>
              </a:xfrm>
              <a:prstGeom prst="rect">
                <a:avLst/>
              </a:prstGeom>
              <a:blipFill>
                <a:blip r:embed="rId10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43043" y="3436145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152345" y="3514523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963626" y="3980430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372928" y="4058808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2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 animBg="1"/>
      <p:bldP spid="25" grpId="0"/>
      <p:bldP spid="29" grpId="0" animBg="1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5"/>
            <a:ext cx="3630135" cy="52357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determinant of a square matrix. The determinant is a scalar value associated with that matrix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It is more difficult to find the inverse of a 3x3 matrix. This is the formula:  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2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3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4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54525" y="1973379"/>
                <a:ext cx="4383508" cy="801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525" y="1973379"/>
                <a:ext cx="4383508" cy="801245"/>
              </a:xfrm>
              <a:prstGeom prst="rect">
                <a:avLst/>
              </a:prstGeom>
              <a:blipFill>
                <a:blip r:embed="rId5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798218" y="2016922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7039190" y="2291242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163979" y="2016922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110345" y="2282534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9211979" y="2278180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34093" y="2012569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296091" y="2164969"/>
            <a:ext cx="539932" cy="5050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159622" y="2291242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9473233" y="2147551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1598" y="2134488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806924" y="2295597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802570" y="2291242"/>
            <a:ext cx="239488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486193" y="2295597"/>
            <a:ext cx="239488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907116" y="2304221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107414" y="2130048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281290" y="2308744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824091" y="2147634"/>
            <a:ext cx="165463" cy="1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551257" y="2151988"/>
            <a:ext cx="165463" cy="1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42907" y="2308913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80759" y="2143448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92426" y="3079368"/>
            <a:ext cx="46228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</a:rPr>
              <a:t>Each of the top numbers is multiplied by the determinant of its ‘minor’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minor is the 2x2 matrix which remains when you cross off any numbers in the same row or column as the starting one…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blipFill>
                <a:blip r:embed="rId6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minor of the element 2 in the matrix: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blipFill>
                <a:blip r:embed="rId6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779521" y="3526973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875315" y="3779522"/>
            <a:ext cx="1" cy="44413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052396" y="3648807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013165" y="3718562"/>
            <a:ext cx="635726" cy="5050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361612" y="1881052"/>
                <a:ext cx="861454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1881052"/>
                <a:ext cx="861454" cy="461986"/>
              </a:xfrm>
              <a:prstGeom prst="rect">
                <a:avLst/>
              </a:prstGeom>
              <a:blipFill>
                <a:blip r:embed="rId7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313715" y="2521133"/>
                <a:ext cx="2019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−(8)(6)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5" y="2521133"/>
                <a:ext cx="2019848" cy="276999"/>
              </a:xfrm>
              <a:prstGeom prst="rect">
                <a:avLst/>
              </a:prstGeom>
              <a:blipFill>
                <a:blip r:embed="rId8"/>
                <a:stretch>
                  <a:fillRect l="-625" r="-312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318070" y="2987041"/>
                <a:ext cx="71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=−55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070" y="2987041"/>
                <a:ext cx="719749" cy="276999"/>
              </a:xfrm>
              <a:prstGeom prst="rect">
                <a:avLst/>
              </a:prstGeom>
              <a:blipFill>
                <a:blip r:embed="rId9"/>
                <a:stretch>
                  <a:fillRect l="-1724" r="-6897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8157757" y="2179321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8236134" y="2170611"/>
            <a:ext cx="1883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correctly!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65"/>
          <p:cNvSpPr/>
          <p:nvPr/>
        </p:nvSpPr>
        <p:spPr>
          <a:xfrm>
            <a:off x="8153403" y="2688772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8562705" y="2767150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8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0" grpId="0" animBg="1"/>
      <p:bldP spid="61" grpId="0"/>
      <p:bldP spid="62" grpId="0"/>
      <p:bldP spid="63" grpId="0"/>
      <p:bldP spid="64" grpId="0" animBg="1"/>
      <p:bldP spid="65" grpId="0"/>
      <p:bldP spid="66" grpId="0" animBg="1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blipFill>
                <a:blip r:embed="rId6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19572" y="1541417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572" y="1541417"/>
                <a:ext cx="3412216" cy="623119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377367" y="2407918"/>
                <a:ext cx="2794226" cy="359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+4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67" y="2407918"/>
                <a:ext cx="2794226" cy="359266"/>
              </a:xfrm>
              <a:prstGeom prst="rect">
                <a:avLst/>
              </a:prstGeom>
              <a:blipFill>
                <a:blip r:embed="rId8"/>
                <a:stretch>
                  <a:fillRect t="-3448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9085220" y="1950721"/>
            <a:ext cx="302621" cy="59653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285516" y="2070464"/>
            <a:ext cx="1321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94785" y="3043644"/>
                <a:ext cx="18909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=1(2)−2(10)+4(14)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785" y="3043644"/>
                <a:ext cx="1890967" cy="215444"/>
              </a:xfrm>
              <a:prstGeom prst="rect">
                <a:avLst/>
              </a:prstGeom>
              <a:blipFill>
                <a:blip r:embed="rId9"/>
                <a:stretch>
                  <a:fillRect l="-1351" t="-5882" r="-2703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399138" y="3596639"/>
                <a:ext cx="42338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=38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38" y="3596639"/>
                <a:ext cx="423386" cy="215444"/>
              </a:xfrm>
              <a:prstGeom prst="rect">
                <a:avLst/>
              </a:prstGeom>
              <a:blipFill>
                <a:blip r:embed="rId10"/>
                <a:stretch>
                  <a:fillRect l="-6061"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9072157" y="2564675"/>
            <a:ext cx="302621" cy="59653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8214363" y="3169920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466910" y="3298373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307286" y="2588623"/>
            <a:ext cx="1360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the determinants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47658" y="4256315"/>
            <a:ext cx="4545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You can use your calculator to calculate some of these – we will see how on the next slide!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28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 animBg="1"/>
      <p:bldP spid="23" grpId="0"/>
      <p:bldP spid="24" grpId="0"/>
      <p:bldP spid="25" grpId="0"/>
      <p:bldP spid="26" grpId="0" animBg="1"/>
      <p:bldP spid="28" grpId="0" animBg="1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5"/>
            <a:ext cx="3630135" cy="52357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determinant of a square matrix. The determinant is a scalar value associated with that matrix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How to do matrix calculations on your calculator…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2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3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4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blipFill>
                <a:blip r:embed="rId5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hlinkClick r:id="rId6"/>
          </p:cNvPr>
          <p:cNvSpPr txBox="1"/>
          <p:nvPr/>
        </p:nvSpPr>
        <p:spPr>
          <a:xfrm>
            <a:off x="3619132" y="3962062"/>
            <a:ext cx="5557421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00FF"/>
                </a:solidFill>
              </a:rPr>
              <a:t>DEMONSTRATION</a:t>
            </a:r>
            <a:endParaRPr lang="en-GB" sz="5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k is a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terms of k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Given that A is singular, find the possible values of k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235756"/>
              </a:xfrm>
              <a:blipFill>
                <a:blip r:embed="rId2"/>
                <a:stretch>
                  <a:fillRect t="-483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69" y="239487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 l="-306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83" y="130630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 l="-2381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 r="-2113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78" y="1"/>
                <a:ext cx="3412216" cy="623119"/>
              </a:xfrm>
              <a:prstGeom prst="rect">
                <a:avLst/>
              </a:prstGeom>
              <a:blipFill>
                <a:blip r:embed="rId6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15069" y="1410790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069" y="1410790"/>
                <a:ext cx="3412216" cy="623119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59800" y="2185852"/>
                <a:ext cx="3434530" cy="3628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+0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800" y="2185852"/>
                <a:ext cx="3434530" cy="362856"/>
              </a:xfrm>
              <a:prstGeom prst="rect">
                <a:avLst/>
              </a:prstGeom>
              <a:blipFill>
                <a:blip r:embed="rId8"/>
                <a:stretch>
                  <a:fillRect t="-333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264154" y="2869476"/>
                <a:ext cx="3196837" cy="243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54" y="2869476"/>
                <a:ext cx="3196837" cy="243143"/>
              </a:xfrm>
              <a:prstGeom prst="rect">
                <a:avLst/>
              </a:prstGeom>
              <a:blipFill>
                <a:blip r:embed="rId9"/>
                <a:stretch>
                  <a:fillRect r="-1186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68507" y="3422469"/>
                <a:ext cx="21098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(−2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507" y="3422469"/>
                <a:ext cx="2109873" cy="215444"/>
              </a:xfrm>
              <a:prstGeom prst="rect">
                <a:avLst/>
              </a:prstGeom>
              <a:blipFill>
                <a:blip r:embed="rId10"/>
                <a:stretch>
                  <a:fillRect l="-599" r="-239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81570" y="3966754"/>
                <a:ext cx="17650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+9+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570" y="3966754"/>
                <a:ext cx="1765035" cy="215444"/>
              </a:xfrm>
              <a:prstGeom prst="rect">
                <a:avLst/>
              </a:prstGeom>
              <a:blipFill>
                <a:blip r:embed="rId11"/>
                <a:stretch>
                  <a:fillRect l="-714" r="-142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85924" y="4502332"/>
                <a:ext cx="13465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924" y="4502332"/>
                <a:ext cx="1346587" cy="215444"/>
              </a:xfrm>
              <a:prstGeom prst="rect">
                <a:avLst/>
              </a:prstGeom>
              <a:blipFill>
                <a:blip r:embed="rId12"/>
                <a:stretch>
                  <a:fillRect l="-935" r="-186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80723" y="4497978"/>
                <a:ext cx="15415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23" y="4497978"/>
                <a:ext cx="1541576" cy="246221"/>
              </a:xfrm>
              <a:prstGeom prst="rect">
                <a:avLst/>
              </a:prstGeom>
              <a:blipFill>
                <a:blip r:embed="rId13"/>
                <a:stretch>
                  <a:fillRect l="-820" r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9581609" y="1793965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9694818" y="1835331"/>
            <a:ext cx="97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9559837" y="2381793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9311643" y="2969621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8253552" y="3531324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7926980" y="4058192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9786258" y="2318657"/>
            <a:ext cx="973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Calulate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determin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-ants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20646" y="2984863"/>
            <a:ext cx="97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32075" y="3550921"/>
            <a:ext cx="97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144692" y="4212774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16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590</Words>
  <Application>Microsoft Office PowerPoint</Application>
  <PresentationFormat>Widescreen</PresentationFormat>
  <Paragraphs>181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2019-08-26T03:38:17Z</dcterms:modified>
</cp:coreProperties>
</file>