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6"/>
  </p:notesMasterIdLst>
  <p:sldIdLst>
    <p:sldId id="256" r:id="rId3"/>
    <p:sldId id="286" r:id="rId4"/>
    <p:sldId id="287" r:id="rId5"/>
    <p:sldId id="320" r:id="rId6"/>
    <p:sldId id="321" r:id="rId7"/>
    <p:sldId id="322" r:id="rId8"/>
    <p:sldId id="323" r:id="rId9"/>
    <p:sldId id="327" r:id="rId10"/>
    <p:sldId id="328" r:id="rId11"/>
    <p:sldId id="324" r:id="rId12"/>
    <p:sldId id="325" r:id="rId13"/>
    <p:sldId id="326" r:id="rId14"/>
    <p:sldId id="635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ke Pye" initials="MP" lastIdx="2" clrIdx="0">
    <p:extLst>
      <p:ext uri="{19B8F6BF-5375-455C-9EA6-DF929625EA0E}">
        <p15:presenceInfo xmlns:p15="http://schemas.microsoft.com/office/powerpoint/2012/main" userId="9932f53b462bfe5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99"/>
    <a:srgbClr val="FF3300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433" autoAdjust="0"/>
  </p:normalViewPr>
  <p:slideViewPr>
    <p:cSldViewPr>
      <p:cViewPr varScale="1">
        <p:scale>
          <a:sx n="59" d="100"/>
          <a:sy n="59" d="100"/>
        </p:scale>
        <p:origin x="14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2EEA4-E582-4152-B533-B6F78830D135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2240B-DF40-4AE8-A87C-450D162C53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282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5203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56173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84244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46682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6630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26245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1401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6169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92935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2104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467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00"/>
            </a:gs>
            <a:gs pos="7000">
              <a:srgbClr val="FFCC99">
                <a:alpha val="60000"/>
              </a:srgbClr>
            </a:gs>
            <a:gs pos="95000">
              <a:srgbClr val="FFCC99">
                <a:alpha val="60000"/>
              </a:srgbClr>
            </a:gs>
            <a:gs pos="100000">
              <a:srgbClr val="FF33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0644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20.png"/><Relationship Id="rId13" Type="http://schemas.openxmlformats.org/officeDocument/2006/relationships/image" Target="../media/image1470.png"/><Relationship Id="rId3" Type="http://schemas.openxmlformats.org/officeDocument/2006/relationships/image" Target="../media/image1380.png"/><Relationship Id="rId7" Type="http://schemas.openxmlformats.org/officeDocument/2006/relationships/image" Target="../media/image1410.png"/><Relationship Id="rId12" Type="http://schemas.openxmlformats.org/officeDocument/2006/relationships/image" Target="../media/image146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1400.png"/><Relationship Id="rId11" Type="http://schemas.openxmlformats.org/officeDocument/2006/relationships/image" Target="../media/image1450.png"/><Relationship Id="rId5" Type="http://schemas.openxmlformats.org/officeDocument/2006/relationships/image" Target="../media/image1390.png"/><Relationship Id="rId10" Type="http://schemas.openxmlformats.org/officeDocument/2006/relationships/image" Target="../media/image1440.png"/><Relationship Id="rId4" Type="http://schemas.openxmlformats.org/officeDocument/2006/relationships/image" Target="../media/image137.png"/><Relationship Id="rId9" Type="http://schemas.openxmlformats.org/officeDocument/2006/relationships/image" Target="../media/image1430.png"/><Relationship Id="rId14" Type="http://schemas.openxmlformats.org/officeDocument/2006/relationships/image" Target="../media/image148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30.png"/><Relationship Id="rId3" Type="http://schemas.openxmlformats.org/officeDocument/2006/relationships/image" Target="../media/image1490.png"/><Relationship Id="rId7" Type="http://schemas.openxmlformats.org/officeDocument/2006/relationships/image" Target="../media/image152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1510.png"/><Relationship Id="rId11" Type="http://schemas.openxmlformats.org/officeDocument/2006/relationships/image" Target="../media/image164.png"/><Relationship Id="rId5" Type="http://schemas.openxmlformats.org/officeDocument/2006/relationships/image" Target="../media/image1500.png"/><Relationship Id="rId10" Type="http://schemas.openxmlformats.org/officeDocument/2006/relationships/image" Target="../media/image1630.png"/><Relationship Id="rId4" Type="http://schemas.openxmlformats.org/officeDocument/2006/relationships/image" Target="../media/image137.png"/><Relationship Id="rId9" Type="http://schemas.openxmlformats.org/officeDocument/2006/relationships/image" Target="../media/image154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8.png"/><Relationship Id="rId13" Type="http://schemas.openxmlformats.org/officeDocument/2006/relationships/image" Target="../media/image173.png"/><Relationship Id="rId3" Type="http://schemas.openxmlformats.org/officeDocument/2006/relationships/image" Target="../media/image1490.png"/><Relationship Id="rId7" Type="http://schemas.openxmlformats.org/officeDocument/2006/relationships/image" Target="../media/image167.png"/><Relationship Id="rId12" Type="http://schemas.openxmlformats.org/officeDocument/2006/relationships/image" Target="../media/image17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76.png"/><Relationship Id="rId1" Type="http://schemas.openxmlformats.org/officeDocument/2006/relationships/tags" Target="../tags/tag8.xml"/><Relationship Id="rId6" Type="http://schemas.openxmlformats.org/officeDocument/2006/relationships/image" Target="../media/image166.png"/><Relationship Id="rId11" Type="http://schemas.openxmlformats.org/officeDocument/2006/relationships/image" Target="../media/image171.png"/><Relationship Id="rId5" Type="http://schemas.openxmlformats.org/officeDocument/2006/relationships/image" Target="../media/image165.png"/><Relationship Id="rId15" Type="http://schemas.openxmlformats.org/officeDocument/2006/relationships/image" Target="../media/image175.png"/><Relationship Id="rId10" Type="http://schemas.openxmlformats.org/officeDocument/2006/relationships/image" Target="../media/image170.png"/><Relationship Id="rId4" Type="http://schemas.openxmlformats.org/officeDocument/2006/relationships/image" Target="../media/image137.png"/><Relationship Id="rId9" Type="http://schemas.openxmlformats.org/officeDocument/2006/relationships/image" Target="../media/image169.png"/><Relationship Id="rId14" Type="http://schemas.openxmlformats.org/officeDocument/2006/relationships/image" Target="../media/image17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4.png"/><Relationship Id="rId3" Type="http://schemas.openxmlformats.org/officeDocument/2006/relationships/image" Target="../media/image98.png"/><Relationship Id="rId7" Type="http://schemas.openxmlformats.org/officeDocument/2006/relationships/image" Target="../media/image10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102.png"/><Relationship Id="rId5" Type="http://schemas.openxmlformats.org/officeDocument/2006/relationships/image" Target="../media/image101.png"/><Relationship Id="rId10" Type="http://schemas.openxmlformats.org/officeDocument/2006/relationships/image" Target="../media/image106.png"/><Relationship Id="rId4" Type="http://schemas.openxmlformats.org/officeDocument/2006/relationships/image" Target="../media/image100.png"/><Relationship Id="rId9" Type="http://schemas.openxmlformats.org/officeDocument/2006/relationships/image" Target="../media/image10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7.png"/><Relationship Id="rId7" Type="http://schemas.openxmlformats.org/officeDocument/2006/relationships/image" Target="../media/image1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110.png"/><Relationship Id="rId5" Type="http://schemas.openxmlformats.org/officeDocument/2006/relationships/image" Target="../media/image109.png"/><Relationship Id="rId4" Type="http://schemas.openxmlformats.org/officeDocument/2006/relationships/image" Target="../media/image10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png"/><Relationship Id="rId3" Type="http://schemas.openxmlformats.org/officeDocument/2006/relationships/image" Target="../media/image107.png"/><Relationship Id="rId7" Type="http://schemas.openxmlformats.org/officeDocument/2006/relationships/image" Target="../media/image11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114.png"/><Relationship Id="rId5" Type="http://schemas.openxmlformats.org/officeDocument/2006/relationships/image" Target="../media/image113.png"/><Relationship Id="rId4" Type="http://schemas.openxmlformats.org/officeDocument/2006/relationships/image" Target="../media/image112.png"/><Relationship Id="rId9" Type="http://schemas.openxmlformats.org/officeDocument/2006/relationships/image" Target="../media/image1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2.png"/><Relationship Id="rId13" Type="http://schemas.openxmlformats.org/officeDocument/2006/relationships/image" Target="../media/image127.png"/><Relationship Id="rId18" Type="http://schemas.openxmlformats.org/officeDocument/2006/relationships/image" Target="../media/image133.png"/><Relationship Id="rId3" Type="http://schemas.openxmlformats.org/officeDocument/2006/relationships/image" Target="../media/image107.png"/><Relationship Id="rId7" Type="http://schemas.openxmlformats.org/officeDocument/2006/relationships/image" Target="../media/image121.png"/><Relationship Id="rId12" Type="http://schemas.openxmlformats.org/officeDocument/2006/relationships/image" Target="../media/image126.png"/><Relationship Id="rId17" Type="http://schemas.openxmlformats.org/officeDocument/2006/relationships/image" Target="../media/image13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31.png"/><Relationship Id="rId20" Type="http://schemas.openxmlformats.org/officeDocument/2006/relationships/image" Target="../media/image135.png"/><Relationship Id="rId1" Type="http://schemas.openxmlformats.org/officeDocument/2006/relationships/tags" Target="../tags/tag4.xml"/><Relationship Id="rId6" Type="http://schemas.openxmlformats.org/officeDocument/2006/relationships/image" Target="../media/image120.png"/><Relationship Id="rId11" Type="http://schemas.openxmlformats.org/officeDocument/2006/relationships/image" Target="../media/image125.png"/><Relationship Id="rId5" Type="http://schemas.openxmlformats.org/officeDocument/2006/relationships/image" Target="../media/image119.png"/><Relationship Id="rId15" Type="http://schemas.openxmlformats.org/officeDocument/2006/relationships/image" Target="../media/image129.png"/><Relationship Id="rId10" Type="http://schemas.openxmlformats.org/officeDocument/2006/relationships/image" Target="../media/image124.png"/><Relationship Id="rId19" Type="http://schemas.openxmlformats.org/officeDocument/2006/relationships/image" Target="../media/image134.png"/><Relationship Id="rId4" Type="http://schemas.openxmlformats.org/officeDocument/2006/relationships/image" Target="../media/image118.png"/><Relationship Id="rId9" Type="http://schemas.openxmlformats.org/officeDocument/2006/relationships/image" Target="../media/image123.png"/><Relationship Id="rId14" Type="http://schemas.openxmlformats.org/officeDocument/2006/relationships/image" Target="../media/image12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image" Target="../media/image137.png"/><Relationship Id="rId4" Type="http://schemas.openxmlformats.org/officeDocument/2006/relationships/image" Target="../media/image13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4.png"/><Relationship Id="rId13" Type="http://schemas.openxmlformats.org/officeDocument/2006/relationships/image" Target="../media/image149.png"/><Relationship Id="rId3" Type="http://schemas.openxmlformats.org/officeDocument/2006/relationships/image" Target="../media/image139.png"/><Relationship Id="rId7" Type="http://schemas.openxmlformats.org/officeDocument/2006/relationships/image" Target="../media/image143.png"/><Relationship Id="rId12" Type="http://schemas.openxmlformats.org/officeDocument/2006/relationships/image" Target="../media/image148.png"/><Relationship Id="rId2" Type="http://schemas.openxmlformats.org/officeDocument/2006/relationships/image" Target="../media/image1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2.png"/><Relationship Id="rId11" Type="http://schemas.openxmlformats.org/officeDocument/2006/relationships/image" Target="../media/image147.png"/><Relationship Id="rId5" Type="http://schemas.openxmlformats.org/officeDocument/2006/relationships/image" Target="../media/image141.png"/><Relationship Id="rId10" Type="http://schemas.openxmlformats.org/officeDocument/2006/relationships/image" Target="../media/image146.png"/><Relationship Id="rId4" Type="http://schemas.openxmlformats.org/officeDocument/2006/relationships/image" Target="../media/image140.png"/><Relationship Id="rId9" Type="http://schemas.openxmlformats.org/officeDocument/2006/relationships/image" Target="../media/image14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9.png"/><Relationship Id="rId3" Type="http://schemas.openxmlformats.org/officeDocument/2006/relationships/image" Target="../media/image151.png"/><Relationship Id="rId7" Type="http://schemas.openxmlformats.org/officeDocument/2006/relationships/image" Target="../media/image163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4.png"/><Relationship Id="rId5" Type="http://schemas.openxmlformats.org/officeDocument/2006/relationships/image" Target="../media/image153.png"/><Relationship Id="rId4" Type="http://schemas.openxmlformats.org/officeDocument/2006/relationships/image" Target="../media/image15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564901" y="2496825"/>
            <a:ext cx="7978787" cy="154657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9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Complex Numbers</a:t>
            </a:r>
            <a:endParaRPr lang="ja-JP" altLang="en-US" sz="96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313DA6-E47F-4E10-80A0-614716C6A3BB}"/>
              </a:ext>
            </a:extLst>
          </p:cNvPr>
          <p:cNvSpPr txBox="1"/>
          <p:nvPr/>
        </p:nvSpPr>
        <p:spPr>
          <a:xfrm>
            <a:off x="2339752" y="4077072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0715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0920" y="1600200"/>
                <a:ext cx="3027286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use De </a:t>
                </a:r>
                <a:r>
                  <a:rPr lang="en-GB" sz="1400" b="1" dirty="0" err="1">
                    <a:latin typeface="Comic Sans MS" pitchFamily="66" charset="0"/>
                  </a:rPr>
                  <a:t>Moivre’s</a:t>
                </a:r>
                <a:r>
                  <a:rPr lang="en-GB" sz="1400" b="1" dirty="0">
                    <a:latin typeface="Comic Sans MS" pitchFamily="66" charset="0"/>
                  </a:rPr>
                  <a:t> Theorem in problem solving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Simplify: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d>
                                    <m:d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9</m:t>
                                          </m:r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17</m:t>
                                          </m:r>
                                        </m:den>
                                      </m:f>
                                    </m:e>
                                  </m:d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𝑖𝑠𝑖𝑛</m:t>
                                  </m:r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9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17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17</m:t>
                                          </m:r>
                                        </m:den>
                                      </m:f>
                                    </m:e>
                                  </m:d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𝑖𝑠𝑖𝑛</m:t>
                                  </m:r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17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0920" y="1600200"/>
                <a:ext cx="3027286" cy="5105400"/>
              </a:xfrm>
              <a:blipFill>
                <a:blip r:embed="rId3"/>
                <a:stretch>
                  <a:fillRect t="-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23968" y="6519446"/>
            <a:ext cx="401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テキスト ボックス 97">
                <a:extLst>
                  <a:ext uri="{FF2B5EF4-FFF2-40B4-BE49-F238E27FC236}">
                    <a16:creationId xmlns:a16="http://schemas.microsoft.com/office/drawing/2014/main" id="{F4166435-EDAA-427F-A659-71F8E12FAD11}"/>
                  </a:ext>
                </a:extLst>
              </p:cNvPr>
              <p:cNvSpPr txBox="1"/>
              <p:nvPr/>
            </p:nvSpPr>
            <p:spPr>
              <a:xfrm>
                <a:off x="0" y="0"/>
                <a:ext cx="3857082" cy="30655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d>
                                <m: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𝑖𝑠𝑖𝑛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8" name="テキスト ボックス 97">
                <a:extLst>
                  <a:ext uri="{FF2B5EF4-FFF2-40B4-BE49-F238E27FC236}">
                    <a16:creationId xmlns:a16="http://schemas.microsoft.com/office/drawing/2014/main" id="{F4166435-EDAA-427F-A659-71F8E12FAD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857082" cy="30655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00D7C48-BD2A-42A4-85BF-B90F7C913E13}"/>
                  </a:ext>
                </a:extLst>
              </p:cNvPr>
              <p:cNvSpPr txBox="1"/>
              <p:nvPr/>
            </p:nvSpPr>
            <p:spPr>
              <a:xfrm>
                <a:off x="3733060" y="1384916"/>
                <a:ext cx="1527341" cy="8543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1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1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d>
                                    <m:d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9</m:t>
                                          </m:r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17</m:t>
                                          </m:r>
                                        </m:den>
                                      </m:f>
                                    </m:e>
                                  </m:d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𝑖𝑠𝑖𝑛</m:t>
                                  </m:r>
                                  <m:d>
                                    <m:d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9</m:t>
                                          </m:r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17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sz="11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1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d>
                                    <m:d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17</m:t>
                                          </m:r>
                                        </m:den>
                                      </m:f>
                                    </m:e>
                                  </m:d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𝑖𝑠𝑖𝑛</m:t>
                                  </m:r>
                                  <m:d>
                                    <m:d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17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00D7C48-BD2A-42A4-85BF-B90F7C913E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060" y="1384916"/>
                <a:ext cx="1527341" cy="8543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09D02E85-0485-483C-9136-A3E40AB3DCF2}"/>
                  </a:ext>
                </a:extLst>
              </p:cNvPr>
              <p:cNvSpPr txBox="1"/>
              <p:nvPr/>
            </p:nvSpPr>
            <p:spPr>
              <a:xfrm>
                <a:off x="3468209" y="2425083"/>
                <a:ext cx="1930978" cy="8543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1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1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d>
                                    <m:d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9</m:t>
                                          </m:r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17</m:t>
                                          </m:r>
                                        </m:den>
                                      </m:f>
                                    </m:e>
                                  </m:d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𝑖𝑠𝑖𝑛</m:t>
                                  </m:r>
                                  <m:d>
                                    <m:d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9</m:t>
                                          </m:r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17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sz="11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1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d>
                                    <m:d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1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17</m:t>
                                          </m:r>
                                        </m:den>
                                      </m:f>
                                    </m:e>
                                  </m:d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𝑖𝑠𝑖𝑛</m:t>
                                  </m:r>
                                  <m:d>
                                    <m:d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1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17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09D02E85-0485-483C-9136-A3E40AB3DC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8209" y="2425083"/>
                <a:ext cx="1930978" cy="8543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円弧 7">
            <a:extLst>
              <a:ext uri="{FF2B5EF4-FFF2-40B4-BE49-F238E27FC236}">
                <a16:creationId xmlns:a16="http://schemas.microsoft.com/office/drawing/2014/main" id="{8D682D9D-4E81-4546-9F81-01691339512E}"/>
              </a:ext>
            </a:extLst>
          </p:cNvPr>
          <p:cNvSpPr/>
          <p:nvPr/>
        </p:nvSpPr>
        <p:spPr>
          <a:xfrm>
            <a:off x="5382826" y="1803648"/>
            <a:ext cx="405415" cy="992818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D440EB67-C9BB-4068-A77C-F8F9C8443894}"/>
                  </a:ext>
                </a:extLst>
              </p:cNvPr>
              <p:cNvSpPr txBox="1"/>
              <p:nvPr/>
            </p:nvSpPr>
            <p:spPr>
              <a:xfrm>
                <a:off x="5726096" y="1839160"/>
                <a:ext cx="309830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Rewrite denominator using </a:t>
                </a:r>
                <a14:m>
                  <m:oMath xmlns:m="http://schemas.openxmlformats.org/officeDocument/2006/math"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d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𝑠𝑖𝑛</m:t>
                    </m:r>
                    <m:d>
                      <m:dPr>
                        <m:ctrlP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d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𝑠𝑖𝑛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</a:p>
              <a:p>
                <a:pPr algn="ctr"/>
                <a:endParaRPr lang="en-GB" sz="11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GB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(Always watch out for this!)</a:t>
                </a: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D440EB67-C9BB-4068-A77C-F8F9C84438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6096" y="1839160"/>
                <a:ext cx="3098307" cy="769441"/>
              </a:xfrm>
              <a:prstGeom prst="rect">
                <a:avLst/>
              </a:prstGeom>
              <a:blipFill>
                <a:blip r:embed="rId7"/>
                <a:stretch>
                  <a:fillRect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EE33F30-905C-45F4-A8DD-A6EC05A7DE7B}"/>
                  </a:ext>
                </a:extLst>
              </p:cNvPr>
              <p:cNvSpPr txBox="1"/>
              <p:nvPr/>
            </p:nvSpPr>
            <p:spPr>
              <a:xfrm>
                <a:off x="3576221" y="3536271"/>
                <a:ext cx="1703993" cy="5997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45</m:t>
                                  </m:r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17</m:t>
                                  </m:r>
                                </m:den>
                              </m:f>
                            </m:e>
                          </m:d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45</m:t>
                                  </m:r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17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17</m:t>
                                  </m:r>
                                </m:den>
                              </m:f>
                            </m:e>
                          </m:d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17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EE33F30-905C-45F4-A8DD-A6EC05A7DE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6221" y="3536271"/>
                <a:ext cx="1703993" cy="59971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円弧 10">
            <a:extLst>
              <a:ext uri="{FF2B5EF4-FFF2-40B4-BE49-F238E27FC236}">
                <a16:creationId xmlns:a16="http://schemas.microsoft.com/office/drawing/2014/main" id="{00851CEA-C41F-4B2F-9E87-735EB58F4082}"/>
              </a:ext>
            </a:extLst>
          </p:cNvPr>
          <p:cNvSpPr/>
          <p:nvPr/>
        </p:nvSpPr>
        <p:spPr>
          <a:xfrm>
            <a:off x="5410938" y="2870448"/>
            <a:ext cx="405415" cy="992818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52D1C13-64C7-47EF-86E9-5C497EAFBF4C}"/>
              </a:ext>
            </a:extLst>
          </p:cNvPr>
          <p:cNvSpPr txBox="1"/>
          <p:nvPr/>
        </p:nvSpPr>
        <p:spPr>
          <a:xfrm>
            <a:off x="5832629" y="2877848"/>
            <a:ext cx="309830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Apply De </a:t>
            </a:r>
            <a:r>
              <a:rPr lang="en-US" sz="11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Moivre’s</a:t>
            </a:r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 theorem</a:t>
            </a:r>
          </a:p>
          <a:p>
            <a:pPr algn="ctr"/>
            <a:endParaRPr lang="en-US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Since there is no ‘r’ term, essentially you just multiply the angles by the power and then remove it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円弧 14">
            <a:extLst>
              <a:ext uri="{FF2B5EF4-FFF2-40B4-BE49-F238E27FC236}">
                <a16:creationId xmlns:a16="http://schemas.microsoft.com/office/drawing/2014/main" id="{67D79C8C-9E85-4B53-AF6B-DFBAADB7EED3}"/>
              </a:ext>
            </a:extLst>
          </p:cNvPr>
          <p:cNvSpPr/>
          <p:nvPr/>
        </p:nvSpPr>
        <p:spPr>
          <a:xfrm>
            <a:off x="6344574" y="3857349"/>
            <a:ext cx="411334" cy="723529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BEEECC1C-B615-469E-B8EE-2872FF279668}"/>
                  </a:ext>
                </a:extLst>
              </p:cNvPr>
              <p:cNvSpPr txBox="1"/>
              <p:nvPr/>
            </p:nvSpPr>
            <p:spPr>
              <a:xfrm>
                <a:off x="6676008" y="3907659"/>
                <a:ext cx="2556768" cy="5081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Use</a:t>
                </a:r>
              </a:p>
              <a:p>
                <a:pPr algn="ctr"/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1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11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1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sz="11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1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sz="1100" i="1">
                        <a:solidFill>
                          <a:srgbClr val="FF0000"/>
                        </a:solidFill>
                        <a:latin typeface="Cambria Math"/>
                      </a:rPr>
                      <m:t> =</m:t>
                    </m:r>
                    <m:f>
                      <m:fPr>
                        <m:ctrlPr>
                          <a:rPr lang="en-GB" sz="11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11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sz="11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den>
                    </m:f>
                    <m:d>
                      <m:dPr>
                        <m:ctrlPr>
                          <a:rPr lang="en-GB" sz="11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𝑐𝑜𝑠</m:t>
                        </m:r>
                        <m:d>
                          <m:dPr>
                            <m:ctrlP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1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1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sz="11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11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1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sz="11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  <m: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𝑖𝑠𝑖𝑛</m:t>
                        </m:r>
                        <m:d>
                          <m:dPr>
                            <m:ctrlPr>
                              <a:rPr lang="en-US" sz="11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1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1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sz="11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11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11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1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sz="11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e>
                    </m:d>
                  </m:oMath>
                </a14:m>
                <a:endParaRPr lang="en-GB" sz="11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BEEECC1C-B615-469E-B8EE-2872FF2796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6008" y="3907659"/>
                <a:ext cx="2556768" cy="50815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A89DD8DD-9A9B-4A10-AD07-B0A43FBC2DD3}"/>
                  </a:ext>
                </a:extLst>
              </p:cNvPr>
              <p:cNvSpPr txBox="1"/>
              <p:nvPr/>
            </p:nvSpPr>
            <p:spPr>
              <a:xfrm>
                <a:off x="3558466" y="4344140"/>
                <a:ext cx="2918812" cy="4374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45</m:t>
                              </m:r>
                              <m: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17</m:t>
                              </m:r>
                            </m:den>
                          </m:f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17</m:t>
                                  </m:r>
                                </m:den>
                              </m:f>
                            </m:e>
                          </m:d>
                        </m:e>
                      </m:d>
                      <m:r>
                        <a:rPr lang="en-US" sz="11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𝑖𝑠𝑖𝑛</m:t>
                      </m:r>
                      <m:d>
                        <m:d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45</m:t>
                              </m:r>
                              <m: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17</m:t>
                              </m:r>
                            </m:den>
                          </m:f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17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A89DD8DD-9A9B-4A10-AD07-B0A43FBC2D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8466" y="4344140"/>
                <a:ext cx="2918812" cy="437492"/>
              </a:xfrm>
              <a:prstGeom prst="rect">
                <a:avLst/>
              </a:prstGeom>
              <a:blipFill>
                <a:blip r:embed="rId10"/>
                <a:stretch>
                  <a:fillRect l="-209" b="-14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5F14C8EB-4546-4737-A390-531EE0E3D5D5}"/>
                  </a:ext>
                </a:extLst>
              </p:cNvPr>
              <p:cNvSpPr txBox="1"/>
              <p:nvPr/>
            </p:nvSpPr>
            <p:spPr>
              <a:xfrm>
                <a:off x="3551068" y="5011445"/>
                <a:ext cx="1649362" cy="380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51</m:t>
                              </m:r>
                              <m: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17</m:t>
                              </m:r>
                            </m:den>
                          </m:f>
                        </m:e>
                      </m:d>
                      <m:r>
                        <a:rPr lang="en-US" sz="11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𝑖𝑠𝑖𝑛</m:t>
                      </m:r>
                      <m:d>
                        <m:d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51</m:t>
                              </m:r>
                              <m: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17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5F14C8EB-4546-4737-A390-531EE0E3D5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1068" y="5011445"/>
                <a:ext cx="1649362" cy="380361"/>
              </a:xfrm>
              <a:prstGeom prst="rect">
                <a:avLst/>
              </a:prstGeom>
              <a:blipFill>
                <a:blip r:embed="rId11"/>
                <a:stretch>
                  <a:fillRect l="-7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0D520A23-214F-4919-967F-4AB799B56619}"/>
                  </a:ext>
                </a:extLst>
              </p:cNvPr>
              <p:cNvSpPr txBox="1"/>
              <p:nvPr/>
            </p:nvSpPr>
            <p:spPr>
              <a:xfrm>
                <a:off x="3551068" y="5624004"/>
                <a:ext cx="1355692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10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1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</m:d>
                      <m:r>
                        <a:rPr lang="en-US" sz="11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𝑖𝑠𝑖𝑛</m:t>
                      </m:r>
                      <m:d>
                        <m:d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</m:d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0D520A23-214F-4919-967F-4AB799B566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1068" y="5624004"/>
                <a:ext cx="1355692" cy="169277"/>
              </a:xfrm>
              <a:prstGeom prst="rect">
                <a:avLst/>
              </a:prstGeom>
              <a:blipFill>
                <a:blip r:embed="rId12"/>
                <a:stretch>
                  <a:fillRect l="-901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円弧 19">
            <a:extLst>
              <a:ext uri="{FF2B5EF4-FFF2-40B4-BE49-F238E27FC236}">
                <a16:creationId xmlns:a16="http://schemas.microsoft.com/office/drawing/2014/main" id="{D746DE96-389E-4859-BBB3-E46807634F62}"/>
              </a:ext>
            </a:extLst>
          </p:cNvPr>
          <p:cNvSpPr/>
          <p:nvPr/>
        </p:nvSpPr>
        <p:spPr>
          <a:xfrm>
            <a:off x="6328298" y="4604553"/>
            <a:ext cx="312200" cy="651028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円弧 20">
            <a:extLst>
              <a:ext uri="{FF2B5EF4-FFF2-40B4-BE49-F238E27FC236}">
                <a16:creationId xmlns:a16="http://schemas.microsoft.com/office/drawing/2014/main" id="{CD3C2956-346E-48F8-A92F-1F0AEF3D674B}"/>
              </a:ext>
            </a:extLst>
          </p:cNvPr>
          <p:cNvSpPr/>
          <p:nvPr/>
        </p:nvSpPr>
        <p:spPr>
          <a:xfrm>
            <a:off x="5078026" y="5262980"/>
            <a:ext cx="275209" cy="454239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8AD9EAB-8580-4BDB-9F14-E1B83B0ED847}"/>
              </a:ext>
            </a:extLst>
          </p:cNvPr>
          <p:cNvSpPr txBox="1"/>
          <p:nvPr/>
        </p:nvSpPr>
        <p:spPr>
          <a:xfrm>
            <a:off x="6542843" y="4786548"/>
            <a:ext cx="8700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100" dirty="0">
              <a:solidFill>
                <a:srgbClr val="FF0000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4923E8E-C473-429B-B404-8A81FB9DA5D5}"/>
              </a:ext>
            </a:extLst>
          </p:cNvPr>
          <p:cNvSpPr txBox="1"/>
          <p:nvPr/>
        </p:nvSpPr>
        <p:spPr>
          <a:xfrm>
            <a:off x="5246703" y="5354718"/>
            <a:ext cx="8700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1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69912E00-2D6E-4970-BD98-BB5D78744D1D}"/>
                  </a:ext>
                </a:extLst>
              </p:cNvPr>
              <p:cNvSpPr txBox="1"/>
              <p:nvPr/>
            </p:nvSpPr>
            <p:spPr>
              <a:xfrm>
                <a:off x="3551067" y="5987989"/>
                <a:ext cx="776431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=−1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10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(0)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69912E00-2D6E-4970-BD98-BB5D78744D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1067" y="5987989"/>
                <a:ext cx="776431" cy="169277"/>
              </a:xfrm>
              <a:prstGeom prst="rect">
                <a:avLst/>
              </a:prstGeom>
              <a:blipFill>
                <a:blip r:embed="rId13"/>
                <a:stretch>
                  <a:fillRect l="-2362" r="-7087" b="-3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51436E5D-141E-484B-95B2-C0054F38BB43}"/>
                  </a:ext>
                </a:extLst>
              </p:cNvPr>
              <p:cNvSpPr txBox="1"/>
              <p:nvPr/>
            </p:nvSpPr>
            <p:spPr>
              <a:xfrm>
                <a:off x="3551068" y="6387484"/>
                <a:ext cx="361381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51436E5D-141E-484B-95B2-C0054F38BB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1068" y="6387484"/>
                <a:ext cx="361381" cy="169277"/>
              </a:xfrm>
              <a:prstGeom prst="rect">
                <a:avLst/>
              </a:prstGeom>
              <a:blipFill>
                <a:blip r:embed="rId14"/>
                <a:stretch>
                  <a:fillRect l="-5085" r="-10169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円弧 25">
            <a:extLst>
              <a:ext uri="{FF2B5EF4-FFF2-40B4-BE49-F238E27FC236}">
                <a16:creationId xmlns:a16="http://schemas.microsoft.com/office/drawing/2014/main" id="{70074319-50E1-4A46-AD36-0E4B83E825C7}"/>
              </a:ext>
            </a:extLst>
          </p:cNvPr>
          <p:cNvSpPr/>
          <p:nvPr/>
        </p:nvSpPr>
        <p:spPr>
          <a:xfrm>
            <a:off x="4795421" y="5708344"/>
            <a:ext cx="264852" cy="399494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円弧 26">
            <a:extLst>
              <a:ext uri="{FF2B5EF4-FFF2-40B4-BE49-F238E27FC236}">
                <a16:creationId xmlns:a16="http://schemas.microsoft.com/office/drawing/2014/main" id="{E4DCE6CE-997F-4CE4-AC9B-F5798377BC5D}"/>
              </a:ext>
            </a:extLst>
          </p:cNvPr>
          <p:cNvSpPr/>
          <p:nvPr/>
        </p:nvSpPr>
        <p:spPr>
          <a:xfrm>
            <a:off x="4255362" y="6073808"/>
            <a:ext cx="264852" cy="399494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640BA72-0F89-4EC5-B915-71E8A0E81E3A}"/>
              </a:ext>
            </a:extLst>
          </p:cNvPr>
          <p:cNvSpPr txBox="1"/>
          <p:nvPr/>
        </p:nvSpPr>
        <p:spPr>
          <a:xfrm>
            <a:off x="4944863" y="5798602"/>
            <a:ext cx="8700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100" dirty="0">
              <a:solidFill>
                <a:srgbClr val="FF0000"/>
              </a:solidFill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E5EC5B77-61BE-4B69-A803-C2F28DB12A29}"/>
              </a:ext>
            </a:extLst>
          </p:cNvPr>
          <p:cNvSpPr txBox="1"/>
          <p:nvPr/>
        </p:nvSpPr>
        <p:spPr>
          <a:xfrm>
            <a:off x="4438836" y="6215852"/>
            <a:ext cx="8700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1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28540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 animBg="1"/>
      <p:bldP spid="10" grpId="0"/>
      <p:bldP spid="11" grpId="0" animBg="1"/>
      <p:bldP spid="15" grpId="0" animBg="1"/>
      <p:bldP spid="16" grpId="0"/>
      <p:bldP spid="17" grpId="0"/>
      <p:bldP spid="18" grpId="0"/>
      <p:bldP spid="19" grpId="0"/>
      <p:bldP spid="20" grpId="0" animBg="1"/>
      <p:bldP spid="21" grpId="0" animBg="1"/>
      <p:bldP spid="22" grpId="0"/>
      <p:bldP spid="23" grpId="0"/>
      <p:bldP spid="24" grpId="0"/>
      <p:bldP spid="25" grpId="0"/>
      <p:bldP spid="26" grpId="0" animBg="1"/>
      <p:bldP spid="27" grpId="0" animBg="1"/>
      <p:bldP spid="28" grpId="0"/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0715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0920" y="1600200"/>
                <a:ext cx="3027286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use De </a:t>
                </a:r>
                <a:r>
                  <a:rPr lang="en-GB" sz="1400" b="1" dirty="0" err="1">
                    <a:latin typeface="Comic Sans MS" pitchFamily="66" charset="0"/>
                  </a:rPr>
                  <a:t>Moivre’s</a:t>
                </a:r>
                <a:r>
                  <a:rPr lang="en-GB" sz="1400" b="1" dirty="0">
                    <a:latin typeface="Comic Sans MS" pitchFamily="66" charset="0"/>
                  </a:rPr>
                  <a:t> Theorem in problem solving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Express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ad>
                              <m:radPr>
                                <m:degHide m:val="on"/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e>
                        </m:d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𝑖𝑦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De </a:t>
                </a:r>
                <a:r>
                  <a:rPr lang="en-GB" sz="1400" dirty="0" err="1">
                    <a:latin typeface="Comic Sans MS" pitchFamily="66" charset="0"/>
                  </a:rPr>
                  <a:t>Moivre’s</a:t>
                </a:r>
                <a:r>
                  <a:rPr lang="en-GB" sz="1400" dirty="0">
                    <a:latin typeface="Comic Sans MS" pitchFamily="66" charset="0"/>
                  </a:rPr>
                  <a:t> theorem is based on the modulus-argument form, so you will need this first…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0920" y="1600200"/>
                <a:ext cx="3027286" cy="5105400"/>
              </a:xfrm>
              <a:blipFill>
                <a:blip r:embed="rId3"/>
                <a:stretch>
                  <a:fillRect t="-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23968" y="6519446"/>
            <a:ext cx="401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テキスト ボックス 97">
                <a:extLst>
                  <a:ext uri="{FF2B5EF4-FFF2-40B4-BE49-F238E27FC236}">
                    <a16:creationId xmlns:a16="http://schemas.microsoft.com/office/drawing/2014/main" id="{F4166435-EDAA-427F-A659-71F8E12FAD11}"/>
                  </a:ext>
                </a:extLst>
              </p:cNvPr>
              <p:cNvSpPr txBox="1"/>
              <p:nvPr/>
            </p:nvSpPr>
            <p:spPr>
              <a:xfrm>
                <a:off x="0" y="0"/>
                <a:ext cx="3857082" cy="30655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d>
                                <m: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𝑖𝑠𝑖𝑛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8" name="テキスト ボックス 97">
                <a:extLst>
                  <a:ext uri="{FF2B5EF4-FFF2-40B4-BE49-F238E27FC236}">
                    <a16:creationId xmlns:a16="http://schemas.microsoft.com/office/drawing/2014/main" id="{F4166435-EDAA-427F-A659-71F8E12FAD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857082" cy="30655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56">
            <a:extLst>
              <a:ext uri="{FF2B5EF4-FFF2-40B4-BE49-F238E27FC236}">
                <a16:creationId xmlns:a16="http://schemas.microsoft.com/office/drawing/2014/main" id="{AD429844-7C01-4294-8289-B59E16CBA67F}"/>
              </a:ext>
            </a:extLst>
          </p:cNvPr>
          <p:cNvCxnSpPr/>
          <p:nvPr/>
        </p:nvCxnSpPr>
        <p:spPr>
          <a:xfrm flipV="1">
            <a:off x="6384032" y="1540024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68">
            <a:extLst>
              <a:ext uri="{FF2B5EF4-FFF2-40B4-BE49-F238E27FC236}">
                <a16:creationId xmlns:a16="http://schemas.microsoft.com/office/drawing/2014/main" id="{4481CE21-774F-472E-B094-E16C6E3A513F}"/>
              </a:ext>
            </a:extLst>
          </p:cNvPr>
          <p:cNvCxnSpPr/>
          <p:nvPr/>
        </p:nvCxnSpPr>
        <p:spPr>
          <a:xfrm rot="5400000" flipH="1" flipV="1">
            <a:off x="6384032" y="1540024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73">
            <a:extLst>
              <a:ext uri="{FF2B5EF4-FFF2-40B4-BE49-F238E27FC236}">
                <a16:creationId xmlns:a16="http://schemas.microsoft.com/office/drawing/2014/main" id="{256AF318-7E8C-4D88-A78C-9268716113B5}"/>
              </a:ext>
            </a:extLst>
          </p:cNvPr>
          <p:cNvSpPr txBox="1"/>
          <p:nvPr/>
        </p:nvSpPr>
        <p:spPr>
          <a:xfrm>
            <a:off x="7908032" y="2911624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Re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25" name="TextBox 74">
            <a:extLst>
              <a:ext uri="{FF2B5EF4-FFF2-40B4-BE49-F238E27FC236}">
                <a16:creationId xmlns:a16="http://schemas.microsoft.com/office/drawing/2014/main" id="{C982CBAD-7407-4F4E-8B7C-B0A8D12B7C25}"/>
              </a:ext>
            </a:extLst>
          </p:cNvPr>
          <p:cNvSpPr txBox="1"/>
          <p:nvPr/>
        </p:nvSpPr>
        <p:spPr>
          <a:xfrm>
            <a:off x="6219800" y="1208584"/>
            <a:ext cx="4219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latin typeface="Comic Sans MS" pitchFamily="66" charset="0"/>
              </a:rPr>
              <a:t>Im</a:t>
            </a:r>
            <a:endParaRPr lang="en-GB" sz="1400" dirty="0">
              <a:latin typeface="Comic Sans MS" pitchFamily="66" charset="0"/>
            </a:endParaRPr>
          </a:p>
        </p:txBody>
      </p:sp>
      <p:grpSp>
        <p:nvGrpSpPr>
          <p:cNvPr id="26" name="Group 5">
            <a:extLst>
              <a:ext uri="{FF2B5EF4-FFF2-40B4-BE49-F238E27FC236}">
                <a16:creationId xmlns:a16="http://schemas.microsoft.com/office/drawing/2014/main" id="{19530FBE-19D6-4BCA-A699-0EEEB3AAF928}"/>
              </a:ext>
            </a:extLst>
          </p:cNvPr>
          <p:cNvGrpSpPr/>
          <p:nvPr/>
        </p:nvGrpSpPr>
        <p:grpSpPr>
          <a:xfrm>
            <a:off x="6876165" y="2092733"/>
            <a:ext cx="144016" cy="144016"/>
            <a:chOff x="7236296" y="5373216"/>
            <a:chExt cx="144016" cy="144016"/>
          </a:xfrm>
        </p:grpSpPr>
        <p:cxnSp>
          <p:nvCxnSpPr>
            <p:cNvPr id="27" name="Straight Connector 4">
              <a:extLst>
                <a:ext uri="{FF2B5EF4-FFF2-40B4-BE49-F238E27FC236}">
                  <a16:creationId xmlns:a16="http://schemas.microsoft.com/office/drawing/2014/main" id="{0979C0C1-04CF-466D-B97F-1BA13592DAF4}"/>
                </a:ext>
              </a:extLst>
            </p:cNvPr>
            <p:cNvCxnSpPr/>
            <p:nvPr/>
          </p:nvCxnSpPr>
          <p:spPr>
            <a:xfrm>
              <a:off x="7236296" y="5373216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95">
              <a:extLst>
                <a:ext uri="{FF2B5EF4-FFF2-40B4-BE49-F238E27FC236}">
                  <a16:creationId xmlns:a16="http://schemas.microsoft.com/office/drawing/2014/main" id="{4CB5DB92-657D-4ECE-AA35-607C8728D3DB}"/>
                </a:ext>
              </a:extLst>
            </p:cNvPr>
            <p:cNvCxnSpPr/>
            <p:nvPr/>
          </p:nvCxnSpPr>
          <p:spPr>
            <a:xfrm flipH="1">
              <a:off x="7236296" y="5373216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Connector 8">
            <a:extLst>
              <a:ext uri="{FF2B5EF4-FFF2-40B4-BE49-F238E27FC236}">
                <a16:creationId xmlns:a16="http://schemas.microsoft.com/office/drawing/2014/main" id="{E61F3DA3-C943-419F-A4BB-03427BBAD5C7}"/>
              </a:ext>
            </a:extLst>
          </p:cNvPr>
          <p:cNvCxnSpPr>
            <a:cxnSpLocks/>
          </p:cNvCxnSpPr>
          <p:nvPr/>
        </p:nvCxnSpPr>
        <p:spPr>
          <a:xfrm flipH="1">
            <a:off x="6374423" y="2148396"/>
            <a:ext cx="585670" cy="91132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96">
            <a:extLst>
              <a:ext uri="{FF2B5EF4-FFF2-40B4-BE49-F238E27FC236}">
                <a16:creationId xmlns:a16="http://schemas.microsoft.com/office/drawing/2014/main" id="{5252B159-EF5A-4821-BBC4-AECF3543B27B}"/>
              </a:ext>
            </a:extLst>
          </p:cNvPr>
          <p:cNvCxnSpPr>
            <a:cxnSpLocks/>
          </p:cNvCxnSpPr>
          <p:nvPr/>
        </p:nvCxnSpPr>
        <p:spPr>
          <a:xfrm>
            <a:off x="6374423" y="3050932"/>
            <a:ext cx="59454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97">
            <a:extLst>
              <a:ext uri="{FF2B5EF4-FFF2-40B4-BE49-F238E27FC236}">
                <a16:creationId xmlns:a16="http://schemas.microsoft.com/office/drawing/2014/main" id="{757F83F9-4DDA-409B-8682-1504088AAFBA}"/>
              </a:ext>
            </a:extLst>
          </p:cNvPr>
          <p:cNvCxnSpPr>
            <a:cxnSpLocks/>
          </p:cNvCxnSpPr>
          <p:nvPr/>
        </p:nvCxnSpPr>
        <p:spPr>
          <a:xfrm>
            <a:off x="6957305" y="2190001"/>
            <a:ext cx="0" cy="88167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98">
                <a:extLst>
                  <a:ext uri="{FF2B5EF4-FFF2-40B4-BE49-F238E27FC236}">
                    <a16:creationId xmlns:a16="http://schemas.microsoft.com/office/drawing/2014/main" id="{3FD03BEB-E951-4887-814A-46EE7C36EB49}"/>
                  </a:ext>
                </a:extLst>
              </p:cNvPr>
              <p:cNvSpPr txBox="1"/>
              <p:nvPr/>
            </p:nvSpPr>
            <p:spPr>
              <a:xfrm>
                <a:off x="6953653" y="2498984"/>
                <a:ext cx="317158" cy="24083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Box 98">
                <a:extLst>
                  <a:ext uri="{FF2B5EF4-FFF2-40B4-BE49-F238E27FC236}">
                    <a16:creationId xmlns:a16="http://schemas.microsoft.com/office/drawing/2014/main" id="{3FD03BEB-E951-4887-814A-46EE7C36EB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3653" y="2498984"/>
                <a:ext cx="317158" cy="240835"/>
              </a:xfrm>
              <a:prstGeom prst="rect">
                <a:avLst/>
              </a:prstGeom>
              <a:blipFill>
                <a:blip r:embed="rId5"/>
                <a:stretch>
                  <a:fillRect r="-3846"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99">
                <a:extLst>
                  <a:ext uri="{FF2B5EF4-FFF2-40B4-BE49-F238E27FC236}">
                    <a16:creationId xmlns:a16="http://schemas.microsoft.com/office/drawing/2014/main" id="{97119EC2-D976-4C69-B0F5-4E2E75561356}"/>
                  </a:ext>
                </a:extLst>
              </p:cNvPr>
              <p:cNvSpPr txBox="1"/>
              <p:nvPr/>
            </p:nvSpPr>
            <p:spPr>
              <a:xfrm>
                <a:off x="6572006" y="3072179"/>
                <a:ext cx="22420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TextBox 99">
                <a:extLst>
                  <a:ext uri="{FF2B5EF4-FFF2-40B4-BE49-F238E27FC236}">
                    <a16:creationId xmlns:a16="http://schemas.microsoft.com/office/drawing/2014/main" id="{97119EC2-D976-4C69-B0F5-4E2E755613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2006" y="3072179"/>
                <a:ext cx="224204" cy="215444"/>
              </a:xfrm>
              <a:prstGeom prst="rect">
                <a:avLst/>
              </a:prstGeom>
              <a:blipFill>
                <a:blip r:embed="rId6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12">
            <a:extLst>
              <a:ext uri="{FF2B5EF4-FFF2-40B4-BE49-F238E27FC236}">
                <a16:creationId xmlns:a16="http://schemas.microsoft.com/office/drawing/2014/main" id="{131EFD19-D1AF-45B1-90A7-7F671EB6F70E}"/>
              </a:ext>
            </a:extLst>
          </p:cNvPr>
          <p:cNvSpPr/>
          <p:nvPr/>
        </p:nvSpPr>
        <p:spPr>
          <a:xfrm>
            <a:off x="5671039" y="2681654"/>
            <a:ext cx="914400" cy="914400"/>
          </a:xfrm>
          <a:prstGeom prst="arc">
            <a:avLst>
              <a:gd name="adj1" fmla="val 19536192"/>
              <a:gd name="adj2" fmla="val 21023355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100">
                <a:extLst>
                  <a:ext uri="{FF2B5EF4-FFF2-40B4-BE49-F238E27FC236}">
                    <a16:creationId xmlns:a16="http://schemas.microsoft.com/office/drawing/2014/main" id="{7B23DBE9-E92F-413D-A48E-F2F1DCCD17F9}"/>
                  </a:ext>
                </a:extLst>
              </p:cNvPr>
              <p:cNvSpPr txBox="1"/>
              <p:nvPr/>
            </p:nvSpPr>
            <p:spPr>
              <a:xfrm>
                <a:off x="6514854" y="2809008"/>
                <a:ext cx="258807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𝜽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TextBox 100">
                <a:extLst>
                  <a:ext uri="{FF2B5EF4-FFF2-40B4-BE49-F238E27FC236}">
                    <a16:creationId xmlns:a16="http://schemas.microsoft.com/office/drawing/2014/main" id="{7B23DBE9-E92F-413D-A48E-F2F1DCCD17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4854" y="2809008"/>
                <a:ext cx="258807" cy="215444"/>
              </a:xfrm>
              <a:prstGeom prst="rect">
                <a:avLst/>
              </a:prstGeom>
              <a:blipFill>
                <a:blip r:embed="rId7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2ADE9EE9-70C1-49E0-BEE5-0E36D29D302B}"/>
                  </a:ext>
                </a:extLst>
              </p:cNvPr>
              <p:cNvSpPr txBox="1"/>
              <p:nvPr/>
            </p:nvSpPr>
            <p:spPr>
              <a:xfrm>
                <a:off x="4523173" y="4740676"/>
                <a:ext cx="1723036" cy="5010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2ADE9EE9-70C1-49E0-BEE5-0E36D29D30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3173" y="4740676"/>
                <a:ext cx="1723036" cy="5010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C994DA6C-6653-4AC1-9CE9-A98DAAFE2C15}"/>
                  </a:ext>
                </a:extLst>
              </p:cNvPr>
              <p:cNvSpPr txBox="1"/>
              <p:nvPr/>
            </p:nvSpPr>
            <p:spPr>
              <a:xfrm>
                <a:off x="4523174" y="5326602"/>
                <a:ext cx="53046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C994DA6C-6653-4AC1-9CE9-A98DAAFE2C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3174" y="5326602"/>
                <a:ext cx="530466" cy="246221"/>
              </a:xfrm>
              <a:prstGeom prst="rect">
                <a:avLst/>
              </a:prstGeom>
              <a:blipFill>
                <a:blip r:embed="rId9"/>
                <a:stretch>
                  <a:fillRect l="-5747" r="-6897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0666FEC2-0C9E-43F9-812D-EA2CD2B52D24}"/>
                  </a:ext>
                </a:extLst>
              </p:cNvPr>
              <p:cNvSpPr txBox="1"/>
              <p:nvPr/>
            </p:nvSpPr>
            <p:spPr>
              <a:xfrm>
                <a:off x="6761825" y="4733277"/>
                <a:ext cx="1514325" cy="5821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𝑇𝑎𝑛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0666FEC2-0C9E-43F9-812D-EA2CD2B52D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1825" y="4733277"/>
                <a:ext cx="1514325" cy="582147"/>
              </a:xfrm>
              <a:prstGeom prst="rect">
                <a:avLst/>
              </a:prstGeom>
              <a:blipFill>
                <a:blip r:embed="rId10"/>
                <a:stretch>
                  <a:fillRect b="-10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D580C3C6-F259-40EA-9A84-A19D26354213}"/>
                  </a:ext>
                </a:extLst>
              </p:cNvPr>
              <p:cNvSpPr txBox="1"/>
              <p:nvPr/>
            </p:nvSpPr>
            <p:spPr>
              <a:xfrm>
                <a:off x="6754427" y="5347315"/>
                <a:ext cx="562077" cy="4200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D580C3C6-F259-40EA-9A84-A19D263542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4427" y="5347315"/>
                <a:ext cx="562077" cy="420051"/>
              </a:xfrm>
              <a:prstGeom prst="rect">
                <a:avLst/>
              </a:prstGeom>
              <a:blipFill>
                <a:blip r:embed="rId11"/>
                <a:stretch>
                  <a:fillRect l="-8696" r="-6522" b="-159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77635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animBg="1"/>
      <p:bldP spid="24" grpId="0"/>
      <p:bldP spid="25" grpId="0"/>
      <p:bldP spid="33" grpId="0"/>
      <p:bldP spid="34" grpId="0"/>
      <p:bldP spid="35" grpId="0" animBg="1"/>
      <p:bldP spid="36" grpId="0"/>
      <p:bldP spid="39" grpId="0"/>
      <p:bldP spid="41" grpId="0"/>
      <p:bldP spid="42" grpId="0"/>
      <p:bldP spid="4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0715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0920" y="1600200"/>
                <a:ext cx="3027286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use De </a:t>
                </a:r>
                <a:r>
                  <a:rPr lang="en-GB" sz="1400" b="1" dirty="0" err="1">
                    <a:latin typeface="Comic Sans MS" pitchFamily="66" charset="0"/>
                  </a:rPr>
                  <a:t>Moivre’s</a:t>
                </a:r>
                <a:r>
                  <a:rPr lang="en-GB" sz="1400" b="1" dirty="0">
                    <a:latin typeface="Comic Sans MS" pitchFamily="66" charset="0"/>
                  </a:rPr>
                  <a:t> Theorem in problem solving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Express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ad>
                              <m:radPr>
                                <m:degHide m:val="on"/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e>
                        </m:d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𝑖𝑦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De </a:t>
                </a:r>
                <a:r>
                  <a:rPr lang="en-GB" sz="1400" dirty="0" err="1">
                    <a:latin typeface="Comic Sans MS" pitchFamily="66" charset="0"/>
                  </a:rPr>
                  <a:t>Moivre’s</a:t>
                </a:r>
                <a:r>
                  <a:rPr lang="en-GB" sz="1400" dirty="0">
                    <a:latin typeface="Comic Sans MS" pitchFamily="66" charset="0"/>
                  </a:rPr>
                  <a:t> theorem is based on the modulus-argument form, so you will need this first…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0920" y="1600200"/>
                <a:ext cx="3027286" cy="5105400"/>
              </a:xfrm>
              <a:blipFill>
                <a:blip r:embed="rId3"/>
                <a:stretch>
                  <a:fillRect t="-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23968" y="6519446"/>
            <a:ext cx="401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テキスト ボックス 97">
                <a:extLst>
                  <a:ext uri="{FF2B5EF4-FFF2-40B4-BE49-F238E27FC236}">
                    <a16:creationId xmlns:a16="http://schemas.microsoft.com/office/drawing/2014/main" id="{F4166435-EDAA-427F-A659-71F8E12FAD11}"/>
                  </a:ext>
                </a:extLst>
              </p:cNvPr>
              <p:cNvSpPr txBox="1"/>
              <p:nvPr/>
            </p:nvSpPr>
            <p:spPr>
              <a:xfrm>
                <a:off x="0" y="0"/>
                <a:ext cx="3857082" cy="30655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d>
                                <m: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𝑖𝑠𝑖𝑛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8" name="テキスト ボックス 97">
                <a:extLst>
                  <a:ext uri="{FF2B5EF4-FFF2-40B4-BE49-F238E27FC236}">
                    <a16:creationId xmlns:a16="http://schemas.microsoft.com/office/drawing/2014/main" id="{F4166435-EDAA-427F-A659-71F8E12FAD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857082" cy="30655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C994DA6C-6653-4AC1-9CE9-A98DAAFE2C15}"/>
                  </a:ext>
                </a:extLst>
              </p:cNvPr>
              <p:cNvSpPr txBox="1"/>
              <p:nvPr/>
            </p:nvSpPr>
            <p:spPr>
              <a:xfrm>
                <a:off x="945473" y="4163628"/>
                <a:ext cx="53046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C994DA6C-6653-4AC1-9CE9-A98DAAFE2C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473" y="4163628"/>
                <a:ext cx="530466" cy="246221"/>
              </a:xfrm>
              <a:prstGeom prst="rect">
                <a:avLst/>
              </a:prstGeom>
              <a:blipFill>
                <a:blip r:embed="rId5"/>
                <a:stretch>
                  <a:fillRect l="-4598" r="-8046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D580C3C6-F259-40EA-9A84-A19D26354213}"/>
                  </a:ext>
                </a:extLst>
              </p:cNvPr>
              <p:cNvSpPr txBox="1"/>
              <p:nvPr/>
            </p:nvSpPr>
            <p:spPr>
              <a:xfrm>
                <a:off x="1836199" y="4095564"/>
                <a:ext cx="562077" cy="4200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D580C3C6-F259-40EA-9A84-A19D263542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6199" y="4095564"/>
                <a:ext cx="562077" cy="420051"/>
              </a:xfrm>
              <a:prstGeom prst="rect">
                <a:avLst/>
              </a:prstGeom>
              <a:blipFill>
                <a:blip r:embed="rId6"/>
                <a:stretch>
                  <a:fillRect l="-8696" r="-6522" b="-14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5F50E6B3-B365-4BCD-B95E-846CAFD8CA3D}"/>
                  </a:ext>
                </a:extLst>
              </p:cNvPr>
              <p:cNvSpPr txBox="1"/>
              <p:nvPr/>
            </p:nvSpPr>
            <p:spPr>
              <a:xfrm>
                <a:off x="3715305" y="1642369"/>
                <a:ext cx="817531" cy="2408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5F50E6B3-B365-4BCD-B95E-846CAFD8CA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5305" y="1642369"/>
                <a:ext cx="817531" cy="240835"/>
              </a:xfrm>
              <a:prstGeom prst="rect">
                <a:avLst/>
              </a:prstGeom>
              <a:blipFill>
                <a:blip r:embed="rId7"/>
                <a:stretch>
                  <a:fillRect l="-4444" r="-1481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AE513B21-6C00-4D26-811A-8172A6F3F714}"/>
                  </a:ext>
                </a:extLst>
              </p:cNvPr>
              <p:cNvSpPr txBox="1"/>
              <p:nvPr/>
            </p:nvSpPr>
            <p:spPr>
              <a:xfrm>
                <a:off x="3423821" y="2123242"/>
                <a:ext cx="3206775" cy="6184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d>
                                    <m:d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</m:e>
                                  </m:d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𝑖𝑠𝑖𝑛</m:t>
                                  </m:r>
                                  <m:d>
                                    <m:d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AE513B21-6C00-4D26-811A-8172A6F3F7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3821" y="2123242"/>
                <a:ext cx="3206775" cy="61843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BFEB46EA-9C9E-48B3-8BFB-CBB24B766051}"/>
                  </a:ext>
                </a:extLst>
              </p:cNvPr>
              <p:cNvSpPr txBox="1"/>
              <p:nvPr/>
            </p:nvSpPr>
            <p:spPr>
              <a:xfrm>
                <a:off x="4329343" y="2913354"/>
                <a:ext cx="2257798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BFEB46EA-9C9E-48B3-8BFB-CBB24B7660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9343" y="2913354"/>
                <a:ext cx="2257798" cy="484043"/>
              </a:xfrm>
              <a:prstGeom prst="rect">
                <a:avLst/>
              </a:prstGeom>
              <a:blipFill>
                <a:blip r:embed="rId9"/>
                <a:stretch>
                  <a:fillRect l="-2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7278E523-5274-4098-978C-F8F572B6A515}"/>
                  </a:ext>
                </a:extLst>
              </p:cNvPr>
              <p:cNvSpPr txBox="1"/>
              <p:nvPr/>
            </p:nvSpPr>
            <p:spPr>
              <a:xfrm>
                <a:off x="4320466" y="3605812"/>
                <a:ext cx="2373791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=128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7278E523-5274-4098-978C-F8F572B6A5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0466" y="3605812"/>
                <a:ext cx="2373791" cy="484043"/>
              </a:xfrm>
              <a:prstGeom prst="rect">
                <a:avLst/>
              </a:prstGeom>
              <a:blipFill>
                <a:blip r:embed="rId10"/>
                <a:stretch>
                  <a:fillRect l="-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46517C4E-1FC9-4916-B633-5BCC910C81A7}"/>
                  </a:ext>
                </a:extLst>
              </p:cNvPr>
              <p:cNvSpPr txBox="1"/>
              <p:nvPr/>
            </p:nvSpPr>
            <p:spPr>
              <a:xfrm>
                <a:off x="4313068" y="4290872"/>
                <a:ext cx="2172197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=128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46517C4E-1FC9-4916-B633-5BCC910C81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3068" y="4290872"/>
                <a:ext cx="2172197" cy="484043"/>
              </a:xfrm>
              <a:prstGeom prst="rect">
                <a:avLst/>
              </a:prstGeom>
              <a:blipFill>
                <a:blip r:embed="rId11"/>
                <a:stretch>
                  <a:fillRect l="-5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C8ABD258-B769-43CC-9F02-B1F4314632BD}"/>
                  </a:ext>
                </a:extLst>
              </p:cNvPr>
              <p:cNvSpPr txBox="1"/>
              <p:nvPr/>
            </p:nvSpPr>
            <p:spPr>
              <a:xfrm>
                <a:off x="4321945" y="4903431"/>
                <a:ext cx="1626343" cy="6935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=128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C8ABD258-B769-43CC-9F02-B1F4314632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1945" y="4903431"/>
                <a:ext cx="1626343" cy="69358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43BA4E77-AE6E-49E4-B74A-0937ADFEF632}"/>
                  </a:ext>
                </a:extLst>
              </p:cNvPr>
              <p:cNvSpPr txBox="1"/>
              <p:nvPr/>
            </p:nvSpPr>
            <p:spPr>
              <a:xfrm>
                <a:off x="4348578" y="5826709"/>
                <a:ext cx="1115690" cy="2408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=64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64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43BA4E77-AE6E-49E4-B74A-0937ADFEF6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8578" y="5826709"/>
                <a:ext cx="1115690" cy="240835"/>
              </a:xfrm>
              <a:prstGeom prst="rect">
                <a:avLst/>
              </a:prstGeom>
              <a:blipFill>
                <a:blip r:embed="rId13"/>
                <a:stretch>
                  <a:fillRect l="-1093" r="-2732"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円弧 45">
            <a:extLst>
              <a:ext uri="{FF2B5EF4-FFF2-40B4-BE49-F238E27FC236}">
                <a16:creationId xmlns:a16="http://schemas.microsoft.com/office/drawing/2014/main" id="{FB36B74E-65E9-44C0-91BD-1AAD799FC21D}"/>
              </a:ext>
            </a:extLst>
          </p:cNvPr>
          <p:cNvSpPr/>
          <p:nvPr/>
        </p:nvSpPr>
        <p:spPr>
          <a:xfrm>
            <a:off x="6594629" y="1754821"/>
            <a:ext cx="312200" cy="651028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9CF13BDD-E86E-4205-9C4D-01347A422804}"/>
              </a:ext>
            </a:extLst>
          </p:cNvPr>
          <p:cNvSpPr txBox="1"/>
          <p:nvPr/>
        </p:nvSpPr>
        <p:spPr>
          <a:xfrm>
            <a:off x="6897950" y="1848039"/>
            <a:ext cx="1597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Raise to the power 7 as in the question</a:t>
            </a:r>
            <a:endParaRPr lang="en-GB" sz="1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A1A5D8CC-95C0-477D-935E-151D78BB6725}"/>
                  </a:ext>
                </a:extLst>
              </p:cNvPr>
              <p:cNvSpPr txBox="1"/>
              <p:nvPr/>
            </p:nvSpPr>
            <p:spPr>
              <a:xfrm>
                <a:off x="4542269" y="1535836"/>
                <a:ext cx="1788887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A1A5D8CC-95C0-477D-935E-151D78BB67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2269" y="1535836"/>
                <a:ext cx="1788887" cy="484043"/>
              </a:xfrm>
              <a:prstGeom prst="rect">
                <a:avLst/>
              </a:prstGeom>
              <a:blipFill>
                <a:blip r:embed="rId14"/>
                <a:stretch>
                  <a:fillRect l="-17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77A7FEB4-EFFC-4122-8501-339AD4897E26}"/>
                  </a:ext>
                </a:extLst>
              </p:cNvPr>
              <p:cNvSpPr txBox="1"/>
              <p:nvPr/>
            </p:nvSpPr>
            <p:spPr>
              <a:xfrm>
                <a:off x="7039992" y="852256"/>
                <a:ext cx="184655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Using the values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we found</a:t>
                </a:r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77A7FEB4-EFFC-4122-8501-339AD4897E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9992" y="852256"/>
                <a:ext cx="1846556" cy="523220"/>
              </a:xfrm>
              <a:prstGeom prst="rect">
                <a:avLst/>
              </a:prstGeom>
              <a:blipFill>
                <a:blip r:embed="rId15"/>
                <a:stretch>
                  <a:fillRect t="-2326" r="-1650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直線矢印コネクタ 49">
            <a:extLst>
              <a:ext uri="{FF2B5EF4-FFF2-40B4-BE49-F238E27FC236}">
                <a16:creationId xmlns:a16="http://schemas.microsoft.com/office/drawing/2014/main" id="{D450F0C5-B4A8-4263-90FB-C26CC99447AC}"/>
              </a:ext>
            </a:extLst>
          </p:cNvPr>
          <p:cNvCxnSpPr>
            <a:cxnSpLocks/>
          </p:cNvCxnSpPr>
          <p:nvPr/>
        </p:nvCxnSpPr>
        <p:spPr>
          <a:xfrm flipH="1">
            <a:off x="6436311" y="1217720"/>
            <a:ext cx="685060" cy="41577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円弧 50">
            <a:extLst>
              <a:ext uri="{FF2B5EF4-FFF2-40B4-BE49-F238E27FC236}">
                <a16:creationId xmlns:a16="http://schemas.microsoft.com/office/drawing/2014/main" id="{F9963D4B-CC0C-4401-91EF-6DEA74F17EAC}"/>
              </a:ext>
            </a:extLst>
          </p:cNvPr>
          <p:cNvSpPr/>
          <p:nvPr/>
        </p:nvSpPr>
        <p:spPr>
          <a:xfrm>
            <a:off x="6587230" y="2466514"/>
            <a:ext cx="312200" cy="651028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円弧 51">
            <a:extLst>
              <a:ext uri="{FF2B5EF4-FFF2-40B4-BE49-F238E27FC236}">
                <a16:creationId xmlns:a16="http://schemas.microsoft.com/office/drawing/2014/main" id="{E9BFE864-B2D1-4878-8DA1-3DF24A99F094}"/>
              </a:ext>
            </a:extLst>
          </p:cNvPr>
          <p:cNvSpPr/>
          <p:nvPr/>
        </p:nvSpPr>
        <p:spPr>
          <a:xfrm>
            <a:off x="6606464" y="3195962"/>
            <a:ext cx="312200" cy="651028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円弧 52">
            <a:extLst>
              <a:ext uri="{FF2B5EF4-FFF2-40B4-BE49-F238E27FC236}">
                <a16:creationId xmlns:a16="http://schemas.microsoft.com/office/drawing/2014/main" id="{B71354AD-5C84-4437-86ED-E0A5989C410C}"/>
              </a:ext>
            </a:extLst>
          </p:cNvPr>
          <p:cNvSpPr/>
          <p:nvPr/>
        </p:nvSpPr>
        <p:spPr>
          <a:xfrm>
            <a:off x="6510288" y="3881022"/>
            <a:ext cx="312200" cy="651028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円弧 53">
            <a:extLst>
              <a:ext uri="{FF2B5EF4-FFF2-40B4-BE49-F238E27FC236}">
                <a16:creationId xmlns:a16="http://schemas.microsoft.com/office/drawing/2014/main" id="{36168F9D-7427-4D06-A3A1-27EB8AD1B543}"/>
              </a:ext>
            </a:extLst>
          </p:cNvPr>
          <p:cNvSpPr/>
          <p:nvPr/>
        </p:nvSpPr>
        <p:spPr>
          <a:xfrm>
            <a:off x="6360848" y="4619349"/>
            <a:ext cx="312200" cy="651028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円弧 54">
            <a:extLst>
              <a:ext uri="{FF2B5EF4-FFF2-40B4-BE49-F238E27FC236}">
                <a16:creationId xmlns:a16="http://schemas.microsoft.com/office/drawing/2014/main" id="{FE8E4204-02F0-4057-8850-2DCFD808E192}"/>
              </a:ext>
            </a:extLst>
          </p:cNvPr>
          <p:cNvSpPr/>
          <p:nvPr/>
        </p:nvSpPr>
        <p:spPr>
          <a:xfrm>
            <a:off x="5882933" y="5322165"/>
            <a:ext cx="312200" cy="651028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4223D983-CB2E-4E5E-9D3C-4009BF77CA8D}"/>
              </a:ext>
            </a:extLst>
          </p:cNvPr>
          <p:cNvSpPr txBox="1"/>
          <p:nvPr/>
        </p:nvSpPr>
        <p:spPr>
          <a:xfrm>
            <a:off x="6871317" y="2549375"/>
            <a:ext cx="1597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Apply De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Moivre’s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Theorem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AF612C5C-AE61-472C-BCBB-A97DD64814BD}"/>
              </a:ext>
            </a:extLst>
          </p:cNvPr>
          <p:cNvSpPr txBox="1"/>
          <p:nvPr/>
        </p:nvSpPr>
        <p:spPr>
          <a:xfrm>
            <a:off x="6915705" y="3241834"/>
            <a:ext cx="1305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Work out the power of 2</a:t>
            </a:r>
            <a:endParaRPr lang="en-GB" sz="1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FC9827C7-D72D-4723-96BA-5DDECE643E2E}"/>
                  </a:ext>
                </a:extLst>
              </p:cNvPr>
              <p:cNvSpPr txBox="1"/>
              <p:nvPr/>
            </p:nvSpPr>
            <p:spPr>
              <a:xfrm>
                <a:off x="6773663" y="3889904"/>
                <a:ext cx="237033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Subtract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</a:rPr>
                  <a:t> 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from the argument (this is a very useful step to look out for!)</a:t>
                </a:r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FC9827C7-D72D-4723-96BA-5DDECE643E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3663" y="3889904"/>
                <a:ext cx="2370337" cy="646331"/>
              </a:xfrm>
              <a:prstGeom prst="rect">
                <a:avLst/>
              </a:prstGeom>
              <a:blipFill>
                <a:blip r:embed="rId16"/>
                <a:stretch>
                  <a:fillRect t="-943" r="-1799" b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B7F3FC4A-48D5-44D1-816D-3A5A8CB78DD1}"/>
              </a:ext>
            </a:extLst>
          </p:cNvPr>
          <p:cNvSpPr txBox="1"/>
          <p:nvPr/>
        </p:nvSpPr>
        <p:spPr>
          <a:xfrm>
            <a:off x="6604988" y="4680017"/>
            <a:ext cx="170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Work out the parts inside the bracket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137B5741-44B8-4BB4-B8A2-478D274AD31A}"/>
              </a:ext>
            </a:extLst>
          </p:cNvPr>
          <p:cNvSpPr txBox="1"/>
          <p:nvPr/>
        </p:nvSpPr>
        <p:spPr>
          <a:xfrm>
            <a:off x="6223248" y="5505640"/>
            <a:ext cx="7812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8628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9" grpId="0"/>
      <p:bldP spid="37" grpId="0"/>
      <p:bldP spid="38" grpId="0"/>
      <p:bldP spid="40" grpId="0"/>
      <p:bldP spid="44" grpId="0"/>
      <p:bldP spid="45" grpId="0"/>
      <p:bldP spid="46" grpId="0" animBg="1"/>
      <p:bldP spid="47" grpId="0"/>
      <p:bldP spid="48" grpId="0"/>
      <p:bldP spid="49" grpId="0"/>
      <p:bldP spid="49" grpId="1"/>
      <p:bldP spid="51" grpId="0" animBg="1"/>
      <p:bldP spid="52" grpId="0" animBg="1"/>
      <p:bldP spid="53" grpId="0" animBg="1"/>
      <p:bldP spid="54" grpId="0" animBg="1"/>
      <p:bldP spid="55" grpId="0" animBg="1"/>
      <p:bldP spid="56" grpId="0"/>
      <p:bldP spid="57" grpId="0"/>
      <p:bldP spid="58" grpId="0"/>
      <p:bldP spid="59" grpId="0"/>
      <p:bldP spid="6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Exercise 1C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Pearson Core Pure Year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Pages 10-11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BDD1427C-B1D4-4703-B151-DBEF135CAE98}"/>
              </a:ext>
            </a:extLst>
          </p:cNvPr>
          <p:cNvSpPr txBox="1"/>
          <p:nvPr/>
        </p:nvSpPr>
        <p:spPr>
          <a:xfrm>
            <a:off x="1907704" y="2852936"/>
            <a:ext cx="47525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Complete before the lesson Q1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Class:		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Green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Q2-3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Amber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		Q4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Q5-9 &amp; Challenge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5552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7B95DA0-1F8D-4700-93D6-C0A20ED569A6}"/>
              </a:ext>
            </a:extLst>
          </p:cNvPr>
          <p:cNvSpPr/>
          <p:nvPr/>
        </p:nvSpPr>
        <p:spPr>
          <a:xfrm>
            <a:off x="1705440" y="1973042"/>
            <a:ext cx="5697714" cy="277768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1C</a:t>
            </a:r>
            <a:endParaRPr lang="ja-JP" altLang="en-US" sz="88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824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0715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920" y="1600200"/>
            <a:ext cx="3027286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De </a:t>
            </a:r>
            <a:r>
              <a:rPr lang="en-GB" sz="1400" b="1" dirty="0" err="1">
                <a:latin typeface="Comic Sans MS" pitchFamily="66" charset="0"/>
              </a:rPr>
              <a:t>Moivre’s</a:t>
            </a:r>
            <a:r>
              <a:rPr lang="en-GB" sz="1400" b="1" dirty="0">
                <a:latin typeface="Comic Sans MS" pitchFamily="66" charset="0"/>
              </a:rPr>
              <a:t> Theorem in problem solving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 You will be able to use this to find higher powers of complex numbers given in modulus-argument form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23968" y="6519446"/>
            <a:ext cx="401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B61F793-264F-471E-97A0-2F84B6409366}"/>
                  </a:ext>
                </a:extLst>
              </p:cNvPr>
              <p:cNvSpPr txBox="1"/>
              <p:nvPr/>
            </p:nvSpPr>
            <p:spPr>
              <a:xfrm>
                <a:off x="3604334" y="1713390"/>
                <a:ext cx="2632387" cy="3265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𝑟𝑒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B61F793-264F-471E-97A0-2F84B64093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4334" y="1713390"/>
                <a:ext cx="2632387" cy="326564"/>
              </a:xfrm>
              <a:prstGeom prst="rect">
                <a:avLst/>
              </a:prstGeom>
              <a:blipFill>
                <a:blip r:embed="rId3"/>
                <a:stretch>
                  <a:fillRect l="-2083" r="-231" b="-20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23D27C57-AF57-457C-B958-03A268899FA0}"/>
                  </a:ext>
                </a:extLst>
              </p:cNvPr>
              <p:cNvSpPr txBox="1"/>
              <p:nvPr/>
            </p:nvSpPr>
            <p:spPr>
              <a:xfrm>
                <a:off x="3614691" y="2229775"/>
                <a:ext cx="2961708" cy="2570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𝑟𝑒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𝑟𝑒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23D27C57-AF57-457C-B958-03A268899F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4691" y="2229775"/>
                <a:ext cx="2961708" cy="257058"/>
              </a:xfrm>
              <a:prstGeom prst="rect">
                <a:avLst/>
              </a:prstGeom>
              <a:blipFill>
                <a:blip r:embed="rId4"/>
                <a:stretch>
                  <a:fillRect l="-2058" t="-2381" b="-309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FAD3FF07-B87C-4703-9A5E-68DD143A3885}"/>
                  </a:ext>
                </a:extLst>
              </p:cNvPr>
              <p:cNvSpPr txBox="1"/>
              <p:nvPr/>
            </p:nvSpPr>
            <p:spPr>
              <a:xfrm>
                <a:off x="3625049" y="2648505"/>
                <a:ext cx="2544543" cy="2570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FAD3FF07-B87C-4703-9A5E-68DD143A38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5049" y="2648505"/>
                <a:ext cx="2544543" cy="257058"/>
              </a:xfrm>
              <a:prstGeom prst="rect">
                <a:avLst/>
              </a:prstGeom>
              <a:blipFill>
                <a:blip r:embed="rId5"/>
                <a:stretch>
                  <a:fillRect l="-2398" b="-302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BE322CC9-6ECA-4764-AE6A-40EB9F41B419}"/>
                  </a:ext>
                </a:extLst>
              </p:cNvPr>
              <p:cNvSpPr txBox="1"/>
              <p:nvPr/>
            </p:nvSpPr>
            <p:spPr>
              <a:xfrm>
                <a:off x="3582141" y="3111623"/>
                <a:ext cx="3768571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BE322CC9-6ECA-4764-AE6A-40EB9F41B4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2141" y="3111623"/>
                <a:ext cx="3768571" cy="246221"/>
              </a:xfrm>
              <a:prstGeom prst="rect">
                <a:avLst/>
              </a:prstGeom>
              <a:blipFill>
                <a:blip r:embed="rId6"/>
                <a:stretch>
                  <a:fillRect l="-809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円弧 13">
            <a:extLst>
              <a:ext uri="{FF2B5EF4-FFF2-40B4-BE49-F238E27FC236}">
                <a16:creationId xmlns:a16="http://schemas.microsoft.com/office/drawing/2014/main" id="{B965CBA0-AA7E-434A-957B-62DAD310832B}"/>
              </a:ext>
            </a:extLst>
          </p:cNvPr>
          <p:cNvSpPr/>
          <p:nvPr/>
        </p:nvSpPr>
        <p:spPr>
          <a:xfrm>
            <a:off x="6454067" y="1890944"/>
            <a:ext cx="337351" cy="461638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円弧 14">
            <a:extLst>
              <a:ext uri="{FF2B5EF4-FFF2-40B4-BE49-F238E27FC236}">
                <a16:creationId xmlns:a16="http://schemas.microsoft.com/office/drawing/2014/main" id="{7731C88A-B55A-4CB9-89DA-2F28A259A430}"/>
              </a:ext>
            </a:extLst>
          </p:cNvPr>
          <p:cNvSpPr/>
          <p:nvPr/>
        </p:nvSpPr>
        <p:spPr>
          <a:xfrm>
            <a:off x="6420036" y="2354062"/>
            <a:ext cx="337351" cy="461638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円弧 15">
            <a:extLst>
              <a:ext uri="{FF2B5EF4-FFF2-40B4-BE49-F238E27FC236}">
                <a16:creationId xmlns:a16="http://schemas.microsoft.com/office/drawing/2014/main" id="{85D81860-4B64-4585-B32E-FC743ED49245}"/>
              </a:ext>
            </a:extLst>
          </p:cNvPr>
          <p:cNvSpPr/>
          <p:nvPr/>
        </p:nvSpPr>
        <p:spPr>
          <a:xfrm>
            <a:off x="7176117" y="2808303"/>
            <a:ext cx="337351" cy="461638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9AD9F7C-821D-444B-95B8-463E91E70FA8}"/>
              </a:ext>
            </a:extLst>
          </p:cNvPr>
          <p:cNvSpPr txBox="1"/>
          <p:nvPr/>
        </p:nvSpPr>
        <p:spPr>
          <a:xfrm>
            <a:off x="6711518" y="1793289"/>
            <a:ext cx="18465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Same thing multiplied by itself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7093595-728B-4995-A85B-2D4860B02E97}"/>
              </a:ext>
            </a:extLst>
          </p:cNvPr>
          <p:cNvSpPr txBox="1"/>
          <p:nvPr/>
        </p:nvSpPr>
        <p:spPr>
          <a:xfrm>
            <a:off x="6535445" y="2398451"/>
            <a:ext cx="18465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Use index laws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2D5F032-C38F-4FC1-B9A2-FF1223939EB8}"/>
              </a:ext>
            </a:extLst>
          </p:cNvPr>
          <p:cNvSpPr txBox="1"/>
          <p:nvPr/>
        </p:nvSpPr>
        <p:spPr>
          <a:xfrm>
            <a:off x="7423211" y="2762435"/>
            <a:ext cx="15521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Using the rule from 1A 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5">
                <a:extLst>
                  <a:ext uri="{FF2B5EF4-FFF2-40B4-BE49-F238E27FC236}">
                    <a16:creationId xmlns:a16="http://schemas.microsoft.com/office/drawing/2014/main" id="{747D0CDC-9939-4051-8EA4-61AAFEAC6803}"/>
                  </a:ext>
                </a:extLst>
              </p:cNvPr>
              <p:cNvSpPr txBox="1"/>
              <p:nvPr/>
            </p:nvSpPr>
            <p:spPr>
              <a:xfrm>
                <a:off x="7249359" y="3307672"/>
                <a:ext cx="1773178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Box 5">
                <a:extLst>
                  <a:ext uri="{FF2B5EF4-FFF2-40B4-BE49-F238E27FC236}">
                    <a16:creationId xmlns:a16="http://schemas.microsoft.com/office/drawing/2014/main" id="{747D0CDC-9939-4051-8EA4-61AAFEAC68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9359" y="3307672"/>
                <a:ext cx="1773178" cy="307777"/>
              </a:xfrm>
              <a:prstGeom prst="rect">
                <a:avLst/>
              </a:prstGeom>
              <a:blipFill>
                <a:blip r:embed="rId7"/>
                <a:stretch>
                  <a:fillRect b="-8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6">
                <a:extLst>
                  <a:ext uri="{FF2B5EF4-FFF2-40B4-BE49-F238E27FC236}">
                    <a16:creationId xmlns:a16="http://schemas.microsoft.com/office/drawing/2014/main" id="{9BFBBB98-263A-4C9E-B06C-71EA2A4117E0}"/>
                  </a:ext>
                </a:extLst>
              </p:cNvPr>
              <p:cNvSpPr txBox="1"/>
              <p:nvPr/>
            </p:nvSpPr>
            <p:spPr>
              <a:xfrm>
                <a:off x="7763092" y="4075812"/>
                <a:ext cx="874342" cy="31720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𝑟𝑒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Box 6">
                <a:extLst>
                  <a:ext uri="{FF2B5EF4-FFF2-40B4-BE49-F238E27FC236}">
                    <a16:creationId xmlns:a16="http://schemas.microsoft.com/office/drawing/2014/main" id="{9BFBBB98-263A-4C9E-B06C-71EA2A4117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3092" y="4075812"/>
                <a:ext cx="874342" cy="31720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EA59D81A-63DD-41A1-B97C-431472124343}"/>
              </a:ext>
            </a:extLst>
          </p:cNvPr>
          <p:cNvSpPr/>
          <p:nvPr/>
        </p:nvSpPr>
        <p:spPr>
          <a:xfrm>
            <a:off x="5761609" y="2627790"/>
            <a:ext cx="435006" cy="25745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F75A6769-2440-4410-A963-ADFBC6BFF054}"/>
              </a:ext>
            </a:extLst>
          </p:cNvPr>
          <p:cNvSpPr/>
          <p:nvPr/>
        </p:nvSpPr>
        <p:spPr>
          <a:xfrm>
            <a:off x="5798598" y="3108664"/>
            <a:ext cx="1454457" cy="25745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EBF7390B-9F2E-4BD9-9922-FD4B8CB32B37}"/>
              </a:ext>
            </a:extLst>
          </p:cNvPr>
          <p:cNvCxnSpPr/>
          <p:nvPr/>
        </p:nvCxnSpPr>
        <p:spPr>
          <a:xfrm>
            <a:off x="8140823" y="3639844"/>
            <a:ext cx="0" cy="48827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64B62BFF-4C20-412E-B44D-155053A956FC}"/>
              </a:ext>
            </a:extLst>
          </p:cNvPr>
          <p:cNvSpPr/>
          <p:nvPr/>
        </p:nvSpPr>
        <p:spPr>
          <a:xfrm>
            <a:off x="5116498" y="3074633"/>
            <a:ext cx="236738" cy="21010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FE170DC9-C332-403E-A40E-AAF04F76E3D5}"/>
              </a:ext>
            </a:extLst>
          </p:cNvPr>
          <p:cNvSpPr/>
          <p:nvPr/>
        </p:nvSpPr>
        <p:spPr>
          <a:xfrm>
            <a:off x="5597371" y="3076112"/>
            <a:ext cx="236738" cy="21010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2D0569F4-0623-47AE-BBE0-25BC58798BA4}"/>
              </a:ext>
            </a:extLst>
          </p:cNvPr>
          <p:cNvSpPr/>
          <p:nvPr/>
        </p:nvSpPr>
        <p:spPr>
          <a:xfrm>
            <a:off x="6113755" y="3121980"/>
            <a:ext cx="304800" cy="25153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458A8144-57CE-44B6-A3E4-925B39CDE659}"/>
              </a:ext>
            </a:extLst>
          </p:cNvPr>
          <p:cNvSpPr/>
          <p:nvPr/>
        </p:nvSpPr>
        <p:spPr>
          <a:xfrm>
            <a:off x="6931980" y="3123460"/>
            <a:ext cx="304800" cy="25153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53A16812-D68F-4F40-8DE6-E9F4177A0B18}"/>
                  </a:ext>
                </a:extLst>
              </p:cNvPr>
              <p:cNvSpPr txBox="1"/>
              <p:nvPr/>
            </p:nvSpPr>
            <p:spPr>
              <a:xfrm>
                <a:off x="3556987" y="4782104"/>
                <a:ext cx="3768571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53A16812-D68F-4F40-8DE6-E9F4177A0B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6987" y="4782104"/>
                <a:ext cx="3768571" cy="246221"/>
              </a:xfrm>
              <a:prstGeom prst="rect">
                <a:avLst/>
              </a:prstGeom>
              <a:blipFill>
                <a:blip r:embed="rId9"/>
                <a:stretch>
                  <a:fillRect l="-646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F57A4EAA-4554-4CC8-BB68-93F63F9C714F}"/>
                  </a:ext>
                </a:extLst>
              </p:cNvPr>
              <p:cNvSpPr txBox="1"/>
              <p:nvPr/>
            </p:nvSpPr>
            <p:spPr>
              <a:xfrm>
                <a:off x="3558467" y="5218590"/>
                <a:ext cx="3768571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F57A4EAA-4554-4CC8-BB68-93F63F9C71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8467" y="5218590"/>
                <a:ext cx="3768571" cy="246221"/>
              </a:xfrm>
              <a:prstGeom prst="rect">
                <a:avLst/>
              </a:prstGeom>
              <a:blipFill>
                <a:blip r:embed="rId10"/>
                <a:stretch>
                  <a:fillRect l="-809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A1543C58-0794-449D-BF4B-087C25D50C09}"/>
              </a:ext>
            </a:extLst>
          </p:cNvPr>
          <p:cNvSpPr txBox="1"/>
          <p:nvPr/>
        </p:nvSpPr>
        <p:spPr>
          <a:xfrm>
            <a:off x="4616388" y="4314547"/>
            <a:ext cx="18465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Continuing this…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943B7763-9528-4C4B-A4C0-677929A8065E}"/>
              </a:ext>
            </a:extLst>
          </p:cNvPr>
          <p:cNvSpPr txBox="1"/>
          <p:nvPr/>
        </p:nvSpPr>
        <p:spPr>
          <a:xfrm>
            <a:off x="3364636" y="5681707"/>
            <a:ext cx="42879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generalization of this is known as ‘De 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Moivre’s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Theorem’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(De “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mwarve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”)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EE6DF86-5B92-4BAC-9CF8-16DC521D714E}"/>
              </a:ext>
            </a:extLst>
          </p:cNvPr>
          <p:cNvSpPr txBox="1"/>
          <p:nvPr/>
        </p:nvSpPr>
        <p:spPr>
          <a:xfrm>
            <a:off x="7368466" y="5202314"/>
            <a:ext cx="7457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Etc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A34F6D24-24EC-4346-B152-5E0039F31C78}"/>
              </a:ext>
            </a:extLst>
          </p:cNvPr>
          <p:cNvSpPr txBox="1"/>
          <p:nvPr/>
        </p:nvSpPr>
        <p:spPr>
          <a:xfrm>
            <a:off x="6977848" y="914400"/>
            <a:ext cx="18465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Using Euler’s relation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EC14F231-69B9-47DB-ABAA-7583741D145F}"/>
              </a:ext>
            </a:extLst>
          </p:cNvPr>
          <p:cNvCxnSpPr>
            <a:cxnSpLocks/>
          </p:cNvCxnSpPr>
          <p:nvPr/>
        </p:nvCxnSpPr>
        <p:spPr>
          <a:xfrm flipH="1">
            <a:off x="6542843" y="1270986"/>
            <a:ext cx="685060" cy="41577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60673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14" grpId="0" animBg="1"/>
      <p:bldP spid="15" grpId="0" animBg="1"/>
      <p:bldP spid="16" grpId="0" animBg="1"/>
      <p:bldP spid="17" grpId="0"/>
      <p:bldP spid="18" grpId="0"/>
      <p:bldP spid="19" grpId="0"/>
      <p:bldP spid="20" grpId="0"/>
      <p:bldP spid="21" grpId="0"/>
      <p:bldP spid="22" grpId="0" animBg="1"/>
      <p:bldP spid="22" grpId="1" animBg="1"/>
      <p:bldP spid="23" grpId="0" animBg="1"/>
      <p:bldP spid="23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/>
      <p:bldP spid="31" grpId="0"/>
      <p:bldP spid="32" grpId="0"/>
      <p:bldP spid="34" grpId="0"/>
      <p:bldP spid="35" grpId="0"/>
      <p:bldP spid="3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0715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920" y="1600200"/>
            <a:ext cx="3027286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De </a:t>
            </a:r>
            <a:r>
              <a:rPr lang="en-GB" sz="1400" b="1" dirty="0" err="1">
                <a:latin typeface="Comic Sans MS" pitchFamily="66" charset="0"/>
              </a:rPr>
              <a:t>Moivre’s</a:t>
            </a:r>
            <a:r>
              <a:rPr lang="en-GB" sz="1400" b="1" dirty="0">
                <a:latin typeface="Comic Sans MS" pitchFamily="66" charset="0"/>
              </a:rPr>
              <a:t> Theorem in problem solving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For any integer n;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This can be proven using Euler’s relation…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23968" y="6519446"/>
            <a:ext cx="401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2EF8B7B8-9701-425D-9129-62C0EC819950}"/>
                  </a:ext>
                </a:extLst>
              </p:cNvPr>
              <p:cNvSpPr txBox="1"/>
              <p:nvPr/>
            </p:nvSpPr>
            <p:spPr>
              <a:xfrm>
                <a:off x="0" y="2894120"/>
                <a:ext cx="3373809" cy="2681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𝑖𝑠𝑖𝑛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2EF8B7B8-9701-425D-9129-62C0EC8199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894120"/>
                <a:ext cx="3373809" cy="2681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499C1FF3-F9EE-4E3B-B4AA-6210309D9E0C}"/>
                  </a:ext>
                </a:extLst>
              </p:cNvPr>
              <p:cNvSpPr txBox="1"/>
              <p:nvPr/>
            </p:nvSpPr>
            <p:spPr>
              <a:xfrm>
                <a:off x="3604334" y="2112885"/>
                <a:ext cx="2659959" cy="3065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𝑟𝑒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499C1FF3-F9EE-4E3B-B4AA-6210309D9E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4334" y="2112885"/>
                <a:ext cx="2659959" cy="306559"/>
              </a:xfrm>
              <a:prstGeom prst="rect">
                <a:avLst/>
              </a:prstGeom>
              <a:blipFill>
                <a:blip r:embed="rId4"/>
                <a:stretch>
                  <a:fillRect l="-2059" b="-2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372C7EF-1283-4DFA-B962-77D23E6C0812}"/>
              </a:ext>
            </a:extLst>
          </p:cNvPr>
          <p:cNvSpPr txBox="1"/>
          <p:nvPr/>
        </p:nvSpPr>
        <p:spPr>
          <a:xfrm>
            <a:off x="6578353" y="1180730"/>
            <a:ext cx="18465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Using Euler’s relation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7836DD6E-3EE8-4C0E-8DC6-E6E9CFB92549}"/>
              </a:ext>
            </a:extLst>
          </p:cNvPr>
          <p:cNvCxnSpPr>
            <a:cxnSpLocks/>
          </p:cNvCxnSpPr>
          <p:nvPr/>
        </p:nvCxnSpPr>
        <p:spPr>
          <a:xfrm flipH="1">
            <a:off x="6169981" y="1510683"/>
            <a:ext cx="685060" cy="41577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63C7D35C-3855-42A2-B998-8931C0CB0343}"/>
                  </a:ext>
                </a:extLst>
              </p:cNvPr>
              <p:cNvSpPr txBox="1"/>
              <p:nvPr/>
            </p:nvSpPr>
            <p:spPr>
              <a:xfrm>
                <a:off x="5328081" y="2682534"/>
                <a:ext cx="1082861" cy="2570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63C7D35C-3855-42A2-B998-8931C0CB03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8081" y="2682534"/>
                <a:ext cx="1082861" cy="257058"/>
              </a:xfrm>
              <a:prstGeom prst="rect">
                <a:avLst/>
              </a:prstGeom>
              <a:blipFill>
                <a:blip r:embed="rId5"/>
                <a:stretch>
                  <a:fillRect l="-1124" t="-2381" r="-562" b="-23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42256C08-F9FC-4366-8A25-20892C743BBB}"/>
                  </a:ext>
                </a:extLst>
              </p:cNvPr>
              <p:cNvSpPr txBox="1"/>
              <p:nvPr/>
            </p:nvSpPr>
            <p:spPr>
              <a:xfrm>
                <a:off x="5338437" y="3190041"/>
                <a:ext cx="845809" cy="2570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42256C08-F9FC-4366-8A25-20892C743B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8437" y="3190041"/>
                <a:ext cx="845809" cy="257058"/>
              </a:xfrm>
              <a:prstGeom prst="rect">
                <a:avLst/>
              </a:prstGeom>
              <a:blipFill>
                <a:blip r:embed="rId6"/>
                <a:stretch>
                  <a:fillRect l="-2174" r="-14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02C09847-097A-4990-90B2-C5A75E6BA59A}"/>
                  </a:ext>
                </a:extLst>
              </p:cNvPr>
              <p:cNvSpPr txBox="1"/>
              <p:nvPr/>
            </p:nvSpPr>
            <p:spPr>
              <a:xfrm>
                <a:off x="5322161" y="3670914"/>
                <a:ext cx="210506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02C09847-097A-4990-90B2-C5A75E6BA5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2161" y="3670914"/>
                <a:ext cx="2105063" cy="246221"/>
              </a:xfrm>
              <a:prstGeom prst="rect">
                <a:avLst/>
              </a:prstGeom>
              <a:blipFill>
                <a:blip r:embed="rId7"/>
                <a:stretch>
                  <a:fillRect l="-580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円弧 40">
            <a:extLst>
              <a:ext uri="{FF2B5EF4-FFF2-40B4-BE49-F238E27FC236}">
                <a16:creationId xmlns:a16="http://schemas.microsoft.com/office/drawing/2014/main" id="{988AE784-4B6E-4FDA-A2CB-E39FA789C1DE}"/>
              </a:ext>
            </a:extLst>
          </p:cNvPr>
          <p:cNvSpPr/>
          <p:nvPr/>
        </p:nvSpPr>
        <p:spPr>
          <a:xfrm>
            <a:off x="6312024" y="2299316"/>
            <a:ext cx="337351" cy="461638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29ACF8C-25D2-44B9-8116-260B280344AC}"/>
              </a:ext>
            </a:extLst>
          </p:cNvPr>
          <p:cNvSpPr txBox="1"/>
          <p:nvPr/>
        </p:nvSpPr>
        <p:spPr>
          <a:xfrm>
            <a:off x="6587231" y="2370337"/>
            <a:ext cx="14470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Use index law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円弧 42">
            <a:extLst>
              <a:ext uri="{FF2B5EF4-FFF2-40B4-BE49-F238E27FC236}">
                <a16:creationId xmlns:a16="http://schemas.microsoft.com/office/drawing/2014/main" id="{14A323BC-1C13-4229-9084-E8576C47960D}"/>
              </a:ext>
            </a:extLst>
          </p:cNvPr>
          <p:cNvSpPr/>
          <p:nvPr/>
        </p:nvSpPr>
        <p:spPr>
          <a:xfrm>
            <a:off x="6295748" y="2815701"/>
            <a:ext cx="337351" cy="461638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円弧 43">
            <a:extLst>
              <a:ext uri="{FF2B5EF4-FFF2-40B4-BE49-F238E27FC236}">
                <a16:creationId xmlns:a16="http://schemas.microsoft.com/office/drawing/2014/main" id="{B3A56FFD-8D69-4A2C-B4B4-254F7910453F}"/>
              </a:ext>
            </a:extLst>
          </p:cNvPr>
          <p:cNvSpPr/>
          <p:nvPr/>
        </p:nvSpPr>
        <p:spPr>
          <a:xfrm>
            <a:off x="7264894" y="3332086"/>
            <a:ext cx="337351" cy="461638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89AC6A4-79E0-475B-BD22-FBB4EEFC5315}"/>
              </a:ext>
            </a:extLst>
          </p:cNvPr>
          <p:cNvSpPr txBox="1"/>
          <p:nvPr/>
        </p:nvSpPr>
        <p:spPr>
          <a:xfrm>
            <a:off x="6542842" y="2849732"/>
            <a:ext cx="14470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Put together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7578FAFC-89D8-4DC8-9146-2EBC9BA00168}"/>
              </a:ext>
            </a:extLst>
          </p:cNvPr>
          <p:cNvSpPr txBox="1"/>
          <p:nvPr/>
        </p:nvSpPr>
        <p:spPr>
          <a:xfrm>
            <a:off x="7563774" y="3169329"/>
            <a:ext cx="164237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 in modulus-argument form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77D4EFB8-273C-4A4B-A211-F306278F9926}"/>
              </a:ext>
            </a:extLst>
          </p:cNvPr>
          <p:cNvSpPr/>
          <p:nvPr/>
        </p:nvSpPr>
        <p:spPr>
          <a:xfrm>
            <a:off x="3605812" y="2158753"/>
            <a:ext cx="1729668" cy="28260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97FF0CD2-D3D4-4DFD-9C44-DF1D2B658FF5}"/>
              </a:ext>
            </a:extLst>
          </p:cNvPr>
          <p:cNvSpPr/>
          <p:nvPr/>
        </p:nvSpPr>
        <p:spPr>
          <a:xfrm>
            <a:off x="5533745" y="3660559"/>
            <a:ext cx="1905741" cy="28260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8792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5" grpId="0"/>
      <p:bldP spid="36" grpId="0"/>
      <p:bldP spid="36" grpId="1"/>
      <p:bldP spid="38" grpId="0"/>
      <p:bldP spid="39" grpId="0"/>
      <p:bldP spid="40" grpId="0"/>
      <p:bldP spid="41" grpId="0" animBg="1"/>
      <p:bldP spid="42" grpId="0"/>
      <p:bldP spid="43" grpId="0" animBg="1"/>
      <p:bldP spid="44" grpId="0" animBg="1"/>
      <p:bldP spid="45" grpId="0"/>
      <p:bldP spid="46" grpId="0"/>
      <p:bldP spid="47" grpId="0" animBg="1"/>
      <p:bldP spid="47" grpId="1" animBg="1"/>
      <p:bldP spid="48" grpId="0" animBg="1"/>
      <p:bldP spid="48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0715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920" y="1600200"/>
            <a:ext cx="3027286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De </a:t>
            </a:r>
            <a:r>
              <a:rPr lang="en-GB" sz="1400" b="1" dirty="0" err="1">
                <a:latin typeface="Comic Sans MS" pitchFamily="66" charset="0"/>
              </a:rPr>
              <a:t>Moivre’s</a:t>
            </a:r>
            <a:r>
              <a:rPr lang="en-GB" sz="1400" b="1" dirty="0">
                <a:latin typeface="Comic Sans MS" pitchFamily="66" charset="0"/>
              </a:rPr>
              <a:t> Theorem in problem solving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For any integer n;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You can also prove it for </a:t>
            </a:r>
            <a:r>
              <a:rPr lang="en-GB" sz="1400" u="sng" dirty="0">
                <a:latin typeface="Comic Sans MS" pitchFamily="66" charset="0"/>
              </a:rPr>
              <a:t>positive integer exponents</a:t>
            </a:r>
            <a:r>
              <a:rPr lang="en-GB" sz="1400" dirty="0">
                <a:latin typeface="Comic Sans MS" pitchFamily="66" charset="0"/>
              </a:rPr>
              <a:t> directly from the modulus-argument form, using proof by induction…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BASIS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ASSUMPTION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INDUCTIVE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CONCLUSION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23968" y="6519446"/>
            <a:ext cx="401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2EF8B7B8-9701-425D-9129-62C0EC819950}"/>
                  </a:ext>
                </a:extLst>
              </p:cNvPr>
              <p:cNvSpPr txBox="1"/>
              <p:nvPr/>
            </p:nvSpPr>
            <p:spPr>
              <a:xfrm>
                <a:off x="0" y="2894120"/>
                <a:ext cx="3373809" cy="2681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𝑖𝑠𝑖𝑛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2EF8B7B8-9701-425D-9129-62C0EC8199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894120"/>
                <a:ext cx="3373809" cy="2681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Group 43">
            <a:extLst>
              <a:ext uri="{FF2B5EF4-FFF2-40B4-BE49-F238E27FC236}">
                <a16:creationId xmlns:a16="http://schemas.microsoft.com/office/drawing/2014/main" id="{54F1264E-1A0C-4235-86E3-5862E959AF15}"/>
              </a:ext>
            </a:extLst>
          </p:cNvPr>
          <p:cNvGrpSpPr/>
          <p:nvPr/>
        </p:nvGrpSpPr>
        <p:grpSpPr>
          <a:xfrm>
            <a:off x="2032881" y="4408926"/>
            <a:ext cx="152400" cy="381000"/>
            <a:chOff x="5257800" y="5715000"/>
            <a:chExt cx="152400" cy="381000"/>
          </a:xfrm>
        </p:grpSpPr>
        <p:cxnSp>
          <p:nvCxnSpPr>
            <p:cNvPr id="25" name="Straight Connector 38">
              <a:extLst>
                <a:ext uri="{FF2B5EF4-FFF2-40B4-BE49-F238E27FC236}">
                  <a16:creationId xmlns:a16="http://schemas.microsoft.com/office/drawing/2014/main" id="{E439CD62-DAA3-437B-8957-164AF9615B1D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39">
              <a:extLst>
                <a:ext uri="{FF2B5EF4-FFF2-40B4-BE49-F238E27FC236}">
                  <a16:creationId xmlns:a16="http://schemas.microsoft.com/office/drawing/2014/main" id="{0912F692-2092-438A-93E9-123D04B8BC7D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5">
            <a:extLst>
              <a:ext uri="{FF2B5EF4-FFF2-40B4-BE49-F238E27FC236}">
                <a16:creationId xmlns:a16="http://schemas.microsoft.com/office/drawing/2014/main" id="{7F696BEA-09E3-490C-A327-0DD22CCFC120}"/>
              </a:ext>
            </a:extLst>
          </p:cNvPr>
          <p:cNvSpPr txBox="1"/>
          <p:nvPr/>
        </p:nvSpPr>
        <p:spPr>
          <a:xfrm>
            <a:off x="3684973" y="1470735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BASIS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7">
                <a:extLst>
                  <a:ext uri="{FF2B5EF4-FFF2-40B4-BE49-F238E27FC236}">
                    <a16:creationId xmlns:a16="http://schemas.microsoft.com/office/drawing/2014/main" id="{ADC300D5-0462-4D42-B07A-659E08AE8408}"/>
                  </a:ext>
                </a:extLst>
              </p:cNvPr>
              <p:cNvSpPr txBox="1"/>
              <p:nvPr/>
            </p:nvSpPr>
            <p:spPr>
              <a:xfrm>
                <a:off x="3684973" y="1775535"/>
                <a:ext cx="39599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 Show that the statement is true for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𝑛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=1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8" name="TextBox 7">
                <a:extLst>
                  <a:ext uri="{FF2B5EF4-FFF2-40B4-BE49-F238E27FC236}">
                    <a16:creationId xmlns:a16="http://schemas.microsoft.com/office/drawing/2014/main" id="{ADC300D5-0462-4D42-B07A-659E08AE84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4973" y="1775535"/>
                <a:ext cx="3959995" cy="307777"/>
              </a:xfrm>
              <a:prstGeom prst="rect">
                <a:avLst/>
              </a:prstGeom>
              <a:blipFill>
                <a:blip r:embed="rId4"/>
                <a:stretch>
                  <a:fillRect l="-462"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8A47AF09-EF00-4454-9075-107ED9BF0A5E}"/>
                  </a:ext>
                </a:extLst>
              </p:cNvPr>
              <p:cNvSpPr txBox="1"/>
              <p:nvPr/>
            </p:nvSpPr>
            <p:spPr>
              <a:xfrm>
                <a:off x="3818878" y="2371818"/>
                <a:ext cx="3373809" cy="2681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𝑖𝑠𝑖𝑛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8A47AF09-EF00-4454-9075-107ED9BF0A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8878" y="2371818"/>
                <a:ext cx="3373809" cy="268150"/>
              </a:xfrm>
              <a:prstGeom prst="rect">
                <a:avLst/>
              </a:prstGeom>
              <a:blipFill>
                <a:blip r:embed="rId5"/>
                <a:stretch>
                  <a:fillRect b="-2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E40CE62B-5D55-4F2B-9D6F-C17B64DBE80F}"/>
                  </a:ext>
                </a:extLst>
              </p:cNvPr>
              <p:cNvSpPr txBox="1"/>
              <p:nvPr/>
            </p:nvSpPr>
            <p:spPr>
              <a:xfrm>
                <a:off x="4051177" y="3314331"/>
                <a:ext cx="276947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𝑟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𝑟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E40CE62B-5D55-4F2B-9D6F-C17B64DBE8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1177" y="3314331"/>
                <a:ext cx="2769476" cy="215444"/>
              </a:xfrm>
              <a:prstGeom prst="rect">
                <a:avLst/>
              </a:prstGeom>
              <a:blipFill>
                <a:blip r:embed="rId6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1CDC2DBD-5938-4E63-8C30-CFABB661B812}"/>
                  </a:ext>
                </a:extLst>
              </p:cNvPr>
              <p:cNvSpPr txBox="1"/>
              <p:nvPr/>
            </p:nvSpPr>
            <p:spPr>
              <a:xfrm>
                <a:off x="3836634" y="2806824"/>
                <a:ext cx="3339184" cy="2852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𝑖𝑠𝑖𝑛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1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1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1CDC2DBD-5938-4E63-8C30-CFABB661B8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6634" y="2806824"/>
                <a:ext cx="3339184" cy="285206"/>
              </a:xfrm>
              <a:prstGeom prst="rect">
                <a:avLst/>
              </a:prstGeom>
              <a:blipFill>
                <a:blip r:embed="rId7"/>
                <a:stretch>
                  <a:fillRect b="-2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円弧 33">
            <a:extLst>
              <a:ext uri="{FF2B5EF4-FFF2-40B4-BE49-F238E27FC236}">
                <a16:creationId xmlns:a16="http://schemas.microsoft.com/office/drawing/2014/main" id="{67640AF4-ECEC-403E-99EF-CCD263AFE6F2}"/>
              </a:ext>
            </a:extLst>
          </p:cNvPr>
          <p:cNvSpPr/>
          <p:nvPr/>
        </p:nvSpPr>
        <p:spPr>
          <a:xfrm>
            <a:off x="7032595" y="2496105"/>
            <a:ext cx="337351" cy="461638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92E6E3DA-CBAD-4853-BA16-578C0397B93E}"/>
                  </a:ext>
                </a:extLst>
              </p:cNvPr>
              <p:cNvSpPr txBox="1"/>
              <p:nvPr/>
            </p:nvSpPr>
            <p:spPr>
              <a:xfrm>
                <a:off x="7334435" y="2540494"/>
                <a:ext cx="105496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92E6E3DA-CBAD-4853-BA16-578C0397B9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4435" y="2540494"/>
                <a:ext cx="1054963" cy="307777"/>
              </a:xfrm>
              <a:prstGeom prst="rect">
                <a:avLst/>
              </a:prstGeom>
              <a:blipFill>
                <a:blip r:embed="rId8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円弧 49">
            <a:extLst>
              <a:ext uri="{FF2B5EF4-FFF2-40B4-BE49-F238E27FC236}">
                <a16:creationId xmlns:a16="http://schemas.microsoft.com/office/drawing/2014/main" id="{1085F15D-6311-4223-A99D-E9CE16928124}"/>
              </a:ext>
            </a:extLst>
          </p:cNvPr>
          <p:cNvSpPr/>
          <p:nvPr/>
        </p:nvSpPr>
        <p:spPr>
          <a:xfrm>
            <a:off x="6988206" y="2984377"/>
            <a:ext cx="337351" cy="461638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F1A45F94-77E4-4A88-826B-D65EEBC15031}"/>
                  </a:ext>
                </a:extLst>
              </p:cNvPr>
              <p:cNvSpPr txBox="1"/>
              <p:nvPr/>
            </p:nvSpPr>
            <p:spPr>
              <a:xfrm>
                <a:off x="3488923" y="3827756"/>
                <a:ext cx="517568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LHS = RHS, so De </a:t>
                </a:r>
                <a:r>
                  <a:rPr lang="en-US" sz="1400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Moivre’s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Theorem is true for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F1A45F94-77E4-4A88-826B-D65EEBC150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8923" y="3827756"/>
                <a:ext cx="5175681" cy="307777"/>
              </a:xfrm>
              <a:prstGeom prst="rect">
                <a:avLst/>
              </a:prstGeom>
              <a:blipFill>
                <a:blip r:embed="rId9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2BA6AF31-3AA2-43C4-94F8-D78C8AC932F6}"/>
              </a:ext>
            </a:extLst>
          </p:cNvPr>
          <p:cNvSpPr txBox="1"/>
          <p:nvPr/>
        </p:nvSpPr>
        <p:spPr>
          <a:xfrm>
            <a:off x="7236781" y="3046521"/>
            <a:ext cx="10549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82918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3" grpId="0"/>
      <p:bldP spid="34" grpId="0" animBg="1"/>
      <p:bldP spid="49" grpId="0"/>
      <p:bldP spid="50" grpId="0" animBg="1"/>
      <p:bldP spid="51" grpId="0"/>
      <p:bldP spid="5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0715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920" y="1600200"/>
            <a:ext cx="3027286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De </a:t>
            </a:r>
            <a:r>
              <a:rPr lang="en-GB" sz="1400" b="1" dirty="0" err="1">
                <a:latin typeface="Comic Sans MS" pitchFamily="66" charset="0"/>
              </a:rPr>
              <a:t>Moivre’s</a:t>
            </a:r>
            <a:r>
              <a:rPr lang="en-GB" sz="1400" b="1" dirty="0">
                <a:latin typeface="Comic Sans MS" pitchFamily="66" charset="0"/>
              </a:rPr>
              <a:t> Theorem in problem solving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For any integer n;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You can also prove it for </a:t>
            </a:r>
            <a:r>
              <a:rPr lang="en-GB" sz="1400" u="sng" dirty="0">
                <a:latin typeface="Comic Sans MS" pitchFamily="66" charset="0"/>
              </a:rPr>
              <a:t>positive integer exponents</a:t>
            </a:r>
            <a:r>
              <a:rPr lang="en-GB" sz="1400" dirty="0">
                <a:latin typeface="Comic Sans MS" pitchFamily="66" charset="0"/>
              </a:rPr>
              <a:t> directly from the modulus-argument form, using proof by induction…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BASIS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ASSUMPTION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INDUCTIVE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CONCLUSION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23968" y="6519446"/>
            <a:ext cx="401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2EF8B7B8-9701-425D-9129-62C0EC819950}"/>
                  </a:ext>
                </a:extLst>
              </p:cNvPr>
              <p:cNvSpPr txBox="1"/>
              <p:nvPr/>
            </p:nvSpPr>
            <p:spPr>
              <a:xfrm>
                <a:off x="0" y="2894120"/>
                <a:ext cx="3373809" cy="2681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𝑖𝑠𝑖𝑛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2EF8B7B8-9701-425D-9129-62C0EC8199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894120"/>
                <a:ext cx="3373809" cy="2681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Group 43">
            <a:extLst>
              <a:ext uri="{FF2B5EF4-FFF2-40B4-BE49-F238E27FC236}">
                <a16:creationId xmlns:a16="http://schemas.microsoft.com/office/drawing/2014/main" id="{54F1264E-1A0C-4235-86E3-5862E959AF15}"/>
              </a:ext>
            </a:extLst>
          </p:cNvPr>
          <p:cNvGrpSpPr/>
          <p:nvPr/>
        </p:nvGrpSpPr>
        <p:grpSpPr>
          <a:xfrm>
            <a:off x="2032881" y="4408926"/>
            <a:ext cx="152400" cy="381000"/>
            <a:chOff x="5257800" y="5715000"/>
            <a:chExt cx="152400" cy="381000"/>
          </a:xfrm>
        </p:grpSpPr>
        <p:cxnSp>
          <p:nvCxnSpPr>
            <p:cNvPr id="25" name="Straight Connector 38">
              <a:extLst>
                <a:ext uri="{FF2B5EF4-FFF2-40B4-BE49-F238E27FC236}">
                  <a16:creationId xmlns:a16="http://schemas.microsoft.com/office/drawing/2014/main" id="{E439CD62-DAA3-437B-8957-164AF9615B1D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39">
              <a:extLst>
                <a:ext uri="{FF2B5EF4-FFF2-40B4-BE49-F238E27FC236}">
                  <a16:creationId xmlns:a16="http://schemas.microsoft.com/office/drawing/2014/main" id="{0912F692-2092-438A-93E9-123D04B8BC7D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5">
            <a:extLst>
              <a:ext uri="{FF2B5EF4-FFF2-40B4-BE49-F238E27FC236}">
                <a16:creationId xmlns:a16="http://schemas.microsoft.com/office/drawing/2014/main" id="{7F696BEA-09E3-490C-A327-0DD22CCFC120}"/>
              </a:ext>
            </a:extLst>
          </p:cNvPr>
          <p:cNvSpPr txBox="1"/>
          <p:nvPr/>
        </p:nvSpPr>
        <p:spPr>
          <a:xfrm>
            <a:off x="3498542" y="1284304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ASSUMPTION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7">
                <a:extLst>
                  <a:ext uri="{FF2B5EF4-FFF2-40B4-BE49-F238E27FC236}">
                    <a16:creationId xmlns:a16="http://schemas.microsoft.com/office/drawing/2014/main" id="{ADC300D5-0462-4D42-B07A-659E08AE8408}"/>
                  </a:ext>
                </a:extLst>
              </p:cNvPr>
              <p:cNvSpPr txBox="1"/>
              <p:nvPr/>
            </p:nvSpPr>
            <p:spPr>
              <a:xfrm>
                <a:off x="3498542" y="1589104"/>
                <a:ext cx="436626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 Assume the statement is true for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𝑘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8" name="TextBox 7">
                <a:extLst>
                  <a:ext uri="{FF2B5EF4-FFF2-40B4-BE49-F238E27FC236}">
                    <a16:creationId xmlns:a16="http://schemas.microsoft.com/office/drawing/2014/main" id="{ADC300D5-0462-4D42-B07A-659E08AE84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8542" y="1589104"/>
                <a:ext cx="4366260" cy="307777"/>
              </a:xfrm>
              <a:prstGeom prst="rect">
                <a:avLst/>
              </a:prstGeom>
              <a:blipFill>
                <a:blip r:embed="rId4"/>
                <a:stretch>
                  <a:fillRect l="-419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" name="Group 43">
            <a:extLst>
              <a:ext uri="{FF2B5EF4-FFF2-40B4-BE49-F238E27FC236}">
                <a16:creationId xmlns:a16="http://schemas.microsoft.com/office/drawing/2014/main" id="{6F2F78F8-7710-4CD8-8194-43DEE8B80CBE}"/>
              </a:ext>
            </a:extLst>
          </p:cNvPr>
          <p:cNvGrpSpPr/>
          <p:nvPr/>
        </p:nvGrpSpPr>
        <p:grpSpPr>
          <a:xfrm>
            <a:off x="2405743" y="4746277"/>
            <a:ext cx="152400" cy="381000"/>
            <a:chOff x="5257800" y="5715000"/>
            <a:chExt cx="152400" cy="381000"/>
          </a:xfrm>
        </p:grpSpPr>
        <p:cxnSp>
          <p:nvCxnSpPr>
            <p:cNvPr id="31" name="Straight Connector 38">
              <a:extLst>
                <a:ext uri="{FF2B5EF4-FFF2-40B4-BE49-F238E27FC236}">
                  <a16:creationId xmlns:a16="http://schemas.microsoft.com/office/drawing/2014/main" id="{E3D6CFC1-51C4-4F7C-9C4D-F0292AE355FB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9">
              <a:extLst>
                <a:ext uri="{FF2B5EF4-FFF2-40B4-BE49-F238E27FC236}">
                  <a16:creationId xmlns:a16="http://schemas.microsoft.com/office/drawing/2014/main" id="{64E0BD52-F694-4506-B075-D0CC161A16C4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7C82EF4D-DB8E-405C-BC6D-52B86AC6164B}"/>
                  </a:ext>
                </a:extLst>
              </p:cNvPr>
              <p:cNvSpPr txBox="1"/>
              <p:nvPr/>
            </p:nvSpPr>
            <p:spPr>
              <a:xfrm>
                <a:off x="3534793" y="1945689"/>
                <a:ext cx="2872453" cy="2487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d>
                                <m:d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𝑖𝑠𝑖𝑛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7C82EF4D-DB8E-405C-BC6D-52B86AC616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4793" y="1945689"/>
                <a:ext cx="2872453" cy="248786"/>
              </a:xfrm>
              <a:prstGeom prst="rect">
                <a:avLst/>
              </a:prstGeom>
              <a:blipFill>
                <a:blip r:embed="rId5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5">
            <a:extLst>
              <a:ext uri="{FF2B5EF4-FFF2-40B4-BE49-F238E27FC236}">
                <a16:creationId xmlns:a16="http://schemas.microsoft.com/office/drawing/2014/main" id="{6EDFE608-3AB4-4982-A5B5-1E4CC754F19A}"/>
              </a:ext>
            </a:extLst>
          </p:cNvPr>
          <p:cNvSpPr txBox="1"/>
          <p:nvPr/>
        </p:nvSpPr>
        <p:spPr>
          <a:xfrm>
            <a:off x="3491144" y="2395492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7">
                <a:extLst>
                  <a:ext uri="{FF2B5EF4-FFF2-40B4-BE49-F238E27FC236}">
                    <a16:creationId xmlns:a16="http://schemas.microsoft.com/office/drawing/2014/main" id="{6B7D6065-783A-4F28-837D-408BDB6EB140}"/>
                  </a:ext>
                </a:extLst>
              </p:cNvPr>
              <p:cNvSpPr txBox="1"/>
              <p:nvPr/>
            </p:nvSpPr>
            <p:spPr>
              <a:xfrm>
                <a:off x="3491144" y="2700292"/>
                <a:ext cx="531550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 </a:t>
                </a: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Show that, based on the assumption, that the statement is then true for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𝑘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+1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7" name="TextBox 7">
                <a:extLst>
                  <a:ext uri="{FF2B5EF4-FFF2-40B4-BE49-F238E27FC236}">
                    <a16:creationId xmlns:a16="http://schemas.microsoft.com/office/drawing/2014/main" id="{6B7D6065-783A-4F28-837D-408BDB6EB1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144" y="2700292"/>
                <a:ext cx="5315505" cy="523220"/>
              </a:xfrm>
              <a:prstGeom prst="rect">
                <a:avLst/>
              </a:prstGeom>
              <a:blipFill>
                <a:blip r:embed="rId6"/>
                <a:stretch>
                  <a:fillRect l="-344" t="-2326" r="-803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9B863E4D-ECA5-49F7-9EF0-037AD6534F07}"/>
                  </a:ext>
                </a:extLst>
              </p:cNvPr>
              <p:cNvSpPr txBox="1"/>
              <p:nvPr/>
            </p:nvSpPr>
            <p:spPr>
              <a:xfrm>
                <a:off x="3562906" y="3234431"/>
                <a:ext cx="1604605" cy="2487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d>
                                <m:d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𝑖𝑠𝑖𝑛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9B863E4D-ECA5-49F7-9EF0-037AD6534F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2906" y="3234431"/>
                <a:ext cx="1604605" cy="248786"/>
              </a:xfrm>
              <a:prstGeom prst="rect">
                <a:avLst/>
              </a:prstGeom>
              <a:blipFill>
                <a:blip r:embed="rId7"/>
                <a:stretch>
                  <a:fillRect r="-379" b="-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CC19B6B3-9D08-4C89-B2A2-D0DF4F0E4872}"/>
                  </a:ext>
                </a:extLst>
              </p:cNvPr>
              <p:cNvSpPr txBox="1"/>
              <p:nvPr/>
            </p:nvSpPr>
            <p:spPr>
              <a:xfrm>
                <a:off x="6411898" y="3246554"/>
                <a:ext cx="1382696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</m:t>
                      </m:r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CC19B6B3-9D08-4C89-B2A2-D0DF4F0E48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1898" y="3246554"/>
                <a:ext cx="1382696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642475CF-0064-4569-903E-74392D100ED4}"/>
                  </a:ext>
                </a:extLst>
              </p:cNvPr>
              <p:cNvSpPr txBox="1"/>
              <p:nvPr/>
            </p:nvSpPr>
            <p:spPr>
              <a:xfrm>
                <a:off x="5055092" y="3230277"/>
                <a:ext cx="1585405" cy="2803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𝑟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𝑖𝑠𝑖𝑛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642475CF-0064-4569-903E-74392D100E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5092" y="3230277"/>
                <a:ext cx="1585405" cy="280333"/>
              </a:xfrm>
              <a:prstGeom prst="rect">
                <a:avLst/>
              </a:prstGeom>
              <a:blipFill>
                <a:blip r:embed="rId9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EEB90E11-AB90-4F86-9846-56AC13E87B89}"/>
                  </a:ext>
                </a:extLst>
              </p:cNvPr>
              <p:cNvSpPr txBox="1"/>
              <p:nvPr/>
            </p:nvSpPr>
            <p:spPr>
              <a:xfrm>
                <a:off x="4932283" y="3551353"/>
                <a:ext cx="1628315" cy="2803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𝑐𝑜𝑠𝑘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𝑖𝑠𝑖𝑛𝑘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EEB90E11-AB90-4F86-9846-56AC13E87B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283" y="3551353"/>
                <a:ext cx="1628315" cy="28033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2D4F8BDD-CF66-465A-B7B1-1F8CD3CB04DD}"/>
                  </a:ext>
                </a:extLst>
              </p:cNvPr>
              <p:cNvSpPr txBox="1"/>
              <p:nvPr/>
            </p:nvSpPr>
            <p:spPr>
              <a:xfrm>
                <a:off x="6404500" y="3558753"/>
                <a:ext cx="1381216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</m:t>
                      </m:r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2D4F8BDD-CF66-465A-B7B1-1F8CD3CB04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4500" y="3558753"/>
                <a:ext cx="1381216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0F101F9D-A962-44F6-BA2E-4F255205FD20}"/>
                  </a:ext>
                </a:extLst>
              </p:cNvPr>
              <p:cNvSpPr txBox="1"/>
              <p:nvPr/>
            </p:nvSpPr>
            <p:spPr>
              <a:xfrm>
                <a:off x="4916009" y="3916818"/>
                <a:ext cx="2772054" cy="2803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𝑐𝑜𝑠𝑘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𝑖𝑠𝑖𝑛𝑘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0F101F9D-A962-44F6-BA2E-4F255205FD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6009" y="3916818"/>
                <a:ext cx="2772054" cy="28033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1284E4A0-4C3E-4D6A-8E7D-88D3C3FF40EF}"/>
                  </a:ext>
                </a:extLst>
              </p:cNvPr>
              <p:cNvSpPr txBox="1"/>
              <p:nvPr/>
            </p:nvSpPr>
            <p:spPr>
              <a:xfrm>
                <a:off x="4944863" y="4291160"/>
                <a:ext cx="4280516" cy="2803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𝑐𝑜𝑠𝑘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𝑖𝑐𝑜𝑠𝑘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𝑖𝑠𝑖𝑛𝑘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𝑠𝑖𝑛𝑘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1284E4A0-4C3E-4D6A-8E7D-88D3C3FF40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4863" y="4291160"/>
                <a:ext cx="4280516" cy="280333"/>
              </a:xfrm>
              <a:prstGeom prst="rect">
                <a:avLst/>
              </a:prstGeom>
              <a:blipFill>
                <a:blip r:embed="rId13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DC1DF73E-55D5-4CC5-844A-41BCEAAEE48A}"/>
                  </a:ext>
                </a:extLst>
              </p:cNvPr>
              <p:cNvSpPr txBox="1"/>
              <p:nvPr/>
            </p:nvSpPr>
            <p:spPr>
              <a:xfrm>
                <a:off x="4918229" y="4701012"/>
                <a:ext cx="4225771" cy="2803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𝑐𝑜𝑠𝑘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𝑖𝑐𝑜𝑠𝑘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𝑖𝑠𝑖𝑛𝑘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𝑠𝑖𝑛𝑘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DC1DF73E-55D5-4CC5-844A-41BCEAAEE4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8229" y="4701012"/>
                <a:ext cx="4225771" cy="280333"/>
              </a:xfrm>
              <a:prstGeom prst="rect">
                <a:avLst/>
              </a:prstGeom>
              <a:blipFill>
                <a:blip r:embed="rId14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AC926D19-6100-45DA-A50C-9B50587AA0A0}"/>
                  </a:ext>
                </a:extLst>
              </p:cNvPr>
              <p:cNvSpPr txBox="1"/>
              <p:nvPr/>
            </p:nvSpPr>
            <p:spPr>
              <a:xfrm>
                <a:off x="4919709" y="5110864"/>
                <a:ext cx="4295314" cy="2803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𝑐𝑜𝑠𝑘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𝑠𝑖𝑛𝑘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𝑐𝑜𝑠𝑘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𝑠𝑖𝑛𝑘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AC926D19-6100-45DA-A50C-9B50587AA0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9709" y="5110864"/>
                <a:ext cx="4295314" cy="280333"/>
              </a:xfrm>
              <a:prstGeom prst="rect">
                <a:avLst/>
              </a:prstGeom>
              <a:blipFill>
                <a:blip r:embed="rId15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7AC9B22D-56C2-4D68-8A9E-C16002516279}"/>
                  </a:ext>
                </a:extLst>
              </p:cNvPr>
              <p:cNvSpPr txBox="1"/>
              <p:nvPr/>
            </p:nvSpPr>
            <p:spPr>
              <a:xfrm>
                <a:off x="4885679" y="5520716"/>
                <a:ext cx="2722485" cy="2803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𝑖𝑠𝑖𝑛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7AC9B22D-56C2-4D68-8A9E-C160025162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5679" y="5520716"/>
                <a:ext cx="2722485" cy="280333"/>
              </a:xfrm>
              <a:prstGeom prst="rect">
                <a:avLst/>
              </a:prstGeom>
              <a:blipFill>
                <a:blip r:embed="rId16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02EE91D3-1918-42FC-BBBF-D924283BF1A9}"/>
                  </a:ext>
                </a:extLst>
              </p:cNvPr>
              <p:cNvSpPr txBox="1"/>
              <p:nvPr/>
            </p:nvSpPr>
            <p:spPr>
              <a:xfrm>
                <a:off x="4913791" y="5921692"/>
                <a:ext cx="2916314" cy="2803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1200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⁡(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𝑖𝑠𝑖𝑛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02EE91D3-1918-42FC-BBBF-D924283BF1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3791" y="5921692"/>
                <a:ext cx="2916314" cy="280333"/>
              </a:xfrm>
              <a:prstGeom prst="rect">
                <a:avLst/>
              </a:prstGeom>
              <a:blipFill>
                <a:blip r:embed="rId17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円弧 53">
            <a:extLst>
              <a:ext uri="{FF2B5EF4-FFF2-40B4-BE49-F238E27FC236}">
                <a16:creationId xmlns:a16="http://schemas.microsoft.com/office/drawing/2014/main" id="{0408C599-7A9A-4ABD-9C17-2FF21CF5B243}"/>
              </a:ext>
            </a:extLst>
          </p:cNvPr>
          <p:cNvSpPr/>
          <p:nvPr/>
        </p:nvSpPr>
        <p:spPr>
          <a:xfrm>
            <a:off x="7636275" y="3338005"/>
            <a:ext cx="220463" cy="356586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F4D8999E-A80C-4812-895A-3F15F4A27F73}"/>
              </a:ext>
            </a:extLst>
          </p:cNvPr>
          <p:cNvSpPr txBox="1"/>
          <p:nvPr/>
        </p:nvSpPr>
        <p:spPr>
          <a:xfrm>
            <a:off x="7813829" y="3303975"/>
            <a:ext cx="12325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Use assumption step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6" name="円弧 55">
            <a:extLst>
              <a:ext uri="{FF2B5EF4-FFF2-40B4-BE49-F238E27FC236}">
                <a16:creationId xmlns:a16="http://schemas.microsoft.com/office/drawing/2014/main" id="{5076EA0D-AE56-463C-B80B-11EF86748DAE}"/>
              </a:ext>
            </a:extLst>
          </p:cNvPr>
          <p:cNvSpPr/>
          <p:nvPr/>
        </p:nvSpPr>
        <p:spPr>
          <a:xfrm>
            <a:off x="7593366" y="3721225"/>
            <a:ext cx="220463" cy="356586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円弧 56">
            <a:extLst>
              <a:ext uri="{FF2B5EF4-FFF2-40B4-BE49-F238E27FC236}">
                <a16:creationId xmlns:a16="http://schemas.microsoft.com/office/drawing/2014/main" id="{93F290DA-2370-4CC4-806D-3A2D32FEA9C7}"/>
              </a:ext>
            </a:extLst>
          </p:cNvPr>
          <p:cNvSpPr/>
          <p:nvPr/>
        </p:nvSpPr>
        <p:spPr>
          <a:xfrm flipH="1">
            <a:off x="4847208" y="4077812"/>
            <a:ext cx="226379" cy="356586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円弧 57">
            <a:extLst>
              <a:ext uri="{FF2B5EF4-FFF2-40B4-BE49-F238E27FC236}">
                <a16:creationId xmlns:a16="http://schemas.microsoft.com/office/drawing/2014/main" id="{F33991FA-ED9A-4AC4-B88B-0BA2847898BB}"/>
              </a:ext>
            </a:extLst>
          </p:cNvPr>
          <p:cNvSpPr/>
          <p:nvPr/>
        </p:nvSpPr>
        <p:spPr>
          <a:xfrm flipH="1">
            <a:off x="4847208" y="4468429"/>
            <a:ext cx="226379" cy="356586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円弧 58">
            <a:extLst>
              <a:ext uri="{FF2B5EF4-FFF2-40B4-BE49-F238E27FC236}">
                <a16:creationId xmlns:a16="http://schemas.microsoft.com/office/drawing/2014/main" id="{351F11BA-B9F2-42A7-BAAA-01C277482017}"/>
              </a:ext>
            </a:extLst>
          </p:cNvPr>
          <p:cNvSpPr/>
          <p:nvPr/>
        </p:nvSpPr>
        <p:spPr>
          <a:xfrm flipH="1">
            <a:off x="4847208" y="4867924"/>
            <a:ext cx="226379" cy="356586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円弧 59">
            <a:extLst>
              <a:ext uri="{FF2B5EF4-FFF2-40B4-BE49-F238E27FC236}">
                <a16:creationId xmlns:a16="http://schemas.microsoft.com/office/drawing/2014/main" id="{C3D2E039-F7EC-404C-967C-05C191C61C17}"/>
              </a:ext>
            </a:extLst>
          </p:cNvPr>
          <p:cNvSpPr/>
          <p:nvPr/>
        </p:nvSpPr>
        <p:spPr>
          <a:xfrm flipH="1">
            <a:off x="4864963" y="5276297"/>
            <a:ext cx="226379" cy="356586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円弧 60">
            <a:extLst>
              <a:ext uri="{FF2B5EF4-FFF2-40B4-BE49-F238E27FC236}">
                <a16:creationId xmlns:a16="http://schemas.microsoft.com/office/drawing/2014/main" id="{410D84E7-CE53-490F-96D5-05F471064C82}"/>
              </a:ext>
            </a:extLst>
          </p:cNvPr>
          <p:cNvSpPr/>
          <p:nvPr/>
        </p:nvSpPr>
        <p:spPr>
          <a:xfrm flipH="1">
            <a:off x="4864963" y="5684670"/>
            <a:ext cx="226379" cy="356586"/>
          </a:xfrm>
          <a:prstGeom prst="arc">
            <a:avLst>
              <a:gd name="adj1" fmla="val 16200000"/>
              <a:gd name="adj2" fmla="val 5590787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24265A4C-4DA5-42CC-A3EC-A796437C13BF}"/>
              </a:ext>
            </a:extLst>
          </p:cNvPr>
          <p:cNvSpPr/>
          <p:nvPr/>
        </p:nvSpPr>
        <p:spPr>
          <a:xfrm>
            <a:off x="3534791" y="1927934"/>
            <a:ext cx="2883764" cy="28260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71725974-FEF3-423D-9AE2-7B5899EB1388}"/>
              </a:ext>
            </a:extLst>
          </p:cNvPr>
          <p:cNvSpPr/>
          <p:nvPr/>
        </p:nvSpPr>
        <p:spPr>
          <a:xfrm>
            <a:off x="5205272" y="3225554"/>
            <a:ext cx="1319815" cy="28260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2AEBAB89-BB15-46CD-B151-3D4DEBDC91F9}"/>
              </a:ext>
            </a:extLst>
          </p:cNvPr>
          <p:cNvSpPr/>
          <p:nvPr/>
        </p:nvSpPr>
        <p:spPr>
          <a:xfrm>
            <a:off x="5171241" y="3546629"/>
            <a:ext cx="1319815" cy="28260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7735A3B4-C8D1-49B6-892D-153DE329724C}"/>
              </a:ext>
            </a:extLst>
          </p:cNvPr>
          <p:cNvSpPr txBox="1"/>
          <p:nvPr/>
        </p:nvSpPr>
        <p:spPr>
          <a:xfrm>
            <a:off x="7742807" y="3738981"/>
            <a:ext cx="7353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A44A129-52B7-4613-945E-29A6744CA0D2}"/>
              </a:ext>
            </a:extLst>
          </p:cNvPr>
          <p:cNvSpPr txBox="1"/>
          <p:nvPr/>
        </p:nvSpPr>
        <p:spPr>
          <a:xfrm>
            <a:off x="3444536" y="4049699"/>
            <a:ext cx="14470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the double bracket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67" name="Group 43">
            <a:extLst>
              <a:ext uri="{FF2B5EF4-FFF2-40B4-BE49-F238E27FC236}">
                <a16:creationId xmlns:a16="http://schemas.microsoft.com/office/drawing/2014/main" id="{3A46C9A9-FD8D-4492-B4D0-73678981FA7C}"/>
              </a:ext>
            </a:extLst>
          </p:cNvPr>
          <p:cNvGrpSpPr/>
          <p:nvPr/>
        </p:nvGrpSpPr>
        <p:grpSpPr>
          <a:xfrm>
            <a:off x="2228190" y="5083629"/>
            <a:ext cx="152400" cy="381000"/>
            <a:chOff x="5257800" y="5715000"/>
            <a:chExt cx="152400" cy="381000"/>
          </a:xfrm>
        </p:grpSpPr>
        <p:cxnSp>
          <p:nvCxnSpPr>
            <p:cNvPr id="68" name="Straight Connector 38">
              <a:extLst>
                <a:ext uri="{FF2B5EF4-FFF2-40B4-BE49-F238E27FC236}">
                  <a16:creationId xmlns:a16="http://schemas.microsoft.com/office/drawing/2014/main" id="{979DED1A-ECD6-4FF5-BFA5-29AC00B43965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39">
              <a:extLst>
                <a:ext uri="{FF2B5EF4-FFF2-40B4-BE49-F238E27FC236}">
                  <a16:creationId xmlns:a16="http://schemas.microsoft.com/office/drawing/2014/main" id="{FCA782C0-0842-46DD-ADC6-78ABC514CEEB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F4E39E8B-655D-42B7-BF92-02BB0E3EE24F}"/>
                  </a:ext>
                </a:extLst>
              </p:cNvPr>
              <p:cNvSpPr txBox="1"/>
              <p:nvPr/>
            </p:nvSpPr>
            <p:spPr>
              <a:xfrm>
                <a:off x="4172505" y="4529092"/>
                <a:ext cx="754602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US" sz="11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1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1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F4E39E8B-655D-42B7-BF92-02BB0E3EE2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2505" y="4529092"/>
                <a:ext cx="754602" cy="26161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5F883064-9EB1-44ED-A9F0-226EA9D581CD}"/>
              </a:ext>
            </a:extLst>
          </p:cNvPr>
          <p:cNvSpPr txBox="1"/>
          <p:nvPr/>
        </p:nvSpPr>
        <p:spPr>
          <a:xfrm>
            <a:off x="3178206" y="4804301"/>
            <a:ext cx="18021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Separate real and imaginary components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テキスト ボックス 71">
                <a:extLst>
                  <a:ext uri="{FF2B5EF4-FFF2-40B4-BE49-F238E27FC236}">
                    <a16:creationId xmlns:a16="http://schemas.microsoft.com/office/drawing/2014/main" id="{05F6FEEF-F071-4949-BAFB-51377326359D}"/>
                  </a:ext>
                </a:extLst>
              </p:cNvPr>
              <p:cNvSpPr txBox="1"/>
              <p:nvPr/>
            </p:nvSpPr>
            <p:spPr>
              <a:xfrm>
                <a:off x="2370337" y="5248184"/>
                <a:ext cx="2663301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1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1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sz="11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1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sz="11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1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</m:e>
                      </m:func>
                      <m:r>
                        <a:rPr lang="en-US" sz="11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𝑐𝑜𝑠𝐴𝑐𝑜𝑠𝐵</m:t>
                      </m:r>
                      <m:r>
                        <a:rPr lang="en-US" sz="11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1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𝑠𝑖𝑛𝐴𝑠𝑖𝑛𝐵</m:t>
                      </m:r>
                    </m:oMath>
                  </m:oMathPara>
                </a14:m>
                <a:endParaRPr lang="en-GB" sz="11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1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1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US" sz="11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1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sz="11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1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</m:e>
                      </m:func>
                      <m:r>
                        <a:rPr lang="en-US" sz="11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𝑠𝑖𝑛𝐴𝑐𝑜𝑠𝐵</m:t>
                      </m:r>
                      <m:r>
                        <a:rPr lang="en-US" sz="11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1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𝑐𝑜𝑠𝐴𝑠𝑖𝑛𝐵</m:t>
                      </m:r>
                    </m:oMath>
                  </m:oMathPara>
                </a14:m>
                <a:endParaRPr lang="en-GB" sz="11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2" name="テキスト ボックス 71">
                <a:extLst>
                  <a:ext uri="{FF2B5EF4-FFF2-40B4-BE49-F238E27FC236}">
                    <a16:creationId xmlns:a16="http://schemas.microsoft.com/office/drawing/2014/main" id="{05F6FEEF-F071-4949-BAFB-5137732635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0337" y="5248184"/>
                <a:ext cx="2663301" cy="43088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84A00A39-3AA8-4036-946C-5101F2BAA501}"/>
              </a:ext>
            </a:extLst>
          </p:cNvPr>
          <p:cNvSpPr/>
          <p:nvPr/>
        </p:nvSpPr>
        <p:spPr>
          <a:xfrm>
            <a:off x="5527827" y="5163844"/>
            <a:ext cx="1645330" cy="21602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8E05206B-0930-41BC-B44A-FF80E53D8942}"/>
              </a:ext>
            </a:extLst>
          </p:cNvPr>
          <p:cNvSpPr/>
          <p:nvPr/>
        </p:nvSpPr>
        <p:spPr>
          <a:xfrm>
            <a:off x="5555939" y="5555941"/>
            <a:ext cx="809350" cy="21602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7FA7F444-9C8A-47BF-97E0-B33787C2A77C}"/>
              </a:ext>
            </a:extLst>
          </p:cNvPr>
          <p:cNvSpPr/>
          <p:nvPr/>
        </p:nvSpPr>
        <p:spPr>
          <a:xfrm>
            <a:off x="7429128" y="5156446"/>
            <a:ext cx="1645330" cy="21602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BF70E572-972B-41B1-BC8F-71713EE39DA3}"/>
              </a:ext>
            </a:extLst>
          </p:cNvPr>
          <p:cNvSpPr/>
          <p:nvPr/>
        </p:nvSpPr>
        <p:spPr>
          <a:xfrm>
            <a:off x="6587229" y="5557421"/>
            <a:ext cx="816748" cy="21602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9E1CCF45-CD98-4557-9250-8F1412E042D8}"/>
              </a:ext>
            </a:extLst>
          </p:cNvPr>
          <p:cNvSpPr txBox="1"/>
          <p:nvPr/>
        </p:nvSpPr>
        <p:spPr>
          <a:xfrm>
            <a:off x="3551068" y="5736456"/>
            <a:ext cx="13760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 inside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テキスト ボックス 77">
                <a:extLst>
                  <a:ext uri="{FF2B5EF4-FFF2-40B4-BE49-F238E27FC236}">
                    <a16:creationId xmlns:a16="http://schemas.microsoft.com/office/drawing/2014/main" id="{72743107-371C-421E-9CB3-023387BCE3BF}"/>
                  </a:ext>
                </a:extLst>
              </p:cNvPr>
              <p:cNvSpPr txBox="1"/>
              <p:nvPr/>
            </p:nvSpPr>
            <p:spPr>
              <a:xfrm>
                <a:off x="1704513" y="6313504"/>
                <a:ext cx="743948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we have shown that if De </a:t>
                </a:r>
                <a:r>
                  <a:rPr lang="en-US" sz="1200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Moivre’s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theorem is true for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it will also be true for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+1 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8" name="テキスト ボックス 77">
                <a:extLst>
                  <a:ext uri="{FF2B5EF4-FFF2-40B4-BE49-F238E27FC236}">
                    <a16:creationId xmlns:a16="http://schemas.microsoft.com/office/drawing/2014/main" id="{72743107-371C-421E-9CB3-023387BCE3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4513" y="6313504"/>
                <a:ext cx="7439487" cy="276999"/>
              </a:xfrm>
              <a:prstGeom prst="rect">
                <a:avLst/>
              </a:prstGeom>
              <a:blipFill>
                <a:blip r:embed="rId20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5ECF8218-7441-4518-9E41-AF1AF2BCE055}"/>
              </a:ext>
            </a:extLst>
          </p:cNvPr>
          <p:cNvSpPr/>
          <p:nvPr/>
        </p:nvSpPr>
        <p:spPr>
          <a:xfrm>
            <a:off x="3554025" y="3204839"/>
            <a:ext cx="1479614" cy="32995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4C9F28F7-EF89-4D04-A88C-EBC0C26169DB}"/>
              </a:ext>
            </a:extLst>
          </p:cNvPr>
          <p:cNvSpPr/>
          <p:nvPr/>
        </p:nvSpPr>
        <p:spPr>
          <a:xfrm>
            <a:off x="5002563" y="5914008"/>
            <a:ext cx="2765397" cy="32995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60701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5" grpId="0"/>
      <p:bldP spid="36" grpId="0"/>
      <p:bldP spid="37" grpId="0"/>
      <p:bldP spid="38" grpId="0"/>
      <p:bldP spid="39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53" grpId="0"/>
      <p:bldP spid="54" grpId="0" animBg="1"/>
      <p:bldP spid="55" grpId="0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/>
      <p:bldP spid="66" grpId="0"/>
      <p:bldP spid="70" grpId="0"/>
      <p:bldP spid="71" grpId="0"/>
      <p:bldP spid="72" grpId="0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/>
      <p:bldP spid="78" grpId="0"/>
      <p:bldP spid="79" grpId="0" animBg="1"/>
      <p:bldP spid="79" grpId="1" animBg="1"/>
      <p:bldP spid="80" grpId="0" animBg="1"/>
      <p:bldP spid="8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0715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920" y="1600200"/>
            <a:ext cx="3027286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De </a:t>
            </a:r>
            <a:r>
              <a:rPr lang="en-GB" sz="1400" b="1" dirty="0" err="1">
                <a:latin typeface="Comic Sans MS" pitchFamily="66" charset="0"/>
              </a:rPr>
              <a:t>Moivre’s</a:t>
            </a:r>
            <a:r>
              <a:rPr lang="en-GB" sz="1400" b="1" dirty="0">
                <a:latin typeface="Comic Sans MS" pitchFamily="66" charset="0"/>
              </a:rPr>
              <a:t> Theorem in problem solving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For any integer n;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You can also prove it for </a:t>
            </a:r>
            <a:r>
              <a:rPr lang="en-GB" sz="1400" u="sng" dirty="0">
                <a:latin typeface="Comic Sans MS" pitchFamily="66" charset="0"/>
              </a:rPr>
              <a:t>positive integer exponents</a:t>
            </a:r>
            <a:r>
              <a:rPr lang="en-GB" sz="1400" dirty="0">
                <a:latin typeface="Comic Sans MS" pitchFamily="66" charset="0"/>
              </a:rPr>
              <a:t> directly from the modulus-argument form, using proof by induction…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BASIS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ASSUMPTION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INDUCTIVE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CONCLUSION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23968" y="6519446"/>
            <a:ext cx="401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2EF8B7B8-9701-425D-9129-62C0EC819950}"/>
                  </a:ext>
                </a:extLst>
              </p:cNvPr>
              <p:cNvSpPr txBox="1"/>
              <p:nvPr/>
            </p:nvSpPr>
            <p:spPr>
              <a:xfrm>
                <a:off x="0" y="2894120"/>
                <a:ext cx="3373809" cy="2681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𝑖𝑠𝑖𝑛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2EF8B7B8-9701-425D-9129-62C0EC8199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894120"/>
                <a:ext cx="3373809" cy="2681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5">
            <a:extLst>
              <a:ext uri="{FF2B5EF4-FFF2-40B4-BE49-F238E27FC236}">
                <a16:creationId xmlns:a16="http://schemas.microsoft.com/office/drawing/2014/main" id="{7F696BEA-09E3-490C-A327-0DD22CCFC120}"/>
              </a:ext>
            </a:extLst>
          </p:cNvPr>
          <p:cNvSpPr txBox="1"/>
          <p:nvPr/>
        </p:nvSpPr>
        <p:spPr>
          <a:xfrm>
            <a:off x="3498542" y="1284304"/>
            <a:ext cx="1425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CONCLUSION</a:t>
            </a:r>
          </a:p>
        </p:txBody>
      </p:sp>
      <p:grpSp>
        <p:nvGrpSpPr>
          <p:cNvPr id="81" name="Group 43">
            <a:extLst>
              <a:ext uri="{FF2B5EF4-FFF2-40B4-BE49-F238E27FC236}">
                <a16:creationId xmlns:a16="http://schemas.microsoft.com/office/drawing/2014/main" id="{4AEFE404-790B-4DCD-A74E-9FF50A78E19B}"/>
              </a:ext>
            </a:extLst>
          </p:cNvPr>
          <p:cNvGrpSpPr/>
          <p:nvPr/>
        </p:nvGrpSpPr>
        <p:grpSpPr>
          <a:xfrm>
            <a:off x="2032881" y="4408926"/>
            <a:ext cx="152400" cy="381000"/>
            <a:chOff x="5257800" y="5715000"/>
            <a:chExt cx="152400" cy="381000"/>
          </a:xfrm>
        </p:grpSpPr>
        <p:cxnSp>
          <p:nvCxnSpPr>
            <p:cNvPr id="82" name="Straight Connector 38">
              <a:extLst>
                <a:ext uri="{FF2B5EF4-FFF2-40B4-BE49-F238E27FC236}">
                  <a16:creationId xmlns:a16="http://schemas.microsoft.com/office/drawing/2014/main" id="{CB01B8F8-A88F-4A3E-A994-35DD969872CF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39">
              <a:extLst>
                <a:ext uri="{FF2B5EF4-FFF2-40B4-BE49-F238E27FC236}">
                  <a16:creationId xmlns:a16="http://schemas.microsoft.com/office/drawing/2014/main" id="{8EF92390-2529-44C0-B43A-FB46BB12440E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43">
            <a:extLst>
              <a:ext uri="{FF2B5EF4-FFF2-40B4-BE49-F238E27FC236}">
                <a16:creationId xmlns:a16="http://schemas.microsoft.com/office/drawing/2014/main" id="{3635DC8C-C769-431D-BCBD-A752B4390857}"/>
              </a:ext>
            </a:extLst>
          </p:cNvPr>
          <p:cNvGrpSpPr/>
          <p:nvPr/>
        </p:nvGrpSpPr>
        <p:grpSpPr>
          <a:xfrm>
            <a:off x="2405743" y="4746277"/>
            <a:ext cx="152400" cy="381000"/>
            <a:chOff x="5257800" y="5715000"/>
            <a:chExt cx="152400" cy="381000"/>
          </a:xfrm>
        </p:grpSpPr>
        <p:cxnSp>
          <p:nvCxnSpPr>
            <p:cNvPr id="85" name="Straight Connector 38">
              <a:extLst>
                <a:ext uri="{FF2B5EF4-FFF2-40B4-BE49-F238E27FC236}">
                  <a16:creationId xmlns:a16="http://schemas.microsoft.com/office/drawing/2014/main" id="{7D5B5999-223D-4C2B-9783-55D1B3F30310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39">
              <a:extLst>
                <a:ext uri="{FF2B5EF4-FFF2-40B4-BE49-F238E27FC236}">
                  <a16:creationId xmlns:a16="http://schemas.microsoft.com/office/drawing/2014/main" id="{51E806BD-47A1-4743-9AF1-C88E0CBCB02C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7" name="Group 43">
            <a:extLst>
              <a:ext uri="{FF2B5EF4-FFF2-40B4-BE49-F238E27FC236}">
                <a16:creationId xmlns:a16="http://schemas.microsoft.com/office/drawing/2014/main" id="{22E10C26-46A9-4DBD-957E-B59C28984DBF}"/>
              </a:ext>
            </a:extLst>
          </p:cNvPr>
          <p:cNvGrpSpPr/>
          <p:nvPr/>
        </p:nvGrpSpPr>
        <p:grpSpPr>
          <a:xfrm>
            <a:off x="2228190" y="5083629"/>
            <a:ext cx="152400" cy="381000"/>
            <a:chOff x="5257800" y="5715000"/>
            <a:chExt cx="152400" cy="381000"/>
          </a:xfrm>
        </p:grpSpPr>
        <p:cxnSp>
          <p:nvCxnSpPr>
            <p:cNvPr id="88" name="Straight Connector 38">
              <a:extLst>
                <a:ext uri="{FF2B5EF4-FFF2-40B4-BE49-F238E27FC236}">
                  <a16:creationId xmlns:a16="http://schemas.microsoft.com/office/drawing/2014/main" id="{F4CCC305-15A2-4AC1-BD57-8336B2F46872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39">
              <a:extLst>
                <a:ext uri="{FF2B5EF4-FFF2-40B4-BE49-F238E27FC236}">
                  <a16:creationId xmlns:a16="http://schemas.microsoft.com/office/drawing/2014/main" id="{4CEB17AE-7CEC-4521-B188-0A6D8BC1403E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7">
                <a:extLst>
                  <a:ext uri="{FF2B5EF4-FFF2-40B4-BE49-F238E27FC236}">
                    <a16:creationId xmlns:a16="http://schemas.microsoft.com/office/drawing/2014/main" id="{66DFBC62-AD86-4895-995D-6BE5E6EF34A0}"/>
                  </a:ext>
                </a:extLst>
              </p:cNvPr>
              <p:cNvSpPr txBox="1"/>
              <p:nvPr/>
            </p:nvSpPr>
            <p:spPr>
              <a:xfrm>
                <a:off x="3498542" y="1589104"/>
                <a:ext cx="5292373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 </a:t>
                </a: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We have shown that if De </a:t>
                </a:r>
                <a:r>
                  <a:rPr lang="en-US" sz="1400" dirty="0" err="1">
                    <a:latin typeface="Comic Sans MS" pitchFamily="66" charset="0"/>
                    <a:sym typeface="Wingdings" pitchFamily="2" charset="2"/>
                  </a:rPr>
                  <a:t>Moivre’s</a:t>
                </a: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 theorem is true for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𝑘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then it is also true for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. Since it is true for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it is now proven to be true for all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 by mathematical induction.</a:t>
                </a:r>
              </a:p>
            </p:txBody>
          </p:sp>
        </mc:Choice>
        <mc:Fallback xmlns="">
          <p:sp>
            <p:nvSpPr>
              <p:cNvPr id="90" name="TextBox 7">
                <a:extLst>
                  <a:ext uri="{FF2B5EF4-FFF2-40B4-BE49-F238E27FC236}">
                    <a16:creationId xmlns:a16="http://schemas.microsoft.com/office/drawing/2014/main" id="{66DFBC62-AD86-4895-995D-6BE5E6EF34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8542" y="1589104"/>
                <a:ext cx="5292373" cy="954107"/>
              </a:xfrm>
              <a:prstGeom prst="rect">
                <a:avLst/>
              </a:prstGeom>
              <a:blipFill>
                <a:blip r:embed="rId4"/>
                <a:stretch>
                  <a:fillRect l="-346" t="-1282" b="-57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5" name="Group 43">
            <a:extLst>
              <a:ext uri="{FF2B5EF4-FFF2-40B4-BE49-F238E27FC236}">
                <a16:creationId xmlns:a16="http://schemas.microsoft.com/office/drawing/2014/main" id="{EC840166-6611-4838-8A28-F83803F906D8}"/>
              </a:ext>
            </a:extLst>
          </p:cNvPr>
          <p:cNvGrpSpPr/>
          <p:nvPr/>
        </p:nvGrpSpPr>
        <p:grpSpPr>
          <a:xfrm>
            <a:off x="2361355" y="5403225"/>
            <a:ext cx="152400" cy="381000"/>
            <a:chOff x="5257800" y="5715000"/>
            <a:chExt cx="152400" cy="381000"/>
          </a:xfrm>
        </p:grpSpPr>
        <p:cxnSp>
          <p:nvCxnSpPr>
            <p:cNvPr id="96" name="Straight Connector 38">
              <a:extLst>
                <a:ext uri="{FF2B5EF4-FFF2-40B4-BE49-F238E27FC236}">
                  <a16:creationId xmlns:a16="http://schemas.microsoft.com/office/drawing/2014/main" id="{84492CEB-A6D7-4BBE-938B-A33E4307B815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39">
              <a:extLst>
                <a:ext uri="{FF2B5EF4-FFF2-40B4-BE49-F238E27FC236}">
                  <a16:creationId xmlns:a16="http://schemas.microsoft.com/office/drawing/2014/main" id="{57C7C511-71B5-4696-87E3-B58C00792566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テキスト ボックス 97">
                <a:extLst>
                  <a:ext uri="{FF2B5EF4-FFF2-40B4-BE49-F238E27FC236}">
                    <a16:creationId xmlns:a16="http://schemas.microsoft.com/office/drawing/2014/main" id="{F4166435-EDAA-427F-A659-71F8E12FAD11}"/>
                  </a:ext>
                </a:extLst>
              </p:cNvPr>
              <p:cNvSpPr txBox="1"/>
              <p:nvPr/>
            </p:nvSpPr>
            <p:spPr>
              <a:xfrm>
                <a:off x="0" y="0"/>
                <a:ext cx="3857082" cy="30655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d>
                                <m: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𝑖𝑠𝑖𝑛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8" name="テキスト ボックス 97">
                <a:extLst>
                  <a:ext uri="{FF2B5EF4-FFF2-40B4-BE49-F238E27FC236}">
                    <a16:creationId xmlns:a16="http://schemas.microsoft.com/office/drawing/2014/main" id="{F4166435-EDAA-427F-A659-71F8E12FAD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857082" cy="30655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600585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90" grpId="0"/>
      <p:bldP spid="9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808021" y="1524000"/>
                <a:ext cx="180241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/>
                                    </a:rPr>
                                    <m:t>𝑐𝑜𝑠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𝑖𝑠𝑖𝑛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8021" y="1524000"/>
                <a:ext cx="1802416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655622" y="1981200"/>
                <a:ext cx="1828800" cy="5483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𝑟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𝑐𝑜𝑠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𝑖𝑠𝑖𝑛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𝑚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5622" y="1981200"/>
                <a:ext cx="1828800" cy="548355"/>
              </a:xfrm>
              <a:prstGeom prst="rect">
                <a:avLst/>
              </a:prstGeom>
              <a:blipFill>
                <a:blip r:embed="rId3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655621" y="2667000"/>
                <a:ext cx="1828800" cy="5352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𝑚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𝑐𝑜𝑠𝑚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𝑖𝑠𝑖𝑛𝑚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5621" y="2667000"/>
                <a:ext cx="1828800" cy="535275"/>
              </a:xfrm>
              <a:prstGeom prst="rect">
                <a:avLst/>
              </a:prstGeom>
              <a:blipFill>
                <a:blip r:embed="rId4"/>
                <a:stretch>
                  <a:fillRect r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655621" y="3276600"/>
                <a:ext cx="1981200" cy="5352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𝑚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𝑐𝑜𝑠𝑚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𝑖𝑠𝑖𝑛𝑚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5621" y="3276600"/>
                <a:ext cx="1981200" cy="5352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408221" y="3276600"/>
                <a:ext cx="1981200" cy="5486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𝑐𝑜𝑠𝑚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𝑖𝑠𝑖𝑛𝑚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𝑐𝑜𝑠𝑚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𝑖𝑠𝑖𝑛𝑚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8221" y="3276600"/>
                <a:ext cx="1981200" cy="54867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655621" y="3962400"/>
                <a:ext cx="2286000" cy="5293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𝑐𝑜𝑠𝑚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𝑖𝑠𝑖𝑛𝑚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𝑚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/>
                                </a:rPr>
                                <m:t>𝑚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𝑠𝑖𝑛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5621" y="3962400"/>
                <a:ext cx="2286000" cy="52937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579421" y="4648200"/>
                <a:ext cx="2286000" cy="5293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𝑐𝑜𝑠𝑚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𝑖𝑠𝑖𝑛𝑚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𝑚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/>
                                </a:rPr>
                                <m:t>𝑚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𝑠𝑖𝑛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9421" y="4648200"/>
                <a:ext cx="2286000" cy="52937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631870" y="5257800"/>
                <a:ext cx="609600" cy="5087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𝑚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1870" y="5257800"/>
                <a:ext cx="609600" cy="50872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112821" y="5381501"/>
                <a:ext cx="1676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𝑐𝑜𝑠𝑚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𝑖𝑠𝑖𝑛𝑚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821" y="5381501"/>
                <a:ext cx="1676400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665516" y="5944589"/>
                <a:ext cx="65710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𝑚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5516" y="5944589"/>
                <a:ext cx="65710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146467" y="5949538"/>
                <a:ext cx="221870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i="0"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𝑚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func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(−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6467" y="5949538"/>
                <a:ext cx="2218708" cy="307777"/>
              </a:xfrm>
              <a:prstGeom prst="rect">
                <a:avLst/>
              </a:prstGeom>
              <a:blipFill>
                <a:blip r:embed="rId12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18"/>
          <p:cNvSpPr/>
          <p:nvPr/>
        </p:nvSpPr>
        <p:spPr>
          <a:xfrm>
            <a:off x="5454734" y="1661555"/>
            <a:ext cx="3048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700157" y="1718953"/>
            <a:ext cx="1781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using a positive power instead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Arc 20"/>
          <p:cNvSpPr/>
          <p:nvPr/>
        </p:nvSpPr>
        <p:spPr>
          <a:xfrm>
            <a:off x="5571508" y="2312719"/>
            <a:ext cx="3048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21"/>
          <p:cNvSpPr/>
          <p:nvPr/>
        </p:nvSpPr>
        <p:spPr>
          <a:xfrm>
            <a:off x="7148947" y="2940132"/>
            <a:ext cx="3048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22"/>
          <p:cNvSpPr/>
          <p:nvPr/>
        </p:nvSpPr>
        <p:spPr>
          <a:xfrm>
            <a:off x="7099466" y="3603171"/>
            <a:ext cx="3048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Arc 23"/>
          <p:cNvSpPr/>
          <p:nvPr/>
        </p:nvSpPr>
        <p:spPr>
          <a:xfrm>
            <a:off x="5803077" y="4278085"/>
            <a:ext cx="3048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Arc 24"/>
          <p:cNvSpPr/>
          <p:nvPr/>
        </p:nvSpPr>
        <p:spPr>
          <a:xfrm>
            <a:off x="5646718" y="4929248"/>
            <a:ext cx="3048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6155378" y="5532911"/>
            <a:ext cx="3048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781303" y="2381992"/>
            <a:ext cx="30420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Use De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Moivre’s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theorem for a positive number (which we have proved)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386453" y="2926278"/>
            <a:ext cx="15081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Multiply to change some terms in the fraction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362701" y="3553690"/>
            <a:ext cx="17812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Multiply out like quadratics – the bottom is the difference of two squares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088084" y="4453246"/>
            <a:ext cx="6333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12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= -1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913912" y="4997531"/>
            <a:ext cx="2351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You can cancel the denominator as it is equal to 1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375069" y="5624943"/>
            <a:ext cx="18070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Use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(-</a:t>
            </a:r>
            <a:r>
              <a:rPr lang="el-GR" sz="12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) =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l-GR" sz="12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) and sin(-</a:t>
            </a:r>
            <a:r>
              <a:rPr lang="el-GR" sz="12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) = -sin</a:t>
            </a:r>
            <a:r>
              <a:rPr lang="el-GR" sz="12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1979" y="1484416"/>
            <a:ext cx="1710047" cy="38001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3703122" y="5888182"/>
            <a:ext cx="2567049" cy="38001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158300" y="5173607"/>
            <a:ext cx="21138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0000FF"/>
                </a:solidFill>
                <a:latin typeface="Comic Sans MS" pitchFamily="66" charset="0"/>
              </a:rPr>
              <a:t>You can see that the answer has followed the same pattern as De </a:t>
            </a:r>
            <a:r>
              <a:rPr lang="en-US" sz="1600" dirty="0" err="1">
                <a:solidFill>
                  <a:srgbClr val="0000FF"/>
                </a:solidFill>
                <a:latin typeface="Comic Sans MS" pitchFamily="66" charset="0"/>
              </a:rPr>
              <a:t>Moivre’s</a:t>
            </a:r>
            <a:r>
              <a:rPr lang="en-US" sz="1600" dirty="0">
                <a:solidFill>
                  <a:srgbClr val="0000FF"/>
                </a:solidFill>
                <a:latin typeface="Comic Sans MS" pitchFamily="66" charset="0"/>
              </a:rPr>
              <a:t> theorem!</a:t>
            </a:r>
            <a:endParaRPr lang="en-GB" sz="16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cxnSp>
        <p:nvCxnSpPr>
          <p:cNvPr id="37" name="Straight Arrow Connector 36"/>
          <p:cNvCxnSpPr>
            <a:cxnSpLocks/>
            <a:stCxn id="33" idx="3"/>
          </p:cNvCxnSpPr>
          <p:nvPr/>
        </p:nvCxnSpPr>
        <p:spPr>
          <a:xfrm>
            <a:off x="2272108" y="5835327"/>
            <a:ext cx="1278614" cy="197338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4191990" y="4975761"/>
            <a:ext cx="1460665" cy="201881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itle 1">
            <a:extLst>
              <a:ext uri="{FF2B5EF4-FFF2-40B4-BE49-F238E27FC236}">
                <a16:creationId xmlns:a16="http://schemas.microsoft.com/office/drawing/2014/main" id="{CD0200D4-1AAA-4B58-9251-A5905A033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10715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41" name="Content Placeholder 2">
            <a:extLst>
              <a:ext uri="{FF2B5EF4-FFF2-40B4-BE49-F238E27FC236}">
                <a16:creationId xmlns:a16="http://schemas.microsoft.com/office/drawing/2014/main" id="{B900B6D5-79C1-466E-BCF4-ECFDA4FAECAE}"/>
              </a:ext>
            </a:extLst>
          </p:cNvPr>
          <p:cNvSpPr txBox="1">
            <a:spLocks/>
          </p:cNvSpPr>
          <p:nvPr/>
        </p:nvSpPr>
        <p:spPr>
          <a:xfrm>
            <a:off x="142040" y="1582446"/>
            <a:ext cx="3027286" cy="510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b="1" dirty="0">
                <a:latin typeface="Comic Sans MS" pitchFamily="66" charset="0"/>
              </a:rPr>
              <a:t>You can use De </a:t>
            </a:r>
            <a:r>
              <a:rPr lang="en-GB" sz="1400" b="1" dirty="0" err="1">
                <a:latin typeface="Comic Sans MS" pitchFamily="66" charset="0"/>
              </a:rPr>
              <a:t>Moivre’s</a:t>
            </a:r>
            <a:r>
              <a:rPr lang="en-GB" sz="1400" b="1" dirty="0">
                <a:latin typeface="Comic Sans MS" pitchFamily="66" charset="0"/>
              </a:rPr>
              <a:t> Theorem in problem solving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We have just proved the theorem for n = k where k is a positive integer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We can also show it is true for any negative integer…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If n is a negative integer, it can be written as ‘-m’, where m is a positive integer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872503ED-2398-4153-809B-76CA092943E1}"/>
                  </a:ext>
                </a:extLst>
              </p:cNvPr>
              <p:cNvSpPr txBox="1"/>
              <p:nvPr/>
            </p:nvSpPr>
            <p:spPr>
              <a:xfrm>
                <a:off x="0" y="0"/>
                <a:ext cx="3857082" cy="30655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d>
                                <m: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𝑖𝑠𝑖𝑛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872503ED-2398-4153-809B-76CA092943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857082" cy="30655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3">
            <a:extLst>
              <a:ext uri="{FF2B5EF4-FFF2-40B4-BE49-F238E27FC236}">
                <a16:creationId xmlns:a16="http://schemas.microsoft.com/office/drawing/2014/main" id="{33E0C150-303E-4020-9472-8CBEF1B9576B}"/>
              </a:ext>
            </a:extLst>
          </p:cNvPr>
          <p:cNvSpPr txBox="1"/>
          <p:nvPr/>
        </p:nvSpPr>
        <p:spPr>
          <a:xfrm>
            <a:off x="8723968" y="6519446"/>
            <a:ext cx="401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1C</a:t>
            </a:r>
          </a:p>
        </p:txBody>
      </p:sp>
    </p:spTree>
    <p:extLst>
      <p:ext uri="{BB962C8B-B14F-4D97-AF65-F5344CB8AC3E}">
        <p14:creationId xmlns:p14="http://schemas.microsoft.com/office/powerpoint/2010/main" val="2387146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19" grpId="0" animBg="1"/>
      <p:bldP spid="20" grpId="0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/>
      <p:bldP spid="28" grpId="0"/>
      <p:bldP spid="29" grpId="0"/>
      <p:bldP spid="30" grpId="0"/>
      <p:bldP spid="31" grpId="0"/>
      <p:bldP spid="32" grpId="0"/>
      <p:bldP spid="6" grpId="0" animBg="1"/>
      <p:bldP spid="34" grpId="0" animBg="1"/>
      <p:bldP spid="33" grpId="0"/>
      <p:bldP spid="4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724980" y="6550223"/>
            <a:ext cx="4074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3C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810000" y="1752600"/>
                <a:ext cx="343594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/>
                                    </a:rPr>
                                    <m:t>𝑐𝑜𝑠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𝑖𝑠𝑖𝑛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𝑐𝑜𝑠𝑛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𝑖𝑠𝑖𝑛𝑛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752600"/>
                <a:ext cx="3435941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810000" y="2286000"/>
                <a:ext cx="31933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/>
                                    </a:rPr>
                                    <m:t>𝑐𝑜𝑠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𝑖𝑠𝑖𝑛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0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0+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286000"/>
                <a:ext cx="319331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105400" y="2819400"/>
                <a:ext cx="58486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1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819400"/>
                <a:ext cx="584865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2819400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1</m:t>
                      </m:r>
                      <m:r>
                        <a:rPr lang="en-US" sz="1400" b="0" i="1" smtClean="0">
                          <a:latin typeface="Cambria Math"/>
                        </a:rPr>
                        <m:t>(1+0)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819400"/>
                <a:ext cx="914400" cy="307777"/>
              </a:xfrm>
              <a:prstGeom prst="rect">
                <a:avLst/>
              </a:prstGeom>
              <a:blipFill>
                <a:blip r:embed="rId5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105400" y="3352800"/>
                <a:ext cx="58486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1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352800"/>
                <a:ext cx="584865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486400" y="3352800"/>
                <a:ext cx="381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352800"/>
                <a:ext cx="38100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44"/>
          <p:cNvSpPr/>
          <p:nvPr/>
        </p:nvSpPr>
        <p:spPr>
          <a:xfrm>
            <a:off x="7069777" y="1905000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7467600" y="1981200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n = 0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" name="Arc 46"/>
          <p:cNvSpPr/>
          <p:nvPr/>
        </p:nvSpPr>
        <p:spPr>
          <a:xfrm>
            <a:off x="6781800" y="2438400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Arc 47"/>
          <p:cNvSpPr/>
          <p:nvPr/>
        </p:nvSpPr>
        <p:spPr>
          <a:xfrm>
            <a:off x="6172200" y="2971800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7010400" y="2438400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Left side = 1 as anything to the power 0 is 1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You can find cos0 and sin0 as well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477000" y="31242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‘Calculate’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886200" y="3810000"/>
            <a:ext cx="495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So we have shown that De </a:t>
            </a:r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Moivre’s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Theorem is true for all positive integers, all negative integers and 0’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It is therefore true for all integers!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8A6779E3-DED9-4984-ACE3-90CA4077D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10715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EADCB09A-BC08-4786-BF83-97BA7C399AF2}"/>
                  </a:ext>
                </a:extLst>
              </p:cNvPr>
              <p:cNvSpPr txBox="1"/>
              <p:nvPr/>
            </p:nvSpPr>
            <p:spPr>
              <a:xfrm>
                <a:off x="0" y="0"/>
                <a:ext cx="3857082" cy="30655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d>
                                <m: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𝑖𝑠𝑖𝑛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EADCB09A-BC08-4786-BF83-97BA7C399A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857082" cy="30655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637110DD-4B66-4C96-9FDD-8EF71657FE99}"/>
              </a:ext>
            </a:extLst>
          </p:cNvPr>
          <p:cNvSpPr txBox="1">
            <a:spLocks/>
          </p:cNvSpPr>
          <p:nvPr/>
        </p:nvSpPr>
        <p:spPr>
          <a:xfrm>
            <a:off x="142040" y="1582446"/>
            <a:ext cx="3027286" cy="510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b="1" dirty="0">
                <a:latin typeface="Comic Sans MS" pitchFamily="66" charset="0"/>
              </a:rPr>
              <a:t>You can use De </a:t>
            </a:r>
            <a:r>
              <a:rPr lang="en-GB" sz="1400" b="1" dirty="0" err="1">
                <a:latin typeface="Comic Sans MS" pitchFamily="66" charset="0"/>
              </a:rPr>
              <a:t>Moivre’s</a:t>
            </a:r>
            <a:r>
              <a:rPr lang="en-GB" sz="1400" b="1" dirty="0">
                <a:latin typeface="Comic Sans MS" pitchFamily="66" charset="0"/>
              </a:rPr>
              <a:t> Theorem in problem solving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Having now proved that De </a:t>
            </a:r>
            <a:r>
              <a:rPr lang="en-US" sz="1400" dirty="0" err="1">
                <a:latin typeface="Comic Sans MS" panose="030F0702030302020204" pitchFamily="66" charset="0"/>
              </a:rPr>
              <a:t>Moivre’s</a:t>
            </a:r>
            <a:r>
              <a:rPr lang="en-US" sz="1400" dirty="0">
                <a:latin typeface="Comic Sans MS" panose="030F0702030302020204" pitchFamily="66" charset="0"/>
              </a:rPr>
              <a:t> theorem works for both positive and negative integers, there is only one left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We need to prove it is true for 0!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This is straightforward. As it is just a single value, we can substitute it in to see what happens…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234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0" grpId="0"/>
      <p:bldP spid="41" grpId="0"/>
      <p:bldP spid="42" grpId="0"/>
      <p:bldP spid="43" grpId="0"/>
      <p:bldP spid="44" grpId="0"/>
      <p:bldP spid="45" grpId="0" animBg="1"/>
      <p:bldP spid="46" grpId="0"/>
      <p:bldP spid="47" grpId="0" animBg="1"/>
      <p:bldP spid="48" grpId="0" animBg="1"/>
      <p:bldP spid="50" grpId="0"/>
      <p:bldP spid="2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1527</TotalTime>
  <Words>1263</Words>
  <Application>Microsoft Office PowerPoint</Application>
  <PresentationFormat>On-screen Show (4:3)</PresentationFormat>
  <Paragraphs>254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7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HGGyoshotai</vt:lpstr>
      <vt:lpstr>Monotype Corsiva</vt:lpstr>
      <vt:lpstr>Segoe UI Black</vt:lpstr>
      <vt:lpstr>Wingdings</vt:lpstr>
      <vt:lpstr>Office テーマ</vt:lpstr>
      <vt:lpstr>Office Theme</vt:lpstr>
      <vt:lpstr>PowerPoint Presentation</vt:lpstr>
      <vt:lpstr>PowerPoint Presentation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Richard Lawton</cp:lastModifiedBy>
  <cp:revision>323</cp:revision>
  <dcterms:created xsi:type="dcterms:W3CDTF">2017-08-14T15:35:38Z</dcterms:created>
  <dcterms:modified xsi:type="dcterms:W3CDTF">2021-06-21T10:30:25Z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2021-06-21T10:30:23.4601276Z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61ebac16-a6b9-420b-8461-625e8d64a0a8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