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81" r:id="rId2"/>
    <p:sldId id="673" r:id="rId3"/>
    <p:sldId id="483" r:id="rId4"/>
    <p:sldId id="628" r:id="rId5"/>
    <p:sldId id="629" r:id="rId6"/>
    <p:sldId id="630" r:id="rId7"/>
    <p:sldId id="632" r:id="rId8"/>
    <p:sldId id="631" r:id="rId9"/>
    <p:sldId id="633" r:id="rId10"/>
    <p:sldId id="634" r:id="rId11"/>
    <p:sldId id="636" r:id="rId12"/>
    <p:sldId id="637" r:id="rId13"/>
    <p:sldId id="649" r:id="rId14"/>
    <p:sldId id="624" r:id="rId15"/>
    <p:sldId id="638" r:id="rId16"/>
    <p:sldId id="651" r:id="rId17"/>
    <p:sldId id="639" r:id="rId18"/>
    <p:sldId id="640" r:id="rId19"/>
    <p:sldId id="641" r:id="rId20"/>
    <p:sldId id="642" r:id="rId21"/>
    <p:sldId id="644" r:id="rId22"/>
    <p:sldId id="643" r:id="rId23"/>
    <p:sldId id="646" r:id="rId24"/>
    <p:sldId id="647" r:id="rId25"/>
    <p:sldId id="645" r:id="rId26"/>
    <p:sldId id="648" r:id="rId27"/>
    <p:sldId id="650" r:id="rId28"/>
    <p:sldId id="652" r:id="rId29"/>
    <p:sldId id="653" r:id="rId30"/>
    <p:sldId id="654" r:id="rId31"/>
    <p:sldId id="656" r:id="rId32"/>
    <p:sldId id="675" r:id="rId33"/>
    <p:sldId id="657" r:id="rId34"/>
    <p:sldId id="658" r:id="rId35"/>
    <p:sldId id="659" r:id="rId36"/>
    <p:sldId id="662" r:id="rId37"/>
    <p:sldId id="660" r:id="rId38"/>
    <p:sldId id="661" r:id="rId39"/>
    <p:sldId id="663" r:id="rId40"/>
    <p:sldId id="664" r:id="rId41"/>
    <p:sldId id="666" r:id="rId42"/>
    <p:sldId id="655" r:id="rId43"/>
    <p:sldId id="667" r:id="rId44"/>
    <p:sldId id="672" r:id="rId45"/>
    <p:sldId id="668" r:id="rId46"/>
    <p:sldId id="669" r:id="rId47"/>
    <p:sldId id="671" r:id="rId48"/>
    <p:sldId id="6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7" autoAdjust="0"/>
    <p:restoredTop sz="88534" autoAdjust="0"/>
  </p:normalViewPr>
  <p:slideViewPr>
    <p:cSldViewPr>
      <p:cViewPr varScale="1">
        <p:scale>
          <a:sx n="54" d="100"/>
          <a:sy n="54" d="100"/>
        </p:scale>
        <p:origin x="-156" y="31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1.png"/><Relationship Id="rId4" Type="http://schemas.openxmlformats.org/officeDocument/2006/relationships/image" Target="../media/image6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13" Type="http://schemas.openxmlformats.org/officeDocument/2006/relationships/image" Target="../media/image710.png"/><Relationship Id="rId3" Type="http://schemas.openxmlformats.org/officeDocument/2006/relationships/image" Target="../media/image610.png"/><Relationship Id="rId12" Type="http://schemas.openxmlformats.org/officeDocument/2006/relationships/image" Target="../media/image700.png"/><Relationship Id="rId17" Type="http://schemas.openxmlformats.org/officeDocument/2006/relationships/image" Target="../media/image750.png"/><Relationship Id="rId2" Type="http://schemas.openxmlformats.org/officeDocument/2006/relationships/image" Target="../media/image570.png"/><Relationship Id="rId16" Type="http://schemas.openxmlformats.org/officeDocument/2006/relationships/image" Target="../media/image7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11" Type="http://schemas.openxmlformats.org/officeDocument/2006/relationships/image" Target="../media/image690.png"/><Relationship Id="rId5" Type="http://schemas.openxmlformats.org/officeDocument/2006/relationships/image" Target="../media/image630.png"/><Relationship Id="rId15" Type="http://schemas.openxmlformats.org/officeDocument/2006/relationships/image" Target="../media/image730.png"/><Relationship Id="rId10" Type="http://schemas.openxmlformats.org/officeDocument/2006/relationships/image" Target="../media/image680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72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3" Type="http://schemas.openxmlformats.org/officeDocument/2006/relationships/image" Target="../media/image760.png"/><Relationship Id="rId7" Type="http://schemas.openxmlformats.org/officeDocument/2006/relationships/image" Target="../media/image800.png"/><Relationship Id="rId12" Type="http://schemas.openxmlformats.org/officeDocument/2006/relationships/image" Target="../media/image85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11" Type="http://schemas.openxmlformats.org/officeDocument/2006/relationships/image" Target="../media/image840.png"/><Relationship Id="rId5" Type="http://schemas.openxmlformats.org/officeDocument/2006/relationships/image" Target="../media/image780.png"/><Relationship Id="rId10" Type="http://schemas.openxmlformats.org/officeDocument/2006/relationships/image" Target="../media/image830.png"/><Relationship Id="rId4" Type="http://schemas.openxmlformats.org/officeDocument/2006/relationships/image" Target="../media/image770.png"/><Relationship Id="rId9" Type="http://schemas.openxmlformats.org/officeDocument/2006/relationships/image" Target="../media/image8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microsoft.com/office/2007/relationships/hdphoto" Target="../media/hdphoto5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9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17.png"/><Relationship Id="rId5" Type="http://schemas.openxmlformats.org/officeDocument/2006/relationships/image" Target="../media/image103.png"/><Relationship Id="rId10" Type="http://schemas.openxmlformats.org/officeDocument/2006/relationships/image" Target="../media/image116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6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Matrices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14</a:t>
            </a:r>
            <a:r>
              <a:rPr lang="en-GB" baseline="30000" dirty="0"/>
              <a:t>th</a:t>
            </a:r>
            <a:r>
              <a:rPr lang="en-GB" dirty="0"/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3528" y="6926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#3 Variables for Matrices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the value of a variable is a matrix, we use </a:t>
            </a:r>
            <a:r>
              <a:rPr lang="en-GB" b="1" u="sng" dirty="0"/>
              <a:t>bold</a:t>
            </a:r>
            <a:r>
              <a:rPr lang="en-GB" dirty="0"/>
              <a:t>, </a:t>
            </a:r>
            <a:r>
              <a:rPr lang="en-GB" b="1" u="sng" dirty="0"/>
              <a:t>capital</a:t>
            </a:r>
            <a:r>
              <a:rPr lang="en-GB" dirty="0"/>
              <a:t> letters </a:t>
            </a:r>
          </a:p>
          <a:p>
            <a:r>
              <a:rPr lang="en-GB" dirty="0"/>
              <a:t>(In contrast, vectors use bold, lowercase letters)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43808" y="2492896"/>
                <a:ext cx="2592288" cy="1672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0" smtClean="0">
                          <a:latin typeface="Cambria Math"/>
                        </a:rPr>
                        <m:t>𝐀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2800" b="1" i="0" smtClean="0">
                          <a:latin typeface="Cambria Math"/>
                        </a:rPr>
                        <m:t>𝐂</m:t>
                      </m:r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 smtClean="0">
                              <a:latin typeface="Cambria Math"/>
                            </a:rPr>
                            <m:t>𝐏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800" b="1" i="0" smtClean="0">
                          <a:latin typeface="Cambria Math"/>
                        </a:rPr>
                        <m:t>𝐓𝐏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492896"/>
                <a:ext cx="2592288" cy="1672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67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51520" y="7647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#4 Adding/Subtracting Matrices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7569" y="126456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Simply add/subtract the corresponding elements of each matrix.</a:t>
            </a:r>
          </a:p>
          <a:p>
            <a:r>
              <a:rPr lang="en-GB" dirty="0"/>
              <a:t>They must be of the same dimension.</a:t>
            </a: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04864"/>
            <a:ext cx="5524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580112" y="2276872"/>
            <a:ext cx="1440160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20072" y="3212976"/>
            <a:ext cx="1656184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16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#5 Scalar Multiplication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619" y="12645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scalar is a number which can ‘scale’ the elements inside a matrix.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1149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2132856"/>
            <a:ext cx="2016224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4088" y="3140968"/>
            <a:ext cx="1512168" cy="10801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0192" y="4365104"/>
            <a:ext cx="504056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5616" y="2204864"/>
            <a:ext cx="50405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5616" y="3356992"/>
            <a:ext cx="50405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15616" y="4581128"/>
            <a:ext cx="504056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2A7066-5336-4438-B1D1-41266A2796F9}"/>
                  </a:ext>
                </a:extLst>
              </p:cNvPr>
              <p:cNvSpPr/>
              <p:nvPr/>
            </p:nvSpPr>
            <p:spPr>
              <a:xfrm>
                <a:off x="7109370" y="1606699"/>
                <a:ext cx="1767111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Side Note</a:t>
                </a:r>
                <a:r>
                  <a:rPr lang="en-GB" sz="1600" dirty="0"/>
                  <a:t>: You first encountered this at GCSE, in the context of vectors.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is the vector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dirty="0"/>
                  <a:t> ‘scaled’ by the scalar 3.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2A7066-5336-4438-B1D1-41266A2796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370" y="1606699"/>
                <a:ext cx="1767111" cy="1815882"/>
              </a:xfrm>
              <a:prstGeom prst="rect">
                <a:avLst/>
              </a:prstGeom>
              <a:blipFill>
                <a:blip r:embed="rId3"/>
                <a:stretch>
                  <a:fillRect l="-1020" t="-332" r="-2381" b="-2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76E08C-DAF7-4F66-9752-211E7717EB4A}"/>
              </a:ext>
            </a:extLst>
          </p:cNvPr>
          <p:cNvCxnSpPr/>
          <p:nvPr/>
        </p:nvCxnSpPr>
        <p:spPr>
          <a:xfrm flipH="1" flipV="1">
            <a:off x="6588224" y="1700808"/>
            <a:ext cx="504056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4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#6 Special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6619" y="12645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matrix is </a:t>
            </a:r>
            <a:r>
              <a:rPr lang="en-GB" b="1" dirty="0"/>
              <a:t>square</a:t>
            </a:r>
            <a:r>
              <a:rPr lang="en-GB" dirty="0"/>
              <a:t> if it has the same number of rows as columns.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B11632-BE77-434A-A33C-B2BF68B62B9B}"/>
                  </a:ext>
                </a:extLst>
              </p:cNvPr>
              <p:cNvSpPr/>
              <p:nvPr/>
            </p:nvSpPr>
            <p:spPr>
              <a:xfrm>
                <a:off x="2229489" y="1932673"/>
                <a:ext cx="95122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DB11632-BE77-434A-A33C-B2BF68B62B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489" y="1932673"/>
                <a:ext cx="951221" cy="554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496B3F-DCAA-4DBC-83BA-C015E2D7335A}"/>
                  </a:ext>
                </a:extLst>
              </p:cNvPr>
              <p:cNvSpPr/>
              <p:nvPr/>
            </p:nvSpPr>
            <p:spPr>
              <a:xfrm>
                <a:off x="3905362" y="1759247"/>
                <a:ext cx="1538434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0496B3F-DCAA-4DBC-83BA-C015E2D73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62" y="1759247"/>
                <a:ext cx="1538434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B85888D-E87A-4AA1-8086-BC2EBA51CE6D}"/>
              </a:ext>
            </a:extLst>
          </p:cNvPr>
          <p:cNvSpPr txBox="1"/>
          <p:nvPr/>
        </p:nvSpPr>
        <p:spPr>
          <a:xfrm>
            <a:off x="673423" y="267723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zero matrix </a:t>
            </a:r>
            <a:r>
              <a:rPr lang="en-GB" dirty="0"/>
              <a:t>is one in which all its elements are 0. The dimensions are usually clear from the context.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2CC29D-7BDA-4F42-9FC0-CD3A20D28EDD}"/>
                  </a:ext>
                </a:extLst>
              </p:cNvPr>
              <p:cNvSpPr/>
              <p:nvPr/>
            </p:nvSpPr>
            <p:spPr>
              <a:xfrm>
                <a:off x="2942585" y="3450490"/>
                <a:ext cx="1804532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2CC29D-7BDA-4F42-9FC0-CD3A20D28E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585" y="3450490"/>
                <a:ext cx="1804532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4B1E3E-A23E-43AF-BAB6-B0A7BC08F240}"/>
                  </a:ext>
                </a:extLst>
              </p:cNvPr>
              <p:cNvSpPr txBox="1"/>
              <p:nvPr/>
            </p:nvSpPr>
            <p:spPr>
              <a:xfrm>
                <a:off x="673422" y="4554721"/>
                <a:ext cx="7931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</a:t>
                </a:r>
                <a:r>
                  <a:rPr lang="en-GB" b="1" dirty="0"/>
                  <a:t>identity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GB" dirty="0"/>
                  <a:t> is a square matrix which has 1’s in the ‘leading diagonal’ (starting top-left) and 0 elsewhere. Again, the dimensions depend on the context.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44B1E3E-A23E-43AF-BAB6-B0A7BC08F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22" y="4554721"/>
                <a:ext cx="7931025" cy="646331"/>
              </a:xfrm>
              <a:prstGeom prst="rect">
                <a:avLst/>
              </a:prstGeom>
              <a:blipFill>
                <a:blip r:embed="rId5"/>
                <a:stretch>
                  <a:fillRect l="-61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A2C7668-D5A1-4EB4-BD0A-13243F86B984}"/>
                  </a:ext>
                </a:extLst>
              </p:cNvPr>
              <p:cNvSpPr/>
              <p:nvPr/>
            </p:nvSpPr>
            <p:spPr>
              <a:xfrm>
                <a:off x="2339752" y="5394385"/>
                <a:ext cx="3511346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A2C7668-D5A1-4EB4-BD0A-13243F86B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394385"/>
                <a:ext cx="3511346" cy="82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578F223-588D-4F59-A51A-4CA78864327D}"/>
              </a:ext>
            </a:extLst>
          </p:cNvPr>
          <p:cNvSpPr txBox="1"/>
          <p:nvPr/>
        </p:nvSpPr>
        <p:spPr>
          <a:xfrm>
            <a:off x="6300192" y="5394385"/>
            <a:ext cx="2448272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We will see the significance of the identity matrix when we cover matrix multiplication imminently.</a:t>
            </a:r>
          </a:p>
        </p:txBody>
      </p:sp>
    </p:spTree>
    <p:extLst>
      <p:ext uri="{BB962C8B-B14F-4D97-AF65-F5344CB8AC3E}">
        <p14:creationId xmlns:p14="http://schemas.microsoft.com/office/powerpoint/2010/main" val="274308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97-99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9848" y="2086248"/>
            <a:ext cx="682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(Classes in a rush could probably get away with skipping this exercise)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971600" y="3284984"/>
            <a:ext cx="8641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 before the lesson		</a:t>
            </a:r>
            <a:r>
              <a:rPr lang="en-US" sz="1600" dirty="0" smtClean="0"/>
              <a:t>Q1-5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 Class:			</a:t>
            </a:r>
          </a:p>
          <a:p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					</a:t>
            </a:r>
            <a:r>
              <a:rPr lang="en-US" sz="1600" dirty="0" smtClean="0"/>
              <a:t>Q6-9</a:t>
            </a:r>
            <a:endParaRPr lang="en-US" sz="1600" dirty="0"/>
          </a:p>
          <a:p>
            <a:r>
              <a:rPr lang="en-US" sz="1600" dirty="0">
                <a:solidFill>
                  <a:schemeClr val="accent6"/>
                </a:solidFill>
              </a:rPr>
              <a:t>Amber</a:t>
            </a:r>
            <a:r>
              <a:rPr lang="en-US" sz="1600" dirty="0"/>
              <a:t> 					</a:t>
            </a:r>
            <a:r>
              <a:rPr lang="en-US" sz="1600" dirty="0" smtClean="0"/>
              <a:t>Q10-15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					</a:t>
            </a:r>
            <a:r>
              <a:rPr lang="en-US" sz="1600" dirty="0" smtClean="0"/>
              <a:t>Q16-18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Multiplication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43608" y="278092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/>
              <a:t>1     0     3    -2</a:t>
            </a:r>
          </a:p>
          <a:p>
            <a:pPr marL="342900" indent="-342900"/>
            <a:r>
              <a:rPr lang="en-GB" sz="2800" dirty="0"/>
              <a:t>2     8     4     3</a:t>
            </a:r>
          </a:p>
          <a:p>
            <a:pPr marL="342900" indent="-342900"/>
            <a:r>
              <a:rPr lang="en-GB" sz="2800" dirty="0"/>
              <a:t>7     -1    0    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7904" y="2852936"/>
            <a:ext cx="1224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/>
              <a:t>5     1    </a:t>
            </a:r>
          </a:p>
          <a:p>
            <a:pPr marL="342900" indent="-342900"/>
            <a:r>
              <a:rPr lang="en-GB" sz="2800" dirty="0"/>
              <a:t>1     7    </a:t>
            </a:r>
          </a:p>
          <a:p>
            <a:pPr marL="342900" indent="-342900"/>
            <a:r>
              <a:rPr lang="en-GB" sz="2800" dirty="0"/>
              <a:t>0     3    </a:t>
            </a:r>
          </a:p>
          <a:p>
            <a:pPr marL="342900" indent="-342900"/>
            <a:r>
              <a:rPr lang="en-GB" sz="2800" dirty="0"/>
              <a:t>8     -3  </a:t>
            </a:r>
          </a:p>
        </p:txBody>
      </p:sp>
      <p:sp>
        <p:nvSpPr>
          <p:cNvPr id="21" name="Left Bracket 20"/>
          <p:cNvSpPr/>
          <p:nvPr/>
        </p:nvSpPr>
        <p:spPr>
          <a:xfrm>
            <a:off x="899592" y="2852936"/>
            <a:ext cx="216024" cy="129614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Bracket 21"/>
          <p:cNvSpPr/>
          <p:nvPr/>
        </p:nvSpPr>
        <p:spPr>
          <a:xfrm flipH="1">
            <a:off x="3131840" y="2852936"/>
            <a:ext cx="216024" cy="129614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eft Bracket 22"/>
          <p:cNvSpPr/>
          <p:nvPr/>
        </p:nvSpPr>
        <p:spPr>
          <a:xfrm>
            <a:off x="3491880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Bracket 23"/>
          <p:cNvSpPr/>
          <p:nvPr/>
        </p:nvSpPr>
        <p:spPr>
          <a:xfrm flipH="1">
            <a:off x="4788024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1043608" y="2780928"/>
            <a:ext cx="2160240" cy="432048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707904" y="2852936"/>
            <a:ext cx="432048" cy="1728192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ket 26"/>
          <p:cNvSpPr/>
          <p:nvPr/>
        </p:nvSpPr>
        <p:spPr>
          <a:xfrm>
            <a:off x="6300192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ket 27"/>
          <p:cNvSpPr/>
          <p:nvPr/>
        </p:nvSpPr>
        <p:spPr>
          <a:xfrm flipH="1">
            <a:off x="8244408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6516216" y="29249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/>
              <a:t>-11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57949" y="5172874"/>
                <a:ext cx="7626957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start with the first row and first column, and sum the products of each pair.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1×5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0×1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3×0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−2×8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In Chapter 9 (Vectors), you will see that this is finding the “dot/scalar product” of the two vectors.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49" y="5172874"/>
                <a:ext cx="7626957" cy="1200329"/>
              </a:xfrm>
              <a:prstGeom prst="rect">
                <a:avLst/>
              </a:prstGeom>
              <a:blipFill>
                <a:blip r:embed="rId2"/>
                <a:stretch>
                  <a:fillRect l="-478" t="-2000" b="-6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452320" y="29249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GB" sz="2800" dirty="0"/>
              <a:t>16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4454" y="1795939"/>
            <a:ext cx="475252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Now repeat for the next row of the left matrix...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16216" y="34290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800" dirty="0"/>
              <a:t>42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0312" y="34290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800" dirty="0"/>
              <a:t>61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16" y="40050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800" dirty="0"/>
              <a:t>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80312" y="40050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GB" sz="2800" dirty="0"/>
              <a:t>-6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2ABF44-74CD-4329-9E7F-FFE573D8921F}"/>
              </a:ext>
            </a:extLst>
          </p:cNvPr>
          <p:cNvSpPr txBox="1"/>
          <p:nvPr/>
        </p:nvSpPr>
        <p:spPr>
          <a:xfrm>
            <a:off x="2643317" y="1163048"/>
            <a:ext cx="61206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Now repeat the process with the first row and second </a:t>
            </a:r>
            <a:r>
              <a:rPr lang="en-GB" b="1" dirty="0"/>
              <a:t>column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9083EB-6B92-43CF-A97E-CF65FB3162EF}"/>
                  </a:ext>
                </a:extLst>
              </p:cNvPr>
              <p:cNvSpPr txBox="1"/>
              <p:nvPr/>
            </p:nvSpPr>
            <p:spPr>
              <a:xfrm>
                <a:off x="5268838" y="3359274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9083EB-6B92-43CF-A97E-CF65FB316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838" y="3359274"/>
                <a:ext cx="7200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19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302 0 " pathEditMode="relative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1.85185E-6 L 3.33333E-6 1.85185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338 " pathEditMode="relative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26" grpId="2" animBg="1"/>
      <p:bldP spid="29" grpId="0"/>
      <p:bldP spid="30" grpId="0" animBg="1"/>
      <p:bldP spid="31" grpId="0"/>
      <p:bldP spid="32" grpId="0" animBg="1"/>
      <p:bldP spid="33" grpId="0"/>
      <p:bldP spid="34" grpId="0"/>
      <p:bldP spid="35" grpId="0"/>
      <p:bldP spid="36" grpId="0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640BC2-EDE5-4B42-B65D-97359F03257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AC9009AF-7FD7-4441-AA25-9EE4A70F1F71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Matrix Multiplication involving </a:t>
                  </a:r>
                  <a14:m>
                    <m:oMath xmlns:m="http://schemas.openxmlformats.org/officeDocument/2006/math">
                      <m:r>
                        <a:rPr lang="en-GB" sz="3200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a14:m>
                  <a:endParaRPr lang="en-GB" sz="3200" b="1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AC9009AF-7FD7-4441-AA25-9EE4A70F1F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8DD7A9B-9AE3-4C09-B6F1-4573EB56720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F6116C-CCB6-4507-950D-672BD756F9A9}"/>
                  </a:ext>
                </a:extLst>
              </p:cNvPr>
              <p:cNvSpPr txBox="1"/>
              <p:nvPr/>
            </p:nvSpPr>
            <p:spPr>
              <a:xfrm>
                <a:off x="467544" y="1052736"/>
                <a:ext cx="8280920" cy="605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We earlier saw the identity matrix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/>
                  <a:t>. What do you notice about…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F6116C-CCB6-4507-950D-672BD756F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8280920" cy="605550"/>
              </a:xfrm>
              <a:prstGeom prst="rect">
                <a:avLst/>
              </a:prstGeom>
              <a:blipFill>
                <a:blip r:embed="rId3"/>
                <a:stretch>
                  <a:fillRect l="-810" b="-2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85B5A8-B081-4AC8-9D55-BE2D647A7ECF}"/>
                  </a:ext>
                </a:extLst>
              </p:cNvPr>
              <p:cNvSpPr/>
              <p:nvPr/>
            </p:nvSpPr>
            <p:spPr>
              <a:xfrm>
                <a:off x="2267744" y="1772816"/>
                <a:ext cx="4032448" cy="1323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885B5A8-B081-4AC8-9D55-BE2D647A7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72816"/>
                <a:ext cx="4032448" cy="13239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EC8B633-2A9C-4763-B5D1-291B3421A3B5}"/>
              </a:ext>
            </a:extLst>
          </p:cNvPr>
          <p:cNvSpPr/>
          <p:nvPr/>
        </p:nvSpPr>
        <p:spPr>
          <a:xfrm>
            <a:off x="4988970" y="1752666"/>
            <a:ext cx="1179601" cy="671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6EC24-2A69-4C81-92CD-BB36FABD066A}"/>
              </a:ext>
            </a:extLst>
          </p:cNvPr>
          <p:cNvSpPr/>
          <p:nvPr/>
        </p:nvSpPr>
        <p:spPr>
          <a:xfrm>
            <a:off x="4988970" y="2423885"/>
            <a:ext cx="1179601" cy="671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E79B45-1D2B-4DD2-8539-DD5D3D9946EB}"/>
                  </a:ext>
                </a:extLst>
              </p:cNvPr>
              <p:cNvSpPr txBox="1"/>
              <p:nvPr/>
            </p:nvSpPr>
            <p:spPr>
              <a:xfrm>
                <a:off x="503548" y="3645024"/>
                <a:ext cx="4860540" cy="4001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In general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𝐀𝐈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𝐈𝐀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sz="2000" dirty="0"/>
                  <a:t> for all matrices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sz="2000" dirty="0"/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E79B45-1D2B-4DD2-8539-DD5D3D994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48" y="3645024"/>
                <a:ext cx="4860540" cy="400110"/>
              </a:xfrm>
              <a:prstGeom prst="rect">
                <a:avLst/>
              </a:prstGeom>
              <a:blipFill>
                <a:blip r:embed="rId5"/>
                <a:stretch>
                  <a:fillRect l="-1124" t="-5714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93079-C27F-4957-A965-A1A8C31743A4}"/>
                  </a:ext>
                </a:extLst>
              </p:cNvPr>
              <p:cNvSpPr txBox="1"/>
              <p:nvPr/>
            </p:nvSpPr>
            <p:spPr>
              <a:xfrm>
                <a:off x="471059" y="4277546"/>
                <a:ext cx="774086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 the identity matrix is a bit like the ‘1’ of matrix multiplication, </a:t>
                </a:r>
                <a:br>
                  <a:rPr lang="en-GB" dirty="0"/>
                </a:br>
                <a:r>
                  <a:rPr lang="en-GB" dirty="0"/>
                  <a:t>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1×3=3×1=3</m:t>
                    </m:r>
                  </m:oMath>
                </a14:m>
                <a:r>
                  <a:rPr lang="en-GB" dirty="0"/>
                  <a:t>; multiplying by 1 has no effect, and multiplying by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GB" dirty="0"/>
                  <a:t> has no effect.</a:t>
                </a:r>
              </a:p>
              <a:p>
                <a:endParaRPr lang="en-GB" dirty="0"/>
              </a:p>
              <a:p>
                <a:r>
                  <a:rPr lang="en-GB" dirty="0"/>
                  <a:t>For this reason,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 is known as the ‘identity’ of multiplication over numbers.</a:t>
                </a:r>
              </a:p>
              <a:p>
                <a:r>
                  <a:rPr lang="en-GB" dirty="0"/>
                  <a:t>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is known as the ‘identity’ of addition over numbers, given that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+0=0+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093079-C27F-4957-A965-A1A8C3174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59" y="4277546"/>
                <a:ext cx="7740860" cy="2031325"/>
              </a:xfrm>
              <a:prstGeom prst="rect">
                <a:avLst/>
              </a:prstGeom>
              <a:blipFill>
                <a:blip r:embed="rId6"/>
                <a:stretch>
                  <a:fillRect l="-630" t="-18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90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A4065-C98B-4EF7-8EC0-4ED3E85B8514}"/>
                  </a:ext>
                </a:extLst>
              </p:cNvPr>
              <p:cNvSpPr txBox="1"/>
              <p:nvPr/>
            </p:nvSpPr>
            <p:spPr>
              <a:xfrm>
                <a:off x="1235052" y="2356276"/>
                <a:ext cx="4971628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7A4065-C98B-4EF7-8EC0-4ED3E85B8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052" y="2356276"/>
                <a:ext cx="4971628" cy="708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68776" y="2244764"/>
            <a:ext cx="1656184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8376" y="4521452"/>
            <a:ext cx="28289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752552" y="4521452"/>
            <a:ext cx="1512168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72832" y="3153300"/>
                <a:ext cx="3096344" cy="1557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832" y="3153300"/>
                <a:ext cx="3096344" cy="15574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153548" y="3140476"/>
            <a:ext cx="1081956" cy="673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4288" y="3896622"/>
            <a:ext cx="1147416" cy="945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64320" y="1497116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4320" y="2557544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4320" y="3571999"/>
            <a:ext cx="360040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6268" y="4710778"/>
            <a:ext cx="42809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r>
              <a:rPr lang="en-GB" baseline="-25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DA0A4F-D85B-43D5-A41A-849FC0545DD3}"/>
                  </a:ext>
                </a:extLst>
              </p:cNvPr>
              <p:cNvSpPr txBox="1"/>
              <p:nvPr/>
            </p:nvSpPr>
            <p:spPr>
              <a:xfrm>
                <a:off x="1198279" y="1317700"/>
                <a:ext cx="3398676" cy="70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8DA0A4F-D85B-43D5-A41A-849FC0545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79" y="1317700"/>
                <a:ext cx="3398676" cy="70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403524" y="1239723"/>
            <a:ext cx="1152128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BE48CC-9DD2-43A0-B0DB-DE7D2657DD84}"/>
                  </a:ext>
                </a:extLst>
              </p:cNvPr>
              <p:cNvSpPr txBox="1"/>
              <p:nvPr/>
            </p:nvSpPr>
            <p:spPr>
              <a:xfrm>
                <a:off x="1227413" y="3310100"/>
                <a:ext cx="3256307" cy="781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7BE48CC-9DD2-43A0-B0DB-DE7D2657D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13" y="3310100"/>
                <a:ext cx="3256307" cy="7811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780805" y="3288560"/>
            <a:ext cx="1512168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E1E731-A9B9-46C3-B7F6-31AAACACD00E}"/>
              </a:ext>
            </a:extLst>
          </p:cNvPr>
          <p:cNvSpPr/>
          <p:nvPr/>
        </p:nvSpPr>
        <p:spPr>
          <a:xfrm>
            <a:off x="4696768" y="3377683"/>
            <a:ext cx="42809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r>
              <a:rPr lang="en-GB" baseline="-25000" dirty="0"/>
              <a:t>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E69859-6457-43AC-83C7-16D5C0E37EB0}"/>
              </a:ext>
            </a:extLst>
          </p:cNvPr>
          <p:cNvSpPr/>
          <p:nvPr/>
        </p:nvSpPr>
        <p:spPr>
          <a:xfrm>
            <a:off x="4696768" y="4135248"/>
            <a:ext cx="42809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r>
              <a:rPr lang="en-GB" baseline="-25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71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19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#7 Matrix Multiplication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Matrix multiplications are not always valid: the dimensions have to agree.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6237312"/>
            <a:ext cx="820891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Note that only  </a:t>
            </a:r>
            <a:r>
              <a:rPr lang="en-GB" b="1" u="sng" dirty="0"/>
              <a:t>square matrices</a:t>
            </a:r>
            <a:r>
              <a:rPr lang="en-GB" dirty="0"/>
              <a:t> (i.e. same width as height) can be raised to a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059952"/>
                  </p:ext>
                </p:extLst>
              </p:nvPr>
            </p:nvGraphicFramePr>
            <p:xfrm>
              <a:off x="971600" y="2132856"/>
              <a:ext cx="7005765" cy="29667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417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Dimensions of </a:t>
                          </a:r>
                          <a14:m>
                            <m:oMath xmlns:m="http://schemas.openxmlformats.org/officeDocument/2006/math">
                              <m:r>
                                <a:rPr lang="en-GB" b="1" i="0" dirty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oMath>
                          </a14:m>
                          <a:endParaRPr lang="en-GB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Dimension of </a:t>
                          </a:r>
                          <a14:m>
                            <m:oMath xmlns:m="http://schemas.openxmlformats.org/officeDocument/2006/math">
                              <m:r>
                                <a:rPr lang="en-GB" b="1" i="0" dirty="0" smtClean="0"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Dimensions</a:t>
                          </a:r>
                          <a:r>
                            <a:rPr lang="en-GB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GB" b="1" i="0" baseline="0" dirty="0" smtClean="0">
                                  <a:latin typeface="Cambria Math" panose="02040503050406030204" pitchFamily="18" charset="0"/>
                                </a:rPr>
                                <m:t>𝐀𝐁</m:t>
                              </m:r>
                            </m:oMath>
                          </a14:m>
                          <a:r>
                            <a:rPr lang="en-GB" baseline="0" dirty="0"/>
                            <a:t> (if valid)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 valid.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 </a:t>
                          </a:r>
                          <a:r>
                            <a:rPr lang="en-GB" baseline="0" dirty="0">
                              <a:sym typeface="Symbol"/>
                            </a:rPr>
                            <a:t> </a:t>
                          </a:r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7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7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</a:t>
                          </a:r>
                          <a:r>
                            <a:rPr lang="en-GB" baseline="0" dirty="0"/>
                            <a:t> valid.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69059952"/>
                  </p:ext>
                </p:extLst>
              </p:nvPr>
            </p:nvGraphicFramePr>
            <p:xfrm>
              <a:off x="971600" y="2132856"/>
              <a:ext cx="7005765" cy="29667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4176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8197" r="-245509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601" t="-8197" r="-146246" b="-7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8302" t="-8197" r="-828" b="-7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 valid.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6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 </a:t>
                          </a:r>
                          <a:r>
                            <a:rPr lang="en-GB" baseline="0" dirty="0">
                              <a:sym typeface="Symbol"/>
                            </a:rPr>
                            <a:t> </a:t>
                          </a:r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7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7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</a:t>
                          </a:r>
                          <a:r>
                            <a:rPr lang="en-GB" baseline="0" dirty="0"/>
                            <a:t> valid.</a:t>
                          </a: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10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10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baseline="0" dirty="0"/>
                            <a:t> 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 </a:t>
                          </a:r>
                          <a:r>
                            <a:rPr lang="en-GB" baseline="0" dirty="0">
                              <a:sym typeface="Symbol"/>
                            </a:rPr>
                            <a:t></a:t>
                          </a:r>
                          <a:r>
                            <a:rPr lang="en-GB" dirty="0"/>
                            <a:t> 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 8"/>
          <p:cNvSpPr/>
          <p:nvPr/>
        </p:nvSpPr>
        <p:spPr>
          <a:xfrm>
            <a:off x="5076056" y="2492896"/>
            <a:ext cx="28803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6056" y="2852936"/>
            <a:ext cx="28803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6056" y="3212976"/>
            <a:ext cx="28803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76056" y="3573016"/>
            <a:ext cx="2880320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6056" y="4005064"/>
            <a:ext cx="28803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6056" y="4365104"/>
            <a:ext cx="28803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76056" y="4725144"/>
            <a:ext cx="28803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0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101-103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971600" y="2687654"/>
            <a:ext cx="7704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Q1-4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Q5-9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Q10-14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Q15-19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78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138026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1FD2A9-50F5-4063-AE2C-8C9E9AFFC62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E91FAB0-A097-4EED-A329-25DE37DAFB1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Determinant of a matrix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6E1B618-A37B-4769-8D30-6FDD7BC57DF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021145-D6CE-412B-9A99-86D53B617670}"/>
              </a:ext>
            </a:extLst>
          </p:cNvPr>
          <p:cNvSpPr txBox="1"/>
          <p:nvPr/>
        </p:nvSpPr>
        <p:spPr>
          <a:xfrm>
            <a:off x="653852" y="66669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Chapter 7, you will see that matrices can be thought of as a function that can transform a point, </a:t>
            </a:r>
            <a:r>
              <a:rPr lang="en-GB" dirty="0" err="1"/>
              <a:t>eg</a:t>
            </a:r>
            <a:r>
              <a:rPr lang="en-GB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F46CD9-E1DC-4A9F-A2AA-2DFA253DF809}"/>
                  </a:ext>
                </a:extLst>
              </p:cNvPr>
              <p:cNvSpPr/>
              <p:nvPr/>
            </p:nvSpPr>
            <p:spPr>
              <a:xfrm>
                <a:off x="782076" y="1601191"/>
                <a:ext cx="3003707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CF46CD9-E1DC-4A9F-A2AA-2DFA253DF8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76" y="1601191"/>
                <a:ext cx="3003707" cy="810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B795EA2-8319-4C62-8789-465F596AFF18}"/>
              </a:ext>
            </a:extLst>
          </p:cNvPr>
          <p:cNvSpPr/>
          <p:nvPr/>
        </p:nvSpPr>
        <p:spPr>
          <a:xfrm>
            <a:off x="4860032" y="2353320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70DA48-1D1C-42C9-A32C-ADACCCC400DE}"/>
              </a:ext>
            </a:extLst>
          </p:cNvPr>
          <p:cNvSpPr/>
          <p:nvPr/>
        </p:nvSpPr>
        <p:spPr>
          <a:xfrm>
            <a:off x="6876256" y="1847965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990CF9-B4C9-4010-8256-31E3ADA028E3}"/>
              </a:ext>
            </a:extLst>
          </p:cNvPr>
          <p:cNvSpPr/>
          <p:nvPr/>
        </p:nvSpPr>
        <p:spPr>
          <a:xfrm>
            <a:off x="5035550" y="1647219"/>
            <a:ext cx="1689100" cy="549881"/>
          </a:xfrm>
          <a:custGeom>
            <a:avLst/>
            <a:gdLst>
              <a:gd name="connsiteX0" fmla="*/ 0 w 1689100"/>
              <a:gd name="connsiteY0" fmla="*/ 549881 h 549881"/>
              <a:gd name="connsiteX1" fmla="*/ 647700 w 1689100"/>
              <a:gd name="connsiteY1" fmla="*/ 29181 h 549881"/>
              <a:gd name="connsiteX2" fmla="*/ 1689100 w 1689100"/>
              <a:gd name="connsiteY2" fmla="*/ 111731 h 5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9100" h="549881">
                <a:moveTo>
                  <a:pt x="0" y="549881"/>
                </a:moveTo>
                <a:cubicBezTo>
                  <a:pt x="183091" y="326043"/>
                  <a:pt x="366183" y="102206"/>
                  <a:pt x="647700" y="29181"/>
                </a:cubicBezTo>
                <a:cubicBezTo>
                  <a:pt x="929217" y="-43844"/>
                  <a:pt x="1309158" y="33943"/>
                  <a:pt x="1689100" y="111731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851391-DD2F-4292-B904-7B1621162897}"/>
                  </a:ext>
                </a:extLst>
              </p:cNvPr>
              <p:cNvSpPr/>
              <p:nvPr/>
            </p:nvSpPr>
            <p:spPr>
              <a:xfrm>
                <a:off x="5220514" y="1084919"/>
                <a:ext cx="95122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851391-DD2F-4292-B904-7B16211628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514" y="1084919"/>
                <a:ext cx="951221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88A86C-BEAC-4C43-9737-5AD26F335EBA}"/>
                  </a:ext>
                </a:extLst>
              </p:cNvPr>
              <p:cNvSpPr/>
              <p:nvPr/>
            </p:nvSpPr>
            <p:spPr>
              <a:xfrm>
                <a:off x="4225591" y="2453223"/>
                <a:ext cx="734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88A86C-BEAC-4C43-9737-5AD26F335E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591" y="2453223"/>
                <a:ext cx="734496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A3805B-B49A-43EB-823F-39BF27226FD6}"/>
                  </a:ext>
                </a:extLst>
              </p:cNvPr>
              <p:cNvSpPr/>
              <p:nvPr/>
            </p:nvSpPr>
            <p:spPr>
              <a:xfrm>
                <a:off x="7026571" y="1575222"/>
                <a:ext cx="734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A3805B-B49A-43EB-823F-39BF27226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6571" y="1575222"/>
                <a:ext cx="73449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6502ECF-E6CF-4E75-9890-D07FBF80C8CB}"/>
              </a:ext>
            </a:extLst>
          </p:cNvPr>
          <p:cNvSpPr txBox="1"/>
          <p:nvPr/>
        </p:nvSpPr>
        <p:spPr>
          <a:xfrm>
            <a:off x="565678" y="284910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question might naturally be whether there is an ‘inverse function/transformation’ that can retrieve the original point: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0308C1-4A58-4CBD-A321-686B04628EDC}"/>
                  </a:ext>
                </a:extLst>
              </p:cNvPr>
              <p:cNvSpPr/>
              <p:nvPr/>
            </p:nvSpPr>
            <p:spPr>
              <a:xfrm>
                <a:off x="793411" y="3682205"/>
                <a:ext cx="2910733" cy="809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40308C1-4A58-4CBD-A321-686B04628E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1" y="3682205"/>
                <a:ext cx="2910733" cy="8092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2DE795D6-E494-418C-954E-F201C199D6CB}"/>
              </a:ext>
            </a:extLst>
          </p:cNvPr>
          <p:cNvSpPr/>
          <p:nvPr/>
        </p:nvSpPr>
        <p:spPr>
          <a:xfrm>
            <a:off x="4933017" y="3867747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553365-4257-4D21-B636-42DAAFA037E9}"/>
              </a:ext>
            </a:extLst>
          </p:cNvPr>
          <p:cNvSpPr/>
          <p:nvPr/>
        </p:nvSpPr>
        <p:spPr>
          <a:xfrm>
            <a:off x="6949241" y="336239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62441EF-FBC1-4913-B2EE-CA93712D8F6C}"/>
              </a:ext>
            </a:extLst>
          </p:cNvPr>
          <p:cNvSpPr/>
          <p:nvPr/>
        </p:nvSpPr>
        <p:spPr>
          <a:xfrm rot="10800000">
            <a:off x="5215071" y="3642949"/>
            <a:ext cx="1689100" cy="549881"/>
          </a:xfrm>
          <a:custGeom>
            <a:avLst/>
            <a:gdLst>
              <a:gd name="connsiteX0" fmla="*/ 0 w 1689100"/>
              <a:gd name="connsiteY0" fmla="*/ 549881 h 549881"/>
              <a:gd name="connsiteX1" fmla="*/ 647700 w 1689100"/>
              <a:gd name="connsiteY1" fmla="*/ 29181 h 549881"/>
              <a:gd name="connsiteX2" fmla="*/ 1689100 w 1689100"/>
              <a:gd name="connsiteY2" fmla="*/ 111731 h 54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9100" h="549881">
                <a:moveTo>
                  <a:pt x="0" y="549881"/>
                </a:moveTo>
                <a:cubicBezTo>
                  <a:pt x="183091" y="326043"/>
                  <a:pt x="366183" y="102206"/>
                  <a:pt x="647700" y="29181"/>
                </a:cubicBezTo>
                <a:cubicBezTo>
                  <a:pt x="929217" y="-43844"/>
                  <a:pt x="1309158" y="33943"/>
                  <a:pt x="1689100" y="111731"/>
                </a:cubicBezTo>
              </a:path>
            </a:pathLst>
          </a:custGeom>
          <a:noFill/>
          <a:ln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1A6D4F-2F8A-48D6-9D32-4DF4DBE15F40}"/>
                  </a:ext>
                </a:extLst>
              </p:cNvPr>
              <p:cNvSpPr/>
              <p:nvPr/>
            </p:nvSpPr>
            <p:spPr>
              <a:xfrm>
                <a:off x="5718058" y="4244911"/>
                <a:ext cx="890307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1A6D4F-2F8A-48D6-9D32-4DF4DBE15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058" y="4244911"/>
                <a:ext cx="890307" cy="552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8A438AE-D8CE-4764-B273-3815E2004C7F}"/>
                  </a:ext>
                </a:extLst>
              </p:cNvPr>
              <p:cNvSpPr/>
              <p:nvPr/>
            </p:nvSpPr>
            <p:spPr>
              <a:xfrm>
                <a:off x="4298576" y="3967650"/>
                <a:ext cx="734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(1,1)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8A438AE-D8CE-4764-B273-3815E2004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576" y="3967650"/>
                <a:ext cx="7344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89A42-7914-42E9-B692-BBF796A1400C}"/>
                  </a:ext>
                </a:extLst>
              </p:cNvPr>
              <p:cNvSpPr/>
              <p:nvPr/>
            </p:nvSpPr>
            <p:spPr>
              <a:xfrm>
                <a:off x="7099556" y="3089649"/>
                <a:ext cx="7344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(3,7)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A89A42-7914-42E9-B692-BBF796A14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556" y="3089649"/>
                <a:ext cx="73449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53CEF7-7DDD-4CED-93E9-62CFB4909DC9}"/>
                  </a:ext>
                </a:extLst>
              </p:cNvPr>
              <p:cNvSpPr txBox="1"/>
              <p:nvPr/>
            </p:nvSpPr>
            <p:spPr>
              <a:xfrm>
                <a:off x="415054" y="4676426"/>
                <a:ext cx="6271116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matrix would be known as the </a:t>
                </a:r>
                <a:r>
                  <a:rPr lang="en-GB" b="1" dirty="0"/>
                  <a:t>inverse</a:t>
                </a:r>
                <a:r>
                  <a:rPr lang="en-GB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53CEF7-7DDD-4CED-93E9-62CFB4909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4" y="4676426"/>
                <a:ext cx="6271116" cy="554254"/>
              </a:xfrm>
              <a:prstGeom prst="rect">
                <a:avLst/>
              </a:prstGeom>
              <a:blipFill>
                <a:blip r:embed="rId10"/>
                <a:stretch>
                  <a:fillRect l="-777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57A3BB-61A5-4D47-AD69-4CC19FE73E4F}"/>
                  </a:ext>
                </a:extLst>
              </p:cNvPr>
              <p:cNvSpPr txBox="1"/>
              <p:nvPr/>
            </p:nvSpPr>
            <p:spPr>
              <a:xfrm>
                <a:off x="469494" y="5399157"/>
                <a:ext cx="8568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With quadratics, we used to the word ‘</a:t>
                </a:r>
                <a:r>
                  <a:rPr lang="en-GB" i="1" dirty="0"/>
                  <a:t>discriminant</a:t>
                </a:r>
                <a:r>
                  <a:rPr lang="en-GB" dirty="0"/>
                  <a:t>’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GB" dirty="0"/>
                  <a:t> because it ‘discriminates’ between the different cases of 0, 1, 2 roots.</a:t>
                </a:r>
              </a:p>
              <a:p>
                <a:r>
                  <a:rPr lang="en-GB" dirty="0"/>
                  <a:t>Analogously, the ‘determinant’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for a matrix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dirty="0"/>
                  <a:t> ‘determines’ whether it has an inverse of not.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57A3BB-61A5-4D47-AD69-4CC19FE73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94" y="5399157"/>
                <a:ext cx="8568952" cy="1200329"/>
              </a:xfrm>
              <a:prstGeom prst="rect">
                <a:avLst/>
              </a:prstGeom>
              <a:blipFill>
                <a:blip r:embed="rId11"/>
                <a:stretch>
                  <a:fillRect l="-56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67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2" grpId="0" animBg="1"/>
      <p:bldP spid="24" grpId="0"/>
      <p:bldP spid="25" grpId="0"/>
      <p:bldP spid="26" grpId="0"/>
      <p:bldP spid="27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Determinants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392" y="849412"/>
                <a:ext cx="8215064" cy="184294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/>
                  <a:buChar char="!"/>
                </a:pPr>
                <a:r>
                  <a:rPr lang="en-GB" sz="2000" dirty="0"/>
                  <a:t>The determinant of a matrix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/>
                  <a:t> is</a:t>
                </a:r>
                <a:br>
                  <a:rPr lang="en-GB" sz="20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0" smtClean="0">
                                <a:latin typeface="Cambria Math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GB" sz="20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0" i="1" smtClean="0">
                        <a:latin typeface="Cambria Math"/>
                      </a:rPr>
                      <m:t>𝑎𝑑</m:t>
                    </m:r>
                    <m:r>
                      <a:rPr lang="en-GB" sz="2000" b="0" i="1" smtClean="0">
                        <a:latin typeface="Cambria Math"/>
                      </a:rPr>
                      <m:t>−</m:t>
                    </m:r>
                    <m:r>
                      <a:rPr lang="en-GB" sz="2000" b="0" i="1" smtClean="0">
                        <a:latin typeface="Cambria Math"/>
                      </a:rPr>
                      <m:t>𝑏𝑐</m:t>
                    </m:r>
                  </m:oMath>
                </a14:m>
                <a:endParaRPr lang="en-GB" sz="2000" b="1" dirty="0"/>
              </a:p>
              <a:p>
                <a:endParaRPr lang="en-GB" sz="2000" b="1" dirty="0"/>
              </a:p>
              <a:p>
                <a:pPr marL="342900" indent="-342900">
                  <a:buFont typeface="Wingdings"/>
                  <a:buChar char="!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𝑑𝑒𝑡</m:t>
                    </m:r>
                    <m:d>
                      <m:d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1" i="0" smtClean="0">
                            <a:latin typeface="Cambria Math"/>
                          </a:rPr>
                          <m:t>𝐀</m:t>
                        </m:r>
                      </m:e>
                    </m:d>
                    <m:r>
                      <a:rPr lang="en-GB" sz="20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2000" dirty="0"/>
                  <a:t>, then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GB" sz="2000" dirty="0"/>
                  <a:t> is a </a:t>
                </a:r>
                <a:r>
                  <a:rPr lang="en-GB" sz="2000" b="1" dirty="0"/>
                  <a:t>singular matrix </a:t>
                </a:r>
                <a:r>
                  <a:rPr lang="en-GB" sz="2000" dirty="0"/>
                  <a:t>and it does not have an inverse.</a:t>
                </a:r>
              </a:p>
              <a:p>
                <a:pPr marL="342900" indent="-342900">
                  <a:buFont typeface="Wingdings"/>
                  <a:buChar char="!"/>
                </a:pPr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1" i="0" smtClean="0">
                                <a:latin typeface="Cambria Math"/>
                              </a:rPr>
                              <m:t>𝐀</m:t>
                            </m:r>
                          </m:e>
                        </m:d>
                      </m:e>
                    </m:func>
                    <m:r>
                      <a:rPr lang="en-GB" sz="2000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GB" sz="2000" dirty="0"/>
                  <a:t>, then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GB" sz="2000" dirty="0"/>
                  <a:t> is a </a:t>
                </a:r>
                <a:r>
                  <a:rPr lang="en-GB" sz="2000" b="1" dirty="0"/>
                  <a:t>non-singular matrix </a:t>
                </a:r>
                <a:r>
                  <a:rPr lang="en-GB" sz="2000" dirty="0"/>
                  <a:t>and it has an inverse.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2" y="849412"/>
                <a:ext cx="8215064" cy="1842940"/>
              </a:xfrm>
              <a:prstGeom prst="rect">
                <a:avLst/>
              </a:prstGeom>
              <a:blipFill>
                <a:blip r:embed="rId2"/>
                <a:stretch>
                  <a:fillRect l="-518" b="-4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789367"/>
                  </p:ext>
                </p:extLst>
              </p:nvPr>
            </p:nvGraphicFramePr>
            <p:xfrm>
              <a:off x="1404798" y="3530685"/>
              <a:ext cx="6096000" cy="25628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0" smtClean="0"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oMath>
                            </m:oMathPara>
                          </a14:m>
                          <a:endParaRPr lang="en-GB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det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1" i="0" smtClean="0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GB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plcHide m:val="on"/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GB" sz="1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−2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  <m:e>
                                          <m:r>
                                            <a:rPr lang="en-GB" sz="1800" b="0" i="0" smtClean="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GB" sz="1800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3789367"/>
                  </p:ext>
                </p:extLst>
              </p:nvPr>
            </p:nvGraphicFramePr>
            <p:xfrm>
              <a:off x="1404798" y="3530685"/>
              <a:ext cx="6096000" cy="256286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1639" r="-100599" b="-5934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0" t="-1639" r="-800" b="-5934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68889" r="-10059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8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168889" r="-10059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7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268889" r="-10059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7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" t="-368889" r="-10059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angle 7"/>
          <p:cNvSpPr/>
          <p:nvPr/>
        </p:nvSpPr>
        <p:spPr>
          <a:xfrm>
            <a:off x="4429133" y="3905564"/>
            <a:ext cx="3061387" cy="561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9133" y="4466789"/>
            <a:ext cx="3061387" cy="561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8119" y="5028014"/>
            <a:ext cx="3061387" cy="5612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7984" y="5589240"/>
            <a:ext cx="3061387" cy="5113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DDD9C-BF0D-45D1-87BB-F3BF12E81474}"/>
              </a:ext>
            </a:extLst>
          </p:cNvPr>
          <p:cNvSpPr txBox="1"/>
          <p:nvPr/>
        </p:nvSpPr>
        <p:spPr>
          <a:xfrm>
            <a:off x="1404798" y="3065819"/>
            <a:ext cx="29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</p:spTree>
    <p:extLst>
      <p:ext uri="{BB962C8B-B14F-4D97-AF65-F5344CB8AC3E}">
        <p14:creationId xmlns:p14="http://schemas.microsoft.com/office/powerpoint/2010/main" val="284847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2B23ED-344D-433C-9146-6B6CEBE18A53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F8C662-9F98-4E4B-918A-1F35BD358D90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CD1C582-2731-47C5-8E8F-585599425F5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BD19D1-7027-431D-B174-F6543FC9F45D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8136904" cy="116204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dirty="0"/>
                  <a:t> is singular, find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BD19D1-7027-431D-B174-F6543FC9F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136904" cy="1162049"/>
              </a:xfrm>
              <a:prstGeom prst="rect">
                <a:avLst/>
              </a:prstGeom>
              <a:blipFill>
                <a:blip r:embed="rId2"/>
                <a:stretch>
                  <a:fillRect b="-46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C88A933-C972-425C-A814-EDB4E626F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71" y="3789040"/>
            <a:ext cx="6657975" cy="1704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274C84-57F5-47FE-8978-17CDD18BC4A4}"/>
              </a:ext>
            </a:extLst>
          </p:cNvPr>
          <p:cNvSpPr txBox="1"/>
          <p:nvPr/>
        </p:nvSpPr>
        <p:spPr>
          <a:xfrm>
            <a:off x="375260" y="3419708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FP1(Old) Jan 2010 Q5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3765F5-6EBE-4AB9-8CC0-29C25A07B3D4}"/>
                  </a:ext>
                </a:extLst>
              </p:cNvPr>
              <p:cNvSpPr txBox="1"/>
              <p:nvPr/>
            </p:nvSpPr>
            <p:spPr>
              <a:xfrm>
                <a:off x="1188120" y="2289572"/>
                <a:ext cx="5616624" cy="889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14−3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⇒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r>
                  <a:rPr lang="en-GB" b="0" dirty="0"/>
                  <a:t/>
                </a:r>
                <a:br>
                  <a:rPr lang="en-GB" b="0" dirty="0"/>
                </a:b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3765F5-6EBE-4AB9-8CC0-29C25A07B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20" y="2289572"/>
                <a:ext cx="5616624" cy="889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4A97E69A-E676-4461-93E8-5FC9B81ADE23}"/>
              </a:ext>
            </a:extLst>
          </p:cNvPr>
          <p:cNvSpPr/>
          <p:nvPr/>
        </p:nvSpPr>
        <p:spPr>
          <a:xfrm>
            <a:off x="2044079" y="2219729"/>
            <a:ext cx="4064621" cy="9679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6BD87F-C8B7-4DDC-9EEB-E8E45CE7D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694" y="5610225"/>
            <a:ext cx="4972050" cy="12477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ED307D-D15B-4C2F-96C2-AFD0F140CB79}"/>
              </a:ext>
            </a:extLst>
          </p:cNvPr>
          <p:cNvSpPr/>
          <p:nvPr/>
        </p:nvSpPr>
        <p:spPr>
          <a:xfrm>
            <a:off x="2195736" y="5619703"/>
            <a:ext cx="4624164" cy="5016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9D0F29-EE4B-4040-B1DA-74582B8751B3}"/>
              </a:ext>
            </a:extLst>
          </p:cNvPr>
          <p:cNvSpPr/>
          <p:nvPr/>
        </p:nvSpPr>
        <p:spPr>
          <a:xfrm>
            <a:off x="2195736" y="6139526"/>
            <a:ext cx="4624164" cy="7184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741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Determinants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3×3</m:t>
                      </m:r>
                    </m:oMath>
                  </a14:m>
                  <a:r>
                    <a:rPr lang="en-GB" sz="3200" dirty="0"/>
                    <a:t> matrices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2638450" y="2725714"/>
            <a:ext cx="0" cy="1008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54040" y="2723680"/>
            <a:ext cx="0" cy="1008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12938" y="3047158"/>
            <a:ext cx="1009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16392" y="3382294"/>
            <a:ext cx="1009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80156" y="1575992"/>
                <a:ext cx="6812396" cy="126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156" y="1575992"/>
                <a:ext cx="6812396" cy="12661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310160" y="2715172"/>
            <a:ext cx="1008112" cy="10166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377976" y="2778672"/>
                <a:ext cx="195312" cy="21133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72000" rIns="0"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976" y="2778672"/>
                <a:ext cx="195312" cy="211336"/>
              </a:xfrm>
              <a:prstGeom prst="rect">
                <a:avLst/>
              </a:prstGeom>
              <a:blipFill>
                <a:blip r:embed="rId4"/>
                <a:stretch>
                  <a:fillRect l="-2778" r="-11111"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694236" y="3104308"/>
            <a:ext cx="533101" cy="5397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636788" y="3104308"/>
            <a:ext cx="1662" cy="527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272581" y="3115593"/>
            <a:ext cx="1662" cy="527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575074" y="2882058"/>
            <a:ext cx="664964" cy="63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78038" y="2990008"/>
            <a:ext cx="0" cy="6286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4468" y="2733825"/>
            <a:ext cx="0" cy="1008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40058" y="2731791"/>
            <a:ext cx="0" cy="1008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98956" y="3055269"/>
            <a:ext cx="1009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02410" y="3390405"/>
            <a:ext cx="1009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696178" y="2723283"/>
            <a:ext cx="1008112" cy="10166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87844" y="2786783"/>
                <a:ext cx="195312" cy="21133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72000" rIns="0"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44" y="2786783"/>
                <a:ext cx="195312" cy="211336"/>
              </a:xfrm>
              <a:prstGeom prst="rect">
                <a:avLst/>
              </a:prstGeom>
              <a:blipFill>
                <a:blip r:embed="rId5"/>
                <a:stretch>
                  <a:fillRect l="-13889" t="-5128" r="-19444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779787" y="3106069"/>
            <a:ext cx="184151" cy="5397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3737056" y="3112419"/>
            <a:ext cx="1662" cy="527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639549" y="3123704"/>
            <a:ext cx="1662" cy="527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846792" y="2894758"/>
            <a:ext cx="237796" cy="17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4175206" y="2979069"/>
            <a:ext cx="0" cy="6286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75707" y="2890170"/>
            <a:ext cx="278781" cy="4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386298" y="3106068"/>
            <a:ext cx="201184" cy="5397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5572711" y="2733190"/>
            <a:ext cx="0" cy="1008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88301" y="2731156"/>
            <a:ext cx="0" cy="100811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247199" y="3054634"/>
            <a:ext cx="1009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250653" y="3389770"/>
            <a:ext cx="10096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44421" y="2722648"/>
            <a:ext cx="1008112" cy="101662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63747" y="2793768"/>
                <a:ext cx="195312" cy="211336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72000" rIns="0" rtlCol="0" anchor="ctr" anchorCtr="0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747" y="2793768"/>
                <a:ext cx="195312" cy="211336"/>
              </a:xfrm>
              <a:prstGeom prst="rect">
                <a:avLst/>
              </a:prstGeom>
              <a:blipFill>
                <a:blip r:embed="rId6"/>
                <a:stretch>
                  <a:fillRect r="-5556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5344428" y="3105434"/>
            <a:ext cx="434340" cy="53974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300539" y="3111784"/>
            <a:ext cx="1662" cy="527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837272" y="3115449"/>
            <a:ext cx="1662" cy="52705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395035" y="2888408"/>
            <a:ext cx="558993" cy="747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058729" y="3001294"/>
            <a:ext cx="0" cy="6286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-166160" y="3907270"/>
                <a:ext cx="6812396" cy="1521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0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+4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                        =−7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6160" y="3907270"/>
                <a:ext cx="6812396" cy="15217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468638" y="1423592"/>
            <a:ext cx="155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(note the minus for the middle one)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38758" y="4077072"/>
            <a:ext cx="3797299" cy="12984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790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2" grpId="0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47664" y="3284984"/>
                <a:ext cx="5472608" cy="11120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constant.</a:t>
                </a:r>
              </a:p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singular, find 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284984"/>
                <a:ext cx="5472608" cy="1112036"/>
              </a:xfrm>
              <a:prstGeom prst="rect">
                <a:avLst/>
              </a:prstGeom>
              <a:blipFill>
                <a:blip r:embed="rId2"/>
                <a:stretch>
                  <a:fillRect b="-9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1760" y="4630145"/>
                <a:ext cx="3888432" cy="1718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+19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singular,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+19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Solving: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−9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630145"/>
                <a:ext cx="3888432" cy="1718932"/>
              </a:xfrm>
              <a:prstGeom prst="rect">
                <a:avLst/>
              </a:prstGeom>
              <a:blipFill>
                <a:blip r:embed="rId3"/>
                <a:stretch>
                  <a:fillRect l="-1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41429" y="4378964"/>
            <a:ext cx="5478843" cy="2290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8AB9A8-FD10-4BFB-A4A6-0D6CA72BA697}"/>
                  </a:ext>
                </a:extLst>
              </p:cNvPr>
              <p:cNvSpPr/>
              <p:nvPr/>
            </p:nvSpPr>
            <p:spPr>
              <a:xfrm>
                <a:off x="1588944" y="877390"/>
                <a:ext cx="5472608" cy="111203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8AB9A8-FD10-4BFB-A4A6-0D6CA72BA6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944" y="877390"/>
                <a:ext cx="5472608" cy="11120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32036-925B-46A7-9C1A-3D69E6883C05}"/>
                  </a:ext>
                </a:extLst>
              </p:cNvPr>
              <p:cNvSpPr txBox="1"/>
              <p:nvPr/>
            </p:nvSpPr>
            <p:spPr>
              <a:xfrm>
                <a:off x="1359967" y="2199531"/>
                <a:ext cx="53869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10+48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8−6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32+5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332036-925B-46A7-9C1A-3D69E6883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967" y="2199531"/>
                <a:ext cx="538690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722C45B0-6DC4-4957-ADC0-8044B37E79E7}"/>
              </a:ext>
            </a:extLst>
          </p:cNvPr>
          <p:cNvSpPr/>
          <p:nvPr/>
        </p:nvSpPr>
        <p:spPr>
          <a:xfrm>
            <a:off x="1588945" y="1989611"/>
            <a:ext cx="5472608" cy="856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09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B2D2A3-8EB9-42E3-A632-3DA35C5A69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E24C0E3-ABC1-471B-95DF-C1BF4854958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Minors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2E334E2-34A0-4536-9989-8A123DEBB59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DFC43-8956-488E-AC2E-376CE2543872}"/>
                  </a:ext>
                </a:extLst>
              </p:cNvPr>
              <p:cNvSpPr txBox="1"/>
              <p:nvPr/>
            </p:nvSpPr>
            <p:spPr>
              <a:xfrm>
                <a:off x="255836" y="802928"/>
                <a:ext cx="8352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minor</a:t>
                </a:r>
                <a:r>
                  <a:rPr lang="en-GB" dirty="0"/>
                  <a:t> of an element in 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GB" dirty="0"/>
                  <a:t> matrix is the determinant of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GB" dirty="0"/>
                  <a:t> matrix that remains after the row and column containing that element have been crossed out.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FDFC43-8956-488E-AC2E-376CE2543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6" y="802928"/>
                <a:ext cx="8352928" cy="646331"/>
              </a:xfrm>
              <a:prstGeom prst="rect">
                <a:avLst/>
              </a:prstGeom>
              <a:blipFill>
                <a:blip r:embed="rId2"/>
                <a:stretch>
                  <a:fillRect l="-65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9B2311-4D76-4CF0-A5A7-EE6597DE9D53}"/>
                  </a:ext>
                </a:extLst>
              </p:cNvPr>
              <p:cNvSpPr/>
              <p:nvPr/>
            </p:nvSpPr>
            <p:spPr>
              <a:xfrm>
                <a:off x="1425303" y="2967385"/>
                <a:ext cx="2553969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29B2311-4D76-4CF0-A5A7-EE6597DE9D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303" y="2967385"/>
                <a:ext cx="2553969" cy="1231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2D06F7-61A4-431B-BA4E-61B9AAC7EA29}"/>
                  </a:ext>
                </a:extLst>
              </p:cNvPr>
              <p:cNvSpPr txBox="1"/>
              <p:nvPr/>
            </p:nvSpPr>
            <p:spPr>
              <a:xfrm>
                <a:off x="4428270" y="1972072"/>
                <a:ext cx="2232248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Minor of 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12D06F7-61A4-431B-BA4E-61B9AAC7E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70" y="1972072"/>
                <a:ext cx="2232248" cy="836832"/>
              </a:xfrm>
              <a:prstGeom prst="rect">
                <a:avLst/>
              </a:prstGeom>
              <a:blipFill>
                <a:blip r:embed="rId4"/>
                <a:stretch>
                  <a:fillRect l="-2180" t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9A1EE5-85AA-4140-89B5-5B09703CD6A2}"/>
                  </a:ext>
                </a:extLst>
              </p:cNvPr>
              <p:cNvSpPr txBox="1"/>
              <p:nvPr/>
            </p:nvSpPr>
            <p:spPr>
              <a:xfrm>
                <a:off x="5542394" y="3501008"/>
                <a:ext cx="2232248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Minor of -6: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F9A1EE5-85AA-4140-89B5-5B09703CD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394" y="3501008"/>
                <a:ext cx="2232248" cy="836832"/>
              </a:xfrm>
              <a:prstGeom prst="rect">
                <a:avLst/>
              </a:prstGeom>
              <a:blipFill>
                <a:blip r:embed="rId5"/>
                <a:stretch>
                  <a:fillRect l="-2186" t="-36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8FC85E-C132-4775-BEB5-CAD897666313}"/>
                  </a:ext>
                </a:extLst>
              </p:cNvPr>
              <p:cNvSpPr txBox="1"/>
              <p:nvPr/>
            </p:nvSpPr>
            <p:spPr>
              <a:xfrm>
                <a:off x="2317191" y="4845739"/>
                <a:ext cx="2232248" cy="83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Minor of 5: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8FC85E-C132-4775-BEB5-CAD897666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91" y="4845739"/>
                <a:ext cx="2232248" cy="836832"/>
              </a:xfrm>
              <a:prstGeom prst="rect">
                <a:avLst/>
              </a:prstGeom>
              <a:blipFill>
                <a:blip r:embed="rId6"/>
                <a:stretch>
                  <a:fillRect l="-2186" t="-43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7F3637-BCAC-451D-9ACE-BC88C279C844}"/>
              </a:ext>
            </a:extLst>
          </p:cNvPr>
          <p:cNvCxnSpPr/>
          <p:nvPr/>
        </p:nvCxnSpPr>
        <p:spPr>
          <a:xfrm flipH="1">
            <a:off x="3873910" y="2595716"/>
            <a:ext cx="639096" cy="324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8375303-92F4-4641-86F2-18207E1FC66E}"/>
              </a:ext>
            </a:extLst>
          </p:cNvPr>
          <p:cNvCxnSpPr>
            <a:cxnSpLocks/>
          </p:cNvCxnSpPr>
          <p:nvPr/>
        </p:nvCxnSpPr>
        <p:spPr>
          <a:xfrm flipH="1" flipV="1">
            <a:off x="4100052" y="3657600"/>
            <a:ext cx="1255060" cy="35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F6BB2D-EFB8-4D20-A480-E3649F2EF6EA}"/>
              </a:ext>
            </a:extLst>
          </p:cNvPr>
          <p:cNvCxnSpPr>
            <a:cxnSpLocks/>
          </p:cNvCxnSpPr>
          <p:nvPr/>
        </p:nvCxnSpPr>
        <p:spPr>
          <a:xfrm flipH="1" flipV="1">
            <a:off x="3136491" y="4385188"/>
            <a:ext cx="235973" cy="422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218FE84-2BA4-40B9-812F-DB4542A6CDBC}"/>
              </a:ext>
            </a:extLst>
          </p:cNvPr>
          <p:cNvSpPr/>
          <p:nvPr/>
        </p:nvSpPr>
        <p:spPr>
          <a:xfrm>
            <a:off x="4749366" y="2288753"/>
            <a:ext cx="1586055" cy="575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FB8622-E6F6-42B6-BC12-7D42BA15F244}"/>
              </a:ext>
            </a:extLst>
          </p:cNvPr>
          <p:cNvSpPr/>
          <p:nvPr/>
        </p:nvSpPr>
        <p:spPr>
          <a:xfrm>
            <a:off x="5865490" y="3809399"/>
            <a:ext cx="1586055" cy="575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939797-6E46-4D3F-9BD3-CA476C4B14E7}"/>
              </a:ext>
            </a:extLst>
          </p:cNvPr>
          <p:cNvSpPr/>
          <p:nvPr/>
        </p:nvSpPr>
        <p:spPr>
          <a:xfrm>
            <a:off x="2702287" y="5166686"/>
            <a:ext cx="1586055" cy="57578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3476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106-108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115616" y="2492896"/>
            <a:ext cx="8303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Q1-6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Q7-9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Q10-12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Q13-15 </a:t>
            </a:r>
            <a:r>
              <a:rPr lang="en-US" dirty="0"/>
              <a:t>&amp; challenge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425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19F0A9-1902-485E-A008-6A2C1D3C2AE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59FE0BA4-9FE7-4AFB-BACB-7089B17ED569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Inverting a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2×2</m:t>
                      </m:r>
                    </m:oMath>
                  </a14:m>
                  <a:r>
                    <a:rPr lang="en-GB" sz="3200" dirty="0"/>
                    <a:t> matrix</a:t>
                  </a:r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59FE0BA4-9FE7-4AFB-BACB-7089B17ED5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0843E8-116E-4167-B33B-4F1C3CDE321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11F4-DCB0-4DAF-892A-123EAE04CC68}"/>
                  </a:ext>
                </a:extLst>
              </p:cNvPr>
              <p:cNvSpPr txBox="1"/>
              <p:nvPr/>
            </p:nvSpPr>
            <p:spPr>
              <a:xfrm>
                <a:off x="323528" y="908720"/>
                <a:ext cx="77768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earlier saw that the inverse of a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𝐌</m:t>
                    </m:r>
                  </m:oMath>
                </a14:m>
                <a:r>
                  <a:rPr lang="en-GB" dirty="0"/>
                  <a:t> (written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) ‘undoes’ the effect of the matrix. 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𝐌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dirty="0"/>
                  <a:t>as multiplying something by a matrix followed by its inverse has no overall effect (i.e. the same as the identity matrix).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0611F4-DCB0-4DAF-892A-123EAE04C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8720"/>
                <a:ext cx="7776864" cy="1477328"/>
              </a:xfrm>
              <a:prstGeom prst="rect">
                <a:avLst/>
              </a:prstGeom>
              <a:blipFill>
                <a:blip r:embed="rId3"/>
                <a:stretch>
                  <a:fillRect l="-627" t="-2066" r="-1254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BD8C9F3-DC15-433B-8C9D-B5D29309DE04}"/>
              </a:ext>
            </a:extLst>
          </p:cNvPr>
          <p:cNvSpPr/>
          <p:nvPr/>
        </p:nvSpPr>
        <p:spPr>
          <a:xfrm>
            <a:off x="5069564" y="1317523"/>
            <a:ext cx="1439391" cy="4637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CCD31-71E6-4B5C-9519-FD6E3463559C}"/>
                  </a:ext>
                </a:extLst>
              </p:cNvPr>
              <p:cNvSpPr txBox="1"/>
              <p:nvPr/>
            </p:nvSpPr>
            <p:spPr>
              <a:xfrm>
                <a:off x="539552" y="2835934"/>
                <a:ext cx="6409502" cy="15491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If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0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/>
                          </a:rPr>
                          <m:t>𝑨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000" i="1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000" dirty="0"/>
              </a:p>
              <a:p>
                <a:endParaRPr lang="en-GB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GB" sz="2000" b="1" i="0" smtClean="0">
                            <a:latin typeface="Cambria Math"/>
                          </a:rPr>
                          <m:t>−</m:t>
                        </m:r>
                        <m:r>
                          <a:rPr lang="en-GB" sz="2000" b="1" i="0" smtClean="0"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000" dirty="0"/>
                  <a:t> is the ‘inverse’ of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</m:oMath>
                </a14:m>
                <a:r>
                  <a:rPr lang="en-GB" sz="2000" dirty="0"/>
                  <a:t>, so that if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sz="2000" b="1" i="1" smtClean="0">
                        <a:latin typeface="Cambria Math"/>
                      </a:rPr>
                      <m:t>𝒚</m:t>
                    </m:r>
                    <m:r>
                      <a:rPr lang="en-GB" sz="2000" b="0" i="1" smtClean="0">
                        <a:latin typeface="Cambria Math"/>
                      </a:rPr>
                      <m:t>=</m:t>
                    </m:r>
                    <m:r>
                      <a:rPr lang="en-GB" sz="2000" b="1" i="1" smtClean="0">
                        <a:latin typeface="Cambria Math"/>
                      </a:rPr>
                      <m:t>𝒙</m:t>
                    </m:r>
                  </m:oMath>
                </a14:m>
                <a:endParaRPr lang="en-GB" sz="20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/>
                      </a:rPr>
                      <m:t>𝐀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GB" sz="2000" b="1" i="0" smtClean="0">
                            <a:latin typeface="Cambria Math"/>
                          </a:rPr>
                          <m:t>−</m:t>
                        </m:r>
                        <m:r>
                          <a:rPr lang="en-GB" sz="2000" b="1" i="0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1" i="0" smtClean="0">
                            <a:latin typeface="Cambria Math"/>
                          </a:rPr>
                          <m:t>𝐀</m:t>
                        </m:r>
                      </m:e>
                      <m:sup>
                        <m:r>
                          <a:rPr lang="en-GB" sz="2000" b="1" i="0" smtClean="0">
                            <a:latin typeface="Cambria Math"/>
                          </a:rPr>
                          <m:t>−</m:t>
                        </m:r>
                        <m:r>
                          <a:rPr lang="en-GB" sz="2000" b="1" i="0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GB" sz="2000" b="1" i="0" smtClean="0">
                        <a:latin typeface="Cambria Math"/>
                      </a:rPr>
                      <m:t>𝐀</m:t>
                    </m:r>
                    <m:r>
                      <a:rPr lang="en-GB" sz="2000" b="1" i="1" smtClean="0">
                        <a:latin typeface="Cambria Math"/>
                      </a:rPr>
                      <m:t>=</m:t>
                    </m:r>
                    <m:r>
                      <a:rPr lang="en-GB" sz="2000" b="1" i="0" smtClean="0">
                        <a:latin typeface="Cambria Math"/>
                      </a:rPr>
                      <m:t>𝐈</m:t>
                    </m:r>
                  </m:oMath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ACCD31-71E6-4B5C-9519-FD6E34635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35934"/>
                <a:ext cx="6409502" cy="1549142"/>
              </a:xfrm>
              <a:prstGeom prst="rect">
                <a:avLst/>
              </a:prstGeom>
              <a:blipFill>
                <a:blip r:embed="rId4"/>
                <a:stretch>
                  <a:fillRect l="-853" b="-4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4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Practising the Inverse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97764" y="2260079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764" y="2260079"/>
                <a:ext cx="576064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ket 8"/>
          <p:cNvSpPr/>
          <p:nvPr/>
        </p:nvSpPr>
        <p:spPr>
          <a:xfrm>
            <a:off x="3572886" y="2293489"/>
            <a:ext cx="288032" cy="1226402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Bracket 9"/>
          <p:cNvSpPr/>
          <p:nvPr/>
        </p:nvSpPr>
        <p:spPr>
          <a:xfrm flipH="1">
            <a:off x="4921328" y="2293489"/>
            <a:ext cx="288032" cy="1226402"/>
          </a:xfrm>
          <a:prstGeom prst="leftBracket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07704" y="2397832"/>
                <a:ext cx="151216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97832"/>
                <a:ext cx="1512168" cy="10177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57805" y="2278606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05" y="2278606"/>
                <a:ext cx="57606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77637" y="2881908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637" y="2881908"/>
                <a:ext cx="576064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57805" y="286338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805" y="2863381"/>
                <a:ext cx="576064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83396" y="242088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396" y="2420888"/>
                <a:ext cx="28803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47549" y="3046215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549" y="3046215"/>
                <a:ext cx="288032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691680" y="4149080"/>
            <a:ext cx="165618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Divide by determinant.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4244" y="4149079"/>
            <a:ext cx="165618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Swap NW-SE elements.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8104" y="4149080"/>
            <a:ext cx="201622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Make SW-NE elements negative.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28184" y="2336625"/>
            <a:ext cx="1728192" cy="10905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Click to </a:t>
            </a:r>
            <a:r>
              <a:rPr lang="en-GB" sz="2000" b="1" dirty="0" err="1"/>
              <a:t>Froinverse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3634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91395E-6 L 0.08004 0.096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481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4504E-6 L -0.09305 -0.091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-4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15" grpId="0"/>
      <p:bldP spid="16" grpId="0"/>
      <p:bldP spid="17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688135"/>
                <a:ext cx="7920880" cy="5897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  <a:p>
                <a:endParaRPr lang="en-GB" sz="28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7</m:t>
                                    </m:r>
                                  </m:e>
                                  <m:e>
                                    <m:r>
                                      <a:rPr lang="en-GB" sz="2800" i="1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GB" sz="2800" b="0" i="1" smtClean="0">
                                        <a:latin typeface="Cambria Math"/>
                                      </a:rPr>
                                      <m:t>−3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GB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28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28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  <a:p>
                <a:endParaRPr lang="en-GB" sz="2800" dirty="0"/>
              </a:p>
              <a:p>
                <a:r>
                  <a:rPr lang="en-GB" sz="2400" dirty="0"/>
                  <a:t>For what value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2400" dirty="0"/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+2</m:t>
                              </m:r>
                            </m:e>
                          </m:mr>
                          <m:m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singular? Given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2400" dirty="0"/>
                  <a:t> is not this value, find the inverse.</a:t>
                </a:r>
              </a:p>
              <a:p>
                <a:endParaRPr lang="en-GB" sz="2400" dirty="0"/>
              </a:p>
              <a:p>
                <a14:m>
                  <m:oMath xmlns:m="http://schemas.openxmlformats.org/officeDocument/2006/math">
                    <m:r>
                      <a:rPr lang="en-GB" sz="2400" b="1" i="1" smtClean="0">
                        <a:latin typeface="Cambria Math"/>
                      </a:rPr>
                      <m:t>𝒑</m:t>
                    </m:r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</a:rPr>
                          <m:t>𝟏𝟒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GB" sz="2400" b="1" i="1" smtClean="0">
                        <a:latin typeface="Cambria Math"/>
                      </a:rPr>
                      <m:t>           </m:t>
                    </m:r>
                    <m:f>
                      <m:f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</a:rPr>
                          <m:t>𝟏𝟒</m:t>
                        </m:r>
                        <m:r>
                          <a:rPr lang="en-GB" sz="2400" b="1" i="1" smtClean="0">
                            <a:latin typeface="Cambria Math"/>
                          </a:rPr>
                          <m:t>−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𝒑</m:t>
                        </m:r>
                      </m:den>
                    </m:f>
                  </m:oMath>
                </a14:m>
                <a:r>
                  <a:rPr lang="en-GB" sz="2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GB" sz="24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400" b="1" i="1" smtClean="0">
                                  <a:latin typeface="Cambria Math"/>
                                </a:rPr>
                                <m:t>𝒑</m:t>
                              </m:r>
                            </m:e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1" i="1">
                                      <a:latin typeface="Cambria Math"/>
                                    </a:rPr>
                                    <m:t>𝒑</m:t>
                                  </m:r>
                                  <m:r>
                                    <a:rPr lang="en-GB" sz="2400" b="1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GB" sz="2400" b="1" i="1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88135"/>
                <a:ext cx="7920880" cy="5897192"/>
              </a:xfrm>
              <a:prstGeom prst="rect">
                <a:avLst/>
              </a:prstGeom>
              <a:blipFill rotWithShape="1">
                <a:blip r:embed="rId2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42344" y="735859"/>
            <a:ext cx="1422399" cy="889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1761" y="2023847"/>
            <a:ext cx="2024484" cy="8075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0494" y="3272130"/>
            <a:ext cx="2024484" cy="8075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9059" y="5750208"/>
            <a:ext cx="778645" cy="8075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3021" y="5750208"/>
            <a:ext cx="3599099" cy="8075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90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74271" y="1742931"/>
            <a:ext cx="2973593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Understand matrices and perform basic operations (adding, scalar multiplication)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197" y="3181645"/>
            <a:ext cx="47390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Solve simultaneous equations using matrices.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59197" y="3540521"/>
                <a:ext cx="4739000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“Use matrices to solve the following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197" y="3540521"/>
                <a:ext cx="473900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950032" y="1733811"/>
            <a:ext cx="459067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Multiply Matrices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843" y="772917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Those who have done either IGCSE Further Mathematics would have encountered some of this content. Otherwise it will be completely new!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953616" y="2103143"/>
                <a:ext cx="4587096" cy="8313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“Given that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determine the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𝐀𝐁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616" y="2103143"/>
                <a:ext cx="4587096" cy="831318"/>
              </a:xfrm>
              <a:prstGeom prst="rect">
                <a:avLst/>
              </a:prstGeom>
              <a:blipFill>
                <a:blip r:embed="rId3"/>
                <a:stretch>
                  <a:fillRect b="-187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21108" y="3123193"/>
            <a:ext cx="302675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Find the determinant or inverse of a matrix.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1108" y="3769524"/>
                <a:ext cx="3026756" cy="8312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“If </a:t>
                </a:r>
                <a14:m>
                  <m:oMath xmlns:m="http://schemas.openxmlformats.org/officeDocument/2006/math">
                    <m:r>
                      <a:rPr lang="en-GB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3769524"/>
                <a:ext cx="3026756" cy="831253"/>
              </a:xfrm>
              <a:prstGeom prst="rect">
                <a:avLst/>
              </a:prstGeom>
              <a:blipFill>
                <a:blip r:embed="rId4"/>
                <a:stretch>
                  <a:fillRect b="-12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54953" y="5550153"/>
                <a:ext cx="563622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Teacher Notes:</a:t>
                </a:r>
                <a:r>
                  <a:rPr lang="en-GB" sz="1400" dirty="0"/>
                  <a:t> The matrices chapter from the old  FP1 has largely been split into two, with the latter half (Chapter 7) dedicated to transformations.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GB" sz="1400" dirty="0"/>
                  <a:t> matrices from the old FP3 has been moved here. There is some new discussion about the consistency of systems of equations.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953" y="5550153"/>
                <a:ext cx="5636226" cy="954107"/>
              </a:xfrm>
              <a:prstGeom prst="rect">
                <a:avLst/>
              </a:prstGeom>
              <a:blipFill>
                <a:blip r:embed="rId5"/>
                <a:stretch>
                  <a:fillRect l="-108" r="-21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5621AA-ECF1-4DD5-8E8E-FE565E1BB2FC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3CF5B118-C4AC-4117-90FF-AD2CA300F7A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Proofs Involving Inverse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D6ECAA-4BB0-47FA-B596-F9B6B8CC6FE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94C1F4-2113-496C-90B0-36B7EFF7CE4C}"/>
                  </a:ext>
                </a:extLst>
              </p:cNvPr>
              <p:cNvSpPr txBox="1"/>
              <p:nvPr/>
            </p:nvSpPr>
            <p:spPr>
              <a:xfrm>
                <a:off x="395536" y="980728"/>
                <a:ext cx="81369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𝐏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𝐐</m:t>
                    </m:r>
                  </m:oMath>
                </a14:m>
                <a:r>
                  <a:rPr lang="en-GB" dirty="0"/>
                  <a:t> are non-singular matrices,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𝐏𝐐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𝐐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994C1F4-2113-496C-90B0-36B7EFF7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13690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B11D3-D22F-44B4-A857-65A4F583B7BB}"/>
                  </a:ext>
                </a:extLst>
              </p:cNvPr>
              <p:cNvSpPr txBox="1"/>
              <p:nvPr/>
            </p:nvSpPr>
            <p:spPr>
              <a:xfrm>
                <a:off x="932271" y="1543492"/>
                <a:ext cx="489654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𝑃𝑄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𝑃𝑄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𝑃𝑄𝐶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𝐼𝑄𝐶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𝑄𝐶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58B11D3-D22F-44B4-A857-65A4F583B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71" y="1543492"/>
                <a:ext cx="4896544" cy="2031325"/>
              </a:xfrm>
              <a:prstGeom prst="rect">
                <a:avLst/>
              </a:prstGeom>
              <a:blipFill>
                <a:blip r:embed="rId3"/>
                <a:stretch>
                  <a:fillRect l="-1121" t="-1502" b="-1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0932F6-63CA-41F9-A8FD-70BB72A27E5A}"/>
                  </a:ext>
                </a:extLst>
              </p:cNvPr>
              <p:cNvSpPr txBox="1"/>
              <p:nvPr/>
            </p:nvSpPr>
            <p:spPr>
              <a:xfrm>
                <a:off x="5004048" y="1916832"/>
                <a:ext cx="3096344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You can rid of a matrix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sz="1400" dirty="0"/>
                  <a:t> at the </a:t>
                </a:r>
                <a:r>
                  <a:rPr lang="en-GB" sz="1400" b="1" dirty="0"/>
                  <a:t>front</a:t>
                </a:r>
                <a:r>
                  <a:rPr lang="en-GB" sz="1400" dirty="0"/>
                  <a:t> of the expression by multiplying the </a:t>
                </a:r>
                <a:r>
                  <a:rPr lang="en-GB" sz="1400" b="1" dirty="0"/>
                  <a:t>front</a:t>
                </a:r>
                <a:r>
                  <a:rPr lang="en-GB" sz="1400" dirty="0"/>
                  <a:t> of each side of the equation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(to get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GB" sz="1400" dirty="0"/>
                  <a:t>). You can similarly remove an </a:t>
                </a:r>
                <a14:m>
                  <m:oMath xmlns:m="http://schemas.openxmlformats.org/officeDocument/2006/math">
                    <m:r>
                      <a:rPr lang="en-GB" sz="1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sz="1400" dirty="0"/>
                  <a:t> at the </a:t>
                </a:r>
                <a:r>
                  <a:rPr lang="en-GB" sz="1400" b="1" dirty="0"/>
                  <a:t>end</a:t>
                </a:r>
                <a:r>
                  <a:rPr lang="en-GB" sz="1400" dirty="0"/>
                  <a:t> by multiplying the </a:t>
                </a:r>
                <a:r>
                  <a:rPr lang="en-GB" sz="1400" b="1" dirty="0"/>
                  <a:t>end</a:t>
                </a:r>
                <a:r>
                  <a:rPr lang="en-GB" sz="1400" dirty="0"/>
                  <a:t> of each side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0932F6-63CA-41F9-A8FD-70BB72A2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916832"/>
                <a:ext cx="3096344" cy="1384995"/>
              </a:xfrm>
              <a:prstGeom prst="rect">
                <a:avLst/>
              </a:prstGeom>
              <a:blipFill>
                <a:blip r:embed="rId4"/>
                <a:stretch>
                  <a:fillRect l="-195" b="-30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3A5C0-FEE6-4212-8246-719D0CA80B47}"/>
                  </a:ext>
                </a:extLst>
              </p:cNvPr>
              <p:cNvSpPr txBox="1"/>
              <p:nvPr/>
            </p:nvSpPr>
            <p:spPr>
              <a:xfrm>
                <a:off x="502758" y="3872720"/>
                <a:ext cx="8136904" cy="37555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non-singular matrices such that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𝐁𝐀𝐁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GB" dirty="0"/>
                  <a:t>, prove that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GB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4C3A5C0-FEE6-4212-8246-719D0CA80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" y="3872720"/>
                <a:ext cx="8136904" cy="375552"/>
              </a:xfrm>
              <a:prstGeom prst="rect">
                <a:avLst/>
              </a:prstGeom>
              <a:blipFill>
                <a:blip r:embed="rId5"/>
                <a:stretch>
                  <a:fillRect b="-348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6D5B55-2E28-4645-97D0-4686F90DCABF}"/>
                  </a:ext>
                </a:extLst>
              </p:cNvPr>
              <p:cNvSpPr txBox="1"/>
              <p:nvPr/>
            </p:nvSpPr>
            <p:spPr>
              <a:xfrm>
                <a:off x="1259632" y="4539955"/>
                <a:ext cx="410445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6D5B55-2E28-4645-97D0-4686F90DC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539955"/>
                <a:ext cx="4104456" cy="2031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08D37F5-5014-4C71-873A-5EFD15FE7B12}"/>
              </a:ext>
            </a:extLst>
          </p:cNvPr>
          <p:cNvSpPr/>
          <p:nvPr/>
        </p:nvSpPr>
        <p:spPr>
          <a:xfrm>
            <a:off x="395536" y="1346923"/>
            <a:ext cx="8136904" cy="2227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4BFAC-BA8F-41D1-BCA5-E86529E6C49F}"/>
              </a:ext>
            </a:extLst>
          </p:cNvPr>
          <p:cNvSpPr/>
          <p:nvPr/>
        </p:nvSpPr>
        <p:spPr>
          <a:xfrm>
            <a:off x="502758" y="4242052"/>
            <a:ext cx="8136904" cy="22278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F0885-AD5B-4179-8EC2-FE51BEEAD64E}"/>
              </a:ext>
            </a:extLst>
          </p:cNvPr>
          <p:cNvSpPr txBox="1"/>
          <p:nvPr/>
        </p:nvSpPr>
        <p:spPr>
          <a:xfrm>
            <a:off x="6830030" y="143890"/>
            <a:ext cx="2088232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Exam Note</a:t>
            </a:r>
            <a:r>
              <a:rPr lang="en-GB" sz="1400" dirty="0"/>
              <a:t>: I couldn’t find any (old spec) FP1 questions of this type.</a:t>
            </a:r>
          </a:p>
        </p:txBody>
      </p:sp>
    </p:spTree>
    <p:extLst>
      <p:ext uri="{BB962C8B-B14F-4D97-AF65-F5344CB8AC3E}">
        <p14:creationId xmlns:p14="http://schemas.microsoft.com/office/powerpoint/2010/main" val="402693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110-111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519315" y="2311692"/>
            <a:ext cx="70822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</a:t>
            </a:r>
            <a:r>
              <a:rPr lang="en-US" dirty="0" smtClean="0"/>
              <a:t>Q1-2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</a:t>
            </a:r>
            <a:r>
              <a:rPr lang="en-US" dirty="0" smtClean="0"/>
              <a:t>Q3-7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Q8-10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Q11-13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40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Transpose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908720"/>
                <a:ext cx="7848872" cy="13789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GB" dirty="0"/>
                  <a:t> is the </a:t>
                </a:r>
                <a:r>
                  <a:rPr lang="en-GB" b="1" dirty="0"/>
                  <a:t>transpose</a:t>
                </a:r>
                <a:r>
                  <a:rPr lang="en-GB" dirty="0"/>
                  <a:t> of a matrix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where the rows and columns are interchanged.</a:t>
                </a:r>
              </a:p>
              <a:p>
                <a:r>
                  <a:rPr lang="en-GB" dirty="0"/>
                  <a:t>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   An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matrix becomes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908720"/>
                <a:ext cx="7848872" cy="1378904"/>
              </a:xfrm>
              <a:prstGeom prst="rect">
                <a:avLst/>
              </a:prstGeom>
              <a:blipFill>
                <a:blip r:embed="rId2"/>
                <a:stretch>
                  <a:fillRect l="-464" t="-13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6554" y="2696426"/>
                <a:ext cx="6787055" cy="3940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Why transpose?</a:t>
                </a:r>
              </a:p>
              <a:p>
                <a:endParaRPr lang="en-GB" b="1" dirty="0"/>
              </a:p>
              <a:p>
                <a:r>
                  <a:rPr lang="en-GB" sz="1600" dirty="0"/>
                  <a:t>It is hard to have an exact conceptual sense of what the matrix transpose is.</a:t>
                </a:r>
              </a:p>
              <a:p>
                <a:r>
                  <a:rPr lang="en-GB" sz="1600" dirty="0"/>
                  <a:t>But </a:t>
                </a:r>
                <a:r>
                  <a:rPr lang="en-GB" sz="1600" b="1" dirty="0"/>
                  <a:t>it allows a degree of algebraic manipulation</a:t>
                </a:r>
                <a:r>
                  <a:rPr lang="en-GB" sz="1600" dirty="0"/>
                  <a:t>: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When we multiply matrices we’re doing something called the ‘</a:t>
                </a:r>
                <a:r>
                  <a:rPr lang="en-GB" sz="1600" b="1" dirty="0"/>
                  <a:t>dot product</a:t>
                </a:r>
                <a:r>
                  <a:rPr lang="en-GB" sz="1600" dirty="0"/>
                  <a:t>’ (CP Year 2) of each row of the first matrix and each column of the second. 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Suppose we found the dot product of two vectors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𝒖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sz="1600" dirty="0"/>
                  <a:t> and transformed the first using a matrix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𝑨𝒖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dirty="0"/>
                  <a:t>If we wanted to transform the second vector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600" dirty="0"/>
                  <a:t> instead, we’d have to use the </a:t>
                </a:r>
                <a:r>
                  <a:rPr lang="en-GB" sz="1600" i="1" dirty="0"/>
                  <a:t>transpose</a:t>
                </a:r>
                <a:r>
                  <a:rPr lang="en-GB" sz="1600" dirty="0"/>
                  <a:t>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instead to end up with the same dot product: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>
                              <a:latin typeface="Cambria Math" panose="02040503050406030204" pitchFamily="18" charset="0"/>
                            </a:rPr>
                            <m:t>𝑨𝒖</m:t>
                          </m:r>
                        </m:e>
                      </m:d>
                      <m:r>
                        <a:rPr lang="en-GB" sz="1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GB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sz="1600" dirty="0"/>
                  <a:t>This has a number of practical consequences.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54" y="2696426"/>
                <a:ext cx="6787055" cy="3940502"/>
              </a:xfrm>
              <a:prstGeom prst="rect">
                <a:avLst/>
              </a:prstGeom>
              <a:blipFill>
                <a:blip r:embed="rId3"/>
                <a:stretch>
                  <a:fillRect l="-988" t="-773" r="-359" b="-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58669" y="2492896"/>
            <a:ext cx="2016224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/>
              <a:t>(</a:t>
            </a:r>
            <a:r>
              <a:rPr lang="en-GB" sz="1200" b="1" u="sng" dirty="0"/>
              <a:t>Far beyond</a:t>
            </a:r>
            <a:r>
              <a:rPr lang="en-GB" sz="1200" dirty="0"/>
              <a:t> understanding required for exam)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3563888" y="2723729"/>
            <a:ext cx="394781" cy="201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78973" y="5877272"/>
                <a:ext cx="2865027" cy="900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e.g.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=431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46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=431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973" y="5877272"/>
                <a:ext cx="2865027" cy="9005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>
            <a:endCxn id="14" idx="1"/>
          </p:cNvCxnSpPr>
          <p:nvPr/>
        </p:nvCxnSpPr>
        <p:spPr>
          <a:xfrm>
            <a:off x="5652120" y="6170460"/>
            <a:ext cx="626853" cy="157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323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4745955"/>
            <a:ext cx="9142856" cy="14516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0" y="2492896"/>
            <a:ext cx="9142856" cy="645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Inversing a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3×3</m:t>
                      </m:r>
                    </m:oMath>
                  </a14:m>
                  <a:r>
                    <a:rPr lang="en-GB" sz="3200" dirty="0"/>
                    <a:t> matrix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898362"/>
                <a:ext cx="4088892" cy="55425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898362"/>
                <a:ext cx="4088892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16992" y="1628800"/>
            <a:ext cx="7627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method we previously used was a specific case of </a:t>
            </a:r>
            <a:r>
              <a:rPr lang="en-GB" b="1" dirty="0"/>
              <a:t>a more general method </a:t>
            </a:r>
            <a:r>
              <a:rPr lang="en-GB" dirty="0"/>
              <a:t>which can be used for matrices of any size: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1560" y="2612811"/>
                <a:ext cx="2592288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1: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12811"/>
                <a:ext cx="2592288" cy="369332"/>
              </a:xfrm>
              <a:prstGeom prst="rect">
                <a:avLst/>
              </a:prstGeom>
              <a:blipFill>
                <a:blip r:embed="rId4"/>
                <a:stretch>
                  <a:fillRect l="-1395" t="-7813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79912" y="2679328"/>
                <a:ext cx="2332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=4−6=−2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679328"/>
                <a:ext cx="233256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1560" y="3201679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2: Form a matrix of minors,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201679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 l="-1395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373386" y="3079869"/>
            <a:ext cx="3060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/>
              <a:t>Recap</a:t>
            </a:r>
            <a:r>
              <a:rPr lang="en-GB" sz="1600" dirty="0"/>
              <a:t>: The </a:t>
            </a:r>
            <a:r>
              <a:rPr lang="en-GB" sz="1600" b="1" dirty="0"/>
              <a:t>minor</a:t>
            </a:r>
            <a:r>
              <a:rPr lang="en-GB" sz="1600" dirty="0"/>
              <a:t> of each element in a matrix is the determinant of the remaining matrix when the row and column are crossed out.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660232" y="3069951"/>
                <a:ext cx="95122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069951"/>
                <a:ext cx="951221" cy="5542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6952187" y="3069951"/>
            <a:ext cx="0" cy="5482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907138" y="3225407"/>
            <a:ext cx="466725" cy="9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984069" y="3069951"/>
                <a:ext cx="874278" cy="553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069" y="3069951"/>
                <a:ext cx="874278" cy="553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>
            <a:stCxn id="11" idx="3"/>
            <a:endCxn id="17" idx="1"/>
          </p:cNvCxnSpPr>
          <p:nvPr/>
        </p:nvCxnSpPr>
        <p:spPr>
          <a:xfrm flipV="1">
            <a:off x="7611453" y="3346565"/>
            <a:ext cx="372616" cy="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60232" y="3633218"/>
                <a:ext cx="234563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The minor of 1 is 4 because the determinant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/>
                  <a:t> is 4.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633218"/>
                <a:ext cx="2345637" cy="523220"/>
              </a:xfrm>
              <a:prstGeom prst="rect">
                <a:avLst/>
              </a:prstGeom>
              <a:blipFill>
                <a:blip r:embed="rId10"/>
                <a:stretch>
                  <a:fillRect l="-78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952187" y="4193496"/>
                <a:ext cx="1455398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187" y="4193496"/>
                <a:ext cx="1455398" cy="5524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26368" y="4811798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3: Form a matrix of cofactors,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68" y="4811798"/>
                <a:ext cx="2592288" cy="646331"/>
              </a:xfrm>
              <a:prstGeom prst="rect">
                <a:avLst/>
              </a:prstGeom>
              <a:blipFill>
                <a:blip r:embed="rId12"/>
                <a:stretch>
                  <a:fillRect l="-1632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367780" y="4739790"/>
            <a:ext cx="386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 </a:t>
            </a:r>
            <a:r>
              <a:rPr lang="en-GB" sz="1600" b="1" dirty="0"/>
              <a:t>cofactor</a:t>
            </a:r>
            <a:r>
              <a:rPr lang="en-GB" sz="1600" dirty="0"/>
              <a:t> by definition is ‘</a:t>
            </a:r>
            <a:r>
              <a:rPr lang="en-GB" sz="1600" b="1" dirty="0"/>
              <a:t>a signed minor</a:t>
            </a:r>
            <a:r>
              <a:rPr lang="en-GB" sz="1600" dirty="0"/>
              <a:t>’. We simply apply signs to each minor using the following alternating pattern: (+ top left)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309785" y="4864151"/>
                <a:ext cx="1040990" cy="5416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785" y="4864151"/>
                <a:ext cx="1040990" cy="541623"/>
              </a:xfrm>
              <a:prstGeom prst="rect">
                <a:avLst/>
              </a:prstGeom>
              <a:blipFill>
                <a:blip r:embed="rId1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822310" y="5578568"/>
                <a:ext cx="1455398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310" y="5578568"/>
                <a:ext cx="1455398" cy="5524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907805" y="5578568"/>
                <a:ext cx="1751120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805" y="5578568"/>
                <a:ext cx="1751120" cy="55245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406448" y="5854797"/>
            <a:ext cx="372616" cy="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6229" y="6271380"/>
                <a:ext cx="2771240" cy="5135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4: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</m:func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9" y="6271380"/>
                <a:ext cx="2771240" cy="513539"/>
              </a:xfrm>
              <a:prstGeom prst="rect">
                <a:avLst/>
              </a:prstGeom>
              <a:blipFill>
                <a:blip r:embed="rId16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70633" y="6232460"/>
                <a:ext cx="236180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33" y="6232460"/>
                <a:ext cx="2361800" cy="61093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7572464" y="4165600"/>
            <a:ext cx="771436" cy="546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458048" y="5570787"/>
            <a:ext cx="1114415" cy="546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44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7" grpId="0"/>
      <p:bldP spid="20" grpId="0"/>
      <p:bldP spid="22" grpId="0"/>
      <p:bldP spid="23" grpId="0" animBg="1"/>
      <p:bldP spid="24" grpId="0"/>
      <p:bldP spid="25" grpId="0"/>
      <p:bldP spid="26" grpId="0"/>
      <p:bldP spid="27" grpId="0"/>
      <p:bldP spid="31" grpId="0" animBg="1"/>
      <p:bldP spid="32" grpId="0"/>
      <p:bldP spid="33" grpId="0" animBg="1"/>
      <p:bldP spid="33" grpId="1" animBg="1"/>
      <p:bldP spid="34" grpId="0" animBg="1"/>
      <p:bldP spid="34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Inversing a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3×3</m:t>
                      </m:r>
                    </m:oMath>
                  </a14:m>
                  <a:r>
                    <a:rPr lang="en-GB" sz="3200" dirty="0"/>
                    <a:t> matrix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660" y="860262"/>
                <a:ext cx="4088892" cy="824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860262"/>
                <a:ext cx="4088892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8631" y="2022503"/>
                <a:ext cx="2592288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1: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1" y="2022503"/>
                <a:ext cx="2592288" cy="369332"/>
              </a:xfrm>
              <a:prstGeom prst="rect">
                <a:avLst/>
              </a:prstGeom>
              <a:blipFill>
                <a:blip r:embed="rId4"/>
                <a:stretch>
                  <a:fillRect l="-1395" t="-7813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8631" y="2928070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2: Form a matrix of minors,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1" y="2928070"/>
                <a:ext cx="2592288" cy="646331"/>
              </a:xfrm>
              <a:prstGeom prst="rect">
                <a:avLst/>
              </a:prstGeom>
              <a:blipFill>
                <a:blip r:embed="rId5"/>
                <a:stretch>
                  <a:fillRect l="-1395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3439" y="4221490"/>
                <a:ext cx="259228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3: Form a matrix of cofactors,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39" y="4221490"/>
                <a:ext cx="2592288" cy="646331"/>
              </a:xfrm>
              <a:prstGeom prst="rect">
                <a:avLst/>
              </a:prstGeom>
              <a:blipFill>
                <a:blip r:embed="rId6"/>
                <a:stretch>
                  <a:fillRect l="-1632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300" y="5681072"/>
                <a:ext cx="2771240" cy="5135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Step 4: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</m:func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0" y="5681072"/>
                <a:ext cx="2771240" cy="513539"/>
              </a:xfrm>
              <a:prstGeom prst="rect">
                <a:avLst/>
              </a:prstGeom>
              <a:blipFill>
                <a:blip r:embed="rId7"/>
                <a:stretch>
                  <a:fillRect l="-13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8572" y="2022503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572" y="2022503"/>
                <a:ext cx="475252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51920" y="2799094"/>
                <a:ext cx="2396041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799094"/>
                <a:ext cx="2396041" cy="8249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660232" y="279909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</a:t>
            </a:r>
            <a:r>
              <a:rPr lang="en-GB" sz="1400" dirty="0"/>
              <a:t>: Note we’ve already found the top row from above.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97600" y="2928070"/>
            <a:ext cx="462633" cy="29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52623" y="4020237"/>
                <a:ext cx="2396041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623" y="4020237"/>
                <a:ext cx="2396041" cy="8249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609994" y="4059605"/>
                <a:ext cx="988219" cy="532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1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GB" sz="11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994" y="4059605"/>
                <a:ext cx="988219" cy="5321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419872" y="5525388"/>
                <a:ext cx="5040560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−8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5525388"/>
                <a:ext cx="5040560" cy="8249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613364" y="2011940"/>
            <a:ext cx="2892336" cy="477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552" y="2825036"/>
            <a:ext cx="1662248" cy="8325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5957" y="4020237"/>
            <a:ext cx="1662248" cy="8325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77904" y="5525388"/>
            <a:ext cx="3966504" cy="8325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218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Doing with your Classwiz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660" y="860262"/>
                <a:ext cx="4088892" cy="8249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860262"/>
                <a:ext cx="4088892" cy="8249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1968999"/>
                <a:ext cx="7344816" cy="3731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GB" sz="2000" dirty="0"/>
                  <a:t>Mode </a:t>
                </a:r>
                <a:r>
                  <a:rPr lang="en-GB" sz="2000" dirty="0">
                    <a:sym typeface="Wingdings" panose="05000000000000000000" pitchFamily="2" charset="2"/>
                  </a:rPr>
                  <a:t> Matrix.</a:t>
                </a: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sym typeface="Wingdings" panose="05000000000000000000" pitchFamily="2" charset="2"/>
                  </a:rPr>
                  <a:t>Select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𝑀𝑎𝑡𝐴</m:t>
                    </m:r>
                  </m:oMath>
                </a14:m>
                <a:r>
                  <a:rPr lang="en-GB" sz="2000" dirty="0">
                    <a:sym typeface="Wingdings" panose="05000000000000000000" pitchFamily="2" charset="2"/>
                  </a:rPr>
                  <a:t>. This allows you to input your matrix, which will be saved in a special variable ‘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𝑀𝑎𝑡𝐴</m:t>
                    </m:r>
                  </m:oMath>
                </a14:m>
                <a:r>
                  <a:rPr lang="en-GB" sz="2000" dirty="0">
                    <a:sym typeface="Wingdings" panose="05000000000000000000" pitchFamily="2" charset="2"/>
                  </a:rPr>
                  <a:t>’.</a:t>
                </a: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sym typeface="Wingdings" panose="05000000000000000000" pitchFamily="2" charset="2"/>
                  </a:rPr>
                  <a:t>Select 3 rows/cols and input each number, pressing = after each.</a:t>
                </a: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sym typeface="Wingdings" panose="05000000000000000000" pitchFamily="2" charset="2"/>
                  </a:rPr>
                  <a:t>Press AC to start a calculation.</a:t>
                </a: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sym typeface="Wingdings" panose="05000000000000000000" pitchFamily="2" charset="2"/>
                  </a:rPr>
                  <a:t>You want to write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𝑀𝑎𝑡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dirty="0">
                    <a:sym typeface="Wingdings" panose="05000000000000000000" pitchFamily="2" charset="2"/>
                  </a:rPr>
                  <a:t>. To get the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𝑀𝑎𝑡𝐴</m:t>
                    </m:r>
                  </m:oMath>
                </a14:m>
                <a:r>
                  <a:rPr lang="en-GB" sz="2000" dirty="0">
                    <a:sym typeface="Wingdings" panose="05000000000000000000" pitchFamily="2" charset="2"/>
                  </a:rPr>
                  <a:t> in your expression: OPTN for the matrix menu, then select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𝑀𝑎𝑡𝐴</m:t>
                    </m:r>
                  </m:oMath>
                </a14:m>
                <a:r>
                  <a:rPr lang="en-GB" sz="2000" dirty="0">
                    <a:sym typeface="Wingdings" panose="05000000000000000000" pitchFamily="2" charset="2"/>
                  </a:rPr>
                  <a:t> to insert it into your expression.</a:t>
                </a:r>
                <a:br>
                  <a:rPr lang="en-GB" sz="2000" dirty="0">
                    <a:sym typeface="Wingdings" panose="05000000000000000000" pitchFamily="2" charset="2"/>
                  </a:rPr>
                </a:br>
                <a:r>
                  <a:rPr lang="en-GB" sz="2000" b="1" dirty="0">
                    <a:sym typeface="Wingdings" panose="05000000000000000000" pitchFamily="2" charset="2"/>
                  </a:rPr>
                  <a:t>Use the special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GB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  <m:sup>
                        <m:r>
                          <a:rPr lang="en-GB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GB" sz="2000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GB" sz="2000" b="1" dirty="0">
                    <a:sym typeface="Wingdings" panose="05000000000000000000" pitchFamily="2" charset="2"/>
                  </a:rPr>
                  <a:t> key on your calculator, because the general power button will not work in matrix mode.</a:t>
                </a:r>
              </a:p>
              <a:p>
                <a:pPr marL="342900" indent="-342900">
                  <a:buAutoNum type="arabicPeriod"/>
                </a:pPr>
                <a:r>
                  <a:rPr lang="en-GB" sz="2000" dirty="0">
                    <a:sym typeface="Wingdings" panose="05000000000000000000" pitchFamily="2" charset="2"/>
                  </a:rPr>
                  <a:t>Press =, and look appropriately smug.</a:t>
                </a:r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68999"/>
                <a:ext cx="7344816" cy="3731086"/>
              </a:xfrm>
              <a:prstGeom prst="rect">
                <a:avLst/>
              </a:prstGeom>
              <a:blipFill>
                <a:blip r:embed="rId3"/>
                <a:stretch>
                  <a:fillRect l="-914" t="-1144" r="-1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822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898C87-F28C-419C-BE17-A39F0C8B01B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3E5327F-198B-4EE5-BBCC-008A2F71CE0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B1A9702-049F-4350-9352-B6598190F08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38E5F-C561-40B5-89B8-81A8B2BB3DEA}"/>
                  </a:ext>
                </a:extLst>
              </p:cNvPr>
              <p:cNvSpPr txBox="1"/>
              <p:nvPr/>
            </p:nvSpPr>
            <p:spPr>
              <a:xfrm>
                <a:off x="395660" y="860262"/>
                <a:ext cx="8136780" cy="13789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, and the matrix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GB" dirty="0"/>
                  <a:t> is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0" smtClean="0">
                                <a:latin typeface="Cambria Math" panose="02040503050406030204" pitchFamily="18" charset="0"/>
                              </a:rPr>
                              <m:t>𝐀𝐁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(a)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(b)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B38E5F-C561-40B5-89B8-81A8B2BB3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0" y="860262"/>
                <a:ext cx="8136780" cy="1378967"/>
              </a:xfrm>
              <a:prstGeom prst="rect">
                <a:avLst/>
              </a:prstGeom>
              <a:blipFill>
                <a:blip r:embed="rId2"/>
                <a:stretch>
                  <a:fillRect b="-3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544D0A-6B64-46A3-999C-5A44F71F1693}"/>
                  </a:ext>
                </a:extLst>
              </p:cNvPr>
              <p:cNvSpPr txBox="1"/>
              <p:nvPr/>
            </p:nvSpPr>
            <p:spPr>
              <a:xfrm>
                <a:off x="785072" y="2574450"/>
                <a:ext cx="7560840" cy="2942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𝐀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hence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−17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544D0A-6B64-46A3-999C-5A44F71F1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72" y="2574450"/>
                <a:ext cx="7560840" cy="2942537"/>
              </a:xfrm>
              <a:prstGeom prst="rect">
                <a:avLst/>
              </a:prstGeom>
              <a:blipFill>
                <a:blip r:embed="rId3"/>
                <a:stretch>
                  <a:fillRect l="-726" t="-1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16E08DD-B281-4C0B-A2E2-EB5677F19F87}"/>
              </a:ext>
            </a:extLst>
          </p:cNvPr>
          <p:cNvSpPr/>
          <p:nvPr/>
        </p:nvSpPr>
        <p:spPr>
          <a:xfrm>
            <a:off x="418669" y="2623897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0E45F0-D0D2-403A-A43A-DD90188789CE}"/>
              </a:ext>
            </a:extLst>
          </p:cNvPr>
          <p:cNvSpPr/>
          <p:nvPr/>
        </p:nvSpPr>
        <p:spPr>
          <a:xfrm>
            <a:off x="418669" y="3937706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36D260-2029-445E-A962-D640F9549FEF}"/>
              </a:ext>
            </a:extLst>
          </p:cNvPr>
          <p:cNvSpPr/>
          <p:nvPr/>
        </p:nvSpPr>
        <p:spPr>
          <a:xfrm>
            <a:off x="634692" y="2623897"/>
            <a:ext cx="7177667" cy="1021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7E314-5105-4F8F-A403-BE2BA82F0FAD}"/>
              </a:ext>
            </a:extLst>
          </p:cNvPr>
          <p:cNvSpPr/>
          <p:nvPr/>
        </p:nvSpPr>
        <p:spPr>
          <a:xfrm>
            <a:off x="634692" y="3937706"/>
            <a:ext cx="7177667" cy="17955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65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528" y="908720"/>
            <a:ext cx="7543800" cy="1952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996952"/>
            <a:ext cx="7101208" cy="2664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47664" y="2980558"/>
            <a:ext cx="6567636" cy="6643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547664" y="3644900"/>
            <a:ext cx="6567636" cy="20327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291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115-116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827584" y="2878851"/>
            <a:ext cx="9057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before the lesson		Q1-3</a:t>
            </a:r>
          </a:p>
          <a:p>
            <a:endParaRPr lang="en-US" dirty="0"/>
          </a:p>
          <a:p>
            <a:r>
              <a:rPr lang="en-US" dirty="0"/>
              <a:t>In Class:			</a:t>
            </a:r>
          </a:p>
          <a:p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					Q4&amp;5</a:t>
            </a:r>
          </a:p>
          <a:p>
            <a:r>
              <a:rPr lang="en-US" dirty="0">
                <a:solidFill>
                  <a:schemeClr val="accent6"/>
                </a:solidFill>
              </a:rPr>
              <a:t>Amber</a:t>
            </a:r>
            <a:r>
              <a:rPr lang="en-US" dirty="0"/>
              <a:t> 					</a:t>
            </a:r>
            <a:r>
              <a:rPr lang="en-US" dirty="0" smtClean="0"/>
              <a:t>Q6-8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					</a:t>
            </a:r>
            <a:r>
              <a:rPr lang="en-US" dirty="0" smtClean="0"/>
              <a:t>Q9-10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22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0957"/>
            <a:ext cx="9144000" cy="405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Frost Life </a:t>
              </a:r>
              <a:r>
                <a:rPr lang="en-GB" sz="3200" dirty="0" err="1"/>
                <a:t>Stories</a:t>
              </a:r>
              <a:r>
                <a:rPr lang="en-GB" sz="3200" baseline="30000" dirty="0" err="1"/>
                <a:t>TM</a:t>
              </a:r>
              <a:endParaRPr lang="en-GB" sz="3200" baseline="300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572000" y="5393244"/>
            <a:ext cx="3174278" cy="14600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692696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game </a:t>
            </a:r>
            <a:r>
              <a:rPr lang="en-GB" b="1" dirty="0"/>
              <a:t>Assassin’s Creed II</a:t>
            </a:r>
            <a:r>
              <a:rPr lang="en-GB" dirty="0"/>
              <a:t>, you encounter a variety of </a:t>
            </a:r>
            <a:r>
              <a:rPr lang="en-GB" b="1" dirty="0"/>
              <a:t>concentric ring picture puzzles</a:t>
            </a:r>
            <a:r>
              <a:rPr lang="en-GB" dirty="0"/>
              <a:t>, which upon successfully completing, you unlock a segment of a secret video.</a:t>
            </a:r>
          </a:p>
          <a:p>
            <a:r>
              <a:rPr lang="en-GB" dirty="0"/>
              <a:t>Rings are </a:t>
            </a:r>
            <a:r>
              <a:rPr lang="en-GB" b="1" dirty="0"/>
              <a:t>connected in pairs</a:t>
            </a:r>
            <a:r>
              <a:rPr lang="en-GB" dirty="0"/>
              <a:t>, and must be rotated together in their pairs. The aim is to form a complete picture. Different possible pairs can be selected, for example, where there just 3 rings, you could rotate A and B together, B and C together or C and A together. </a:t>
            </a:r>
          </a:p>
          <a:p>
            <a:r>
              <a:rPr lang="en-GB" dirty="0"/>
              <a:t>Only certain pairings are available.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3341" y="4289628"/>
            <a:ext cx="42475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Because I got stuck on one (this was back in my </a:t>
            </a:r>
            <a:r>
              <a:rPr lang="en-GB" dirty="0" err="1">
                <a:solidFill>
                  <a:schemeClr val="bg1"/>
                </a:solidFill>
              </a:rPr>
              <a:t>uni</a:t>
            </a:r>
            <a:r>
              <a:rPr lang="en-GB" dirty="0">
                <a:solidFill>
                  <a:schemeClr val="bg1"/>
                </a:solidFill>
              </a:rPr>
              <a:t> days) and because I’m incredibly uncool, I formed simultaneous equations and used a matrix inverse to solve them, which therefore told me how many times to rotate each pair.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We’ll see how we can do this.</a:t>
            </a:r>
          </a:p>
        </p:txBody>
      </p:sp>
    </p:spTree>
    <p:extLst>
      <p:ext uri="{BB962C8B-B14F-4D97-AF65-F5344CB8AC3E}">
        <p14:creationId xmlns:p14="http://schemas.microsoft.com/office/powerpoint/2010/main" val="152219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0876AC0-A168-4B10-84A0-8A975E1CB3A6}"/>
              </a:ext>
            </a:extLst>
          </p:cNvPr>
          <p:cNvSpPr/>
          <p:nvPr/>
        </p:nvSpPr>
        <p:spPr>
          <a:xfrm>
            <a:off x="0" y="3665989"/>
            <a:ext cx="9142856" cy="319201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Introduction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95536" y="83671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matrix (plural: matrices) is </a:t>
            </a:r>
            <a:r>
              <a:rPr lang="en-GB" b="1" dirty="0"/>
              <a:t>simply an ‘array’ of numbers</a:t>
            </a:r>
            <a:r>
              <a:rPr lang="en-GB" dirty="0"/>
              <a:t>, e.g.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5202" y="1555586"/>
            <a:ext cx="8280920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GB" sz="1600" dirty="0"/>
              <a:t>On a simple level, a matrix is just a way to organise values into rows and columns, and represent these multiple values as a single structure.</a:t>
            </a:r>
          </a:p>
        </p:txBody>
      </p:sp>
      <p:sp>
        <p:nvSpPr>
          <p:cNvPr id="3" name="Cube 2"/>
          <p:cNvSpPr/>
          <p:nvPr/>
        </p:nvSpPr>
        <p:spPr>
          <a:xfrm>
            <a:off x="3424187" y="4632932"/>
            <a:ext cx="1152128" cy="10801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be 10"/>
          <p:cNvSpPr/>
          <p:nvPr/>
        </p:nvSpPr>
        <p:spPr>
          <a:xfrm>
            <a:off x="3673021" y="4100009"/>
            <a:ext cx="702981" cy="699177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camera, vide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4242"/>
            <a:ext cx="733411" cy="7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arallelogram 7"/>
          <p:cNvSpPr/>
          <p:nvPr/>
        </p:nvSpPr>
        <p:spPr>
          <a:xfrm rot="20842637">
            <a:off x="1456590" y="4098221"/>
            <a:ext cx="1196950" cy="1217876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51720" y="4234242"/>
            <a:ext cx="1621301" cy="27487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4732020"/>
            <a:ext cx="150876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2087880" y="5189220"/>
            <a:ext cx="1287781" cy="50292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080260" y="4114800"/>
            <a:ext cx="1645920" cy="3048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76056" y="3892957"/>
            <a:ext cx="3528392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Matrices are particularly useful in 3D graphics, as matrices can be used to carry out rotations/enlargements (useful for changing the camera angle) or project into a 2D ‘viewing’ plane. </a:t>
            </a:r>
          </a:p>
        </p:txBody>
      </p:sp>
      <p:pic>
        <p:nvPicPr>
          <p:cNvPr id="27" name="Picture 2" descr="camera, video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94">
            <a:off x="2491601" y="5863478"/>
            <a:ext cx="733411" cy="7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ACFEF6-E59A-4778-9261-1954C0143F73}"/>
              </a:ext>
            </a:extLst>
          </p:cNvPr>
          <p:cNvSpPr txBox="1"/>
          <p:nvPr/>
        </p:nvSpPr>
        <p:spPr>
          <a:xfrm>
            <a:off x="361980" y="2351750"/>
            <a:ext cx="84010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But the power of matrices comes from them </a:t>
            </a:r>
            <a:r>
              <a:rPr lang="en-GB" sz="1600" b="1" dirty="0"/>
              <a:t>representing linear transformations/functions </a:t>
            </a:r>
            <a:r>
              <a:rPr lang="en-GB" sz="1600" dirty="0"/>
              <a:t>(which we will particularly see in Chapter 7). We can</a:t>
            </a:r>
          </a:p>
          <a:p>
            <a:endParaRPr lang="en-GB" sz="600" dirty="0"/>
          </a:p>
          <a:p>
            <a:pPr marL="342900" indent="-342900">
              <a:buAutoNum type="arabicPeriod"/>
            </a:pPr>
            <a:r>
              <a:rPr lang="en-GB" sz="1600" dirty="0"/>
              <a:t> </a:t>
            </a:r>
            <a:r>
              <a:rPr lang="en-GB" sz="1600" b="1" dirty="0"/>
              <a:t>Represent</a:t>
            </a:r>
            <a:r>
              <a:rPr lang="en-GB" sz="1600" dirty="0"/>
              <a:t> </a:t>
            </a:r>
            <a:r>
              <a:rPr lang="en-GB" sz="1600" b="1" dirty="0"/>
              <a:t>linear transformations </a:t>
            </a:r>
            <a:r>
              <a:rPr lang="en-GB" sz="1600" dirty="0"/>
              <a:t>using matrices (e.g. rotations, reflections and enlargements) </a:t>
            </a:r>
          </a:p>
          <a:p>
            <a:pPr marL="342900" indent="-342900">
              <a:buAutoNum type="arabicPeriod"/>
            </a:pPr>
            <a:r>
              <a:rPr lang="en-GB" sz="1600" dirty="0"/>
              <a:t> Use them to </a:t>
            </a:r>
            <a:r>
              <a:rPr lang="en-GB" sz="1600" b="1" dirty="0"/>
              <a:t>solve linear simultaneous equations</a:t>
            </a:r>
            <a:r>
              <a:rPr lang="en-GB" sz="16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2FD95C-9293-4DF0-B21C-0E18198301F1}"/>
                  </a:ext>
                </a:extLst>
              </p:cNvPr>
              <p:cNvSpPr/>
              <p:nvPr/>
            </p:nvSpPr>
            <p:spPr>
              <a:xfrm>
                <a:off x="6340047" y="756548"/>
                <a:ext cx="14834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2FD95C-9293-4DF0-B21C-0E1819830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047" y="756548"/>
                <a:ext cx="1483418" cy="5542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8" grpId="0" animBg="1"/>
      <p:bldP spid="24" grpId="0" animBg="1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Matrices For Simultaneous Equations</a:t>
              </a:r>
              <a:endParaRPr lang="en-GB" sz="3200" baseline="300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A805A1-C49A-4DF8-A409-515E6CACB761}"/>
                  </a:ext>
                </a:extLst>
              </p:cNvPr>
              <p:cNvSpPr txBox="1"/>
              <p:nvPr/>
            </p:nvSpPr>
            <p:spPr>
              <a:xfrm>
                <a:off x="398860" y="747812"/>
                <a:ext cx="3685108" cy="7770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If </a:t>
                </a:r>
                <a14:m>
                  <m:oMath xmlns:m="http://schemas.openxmlformats.org/officeDocument/2006/math">
                    <m:r>
                      <a:rPr lang="en-GB" b="1" i="0" smtClean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3A805A1-C49A-4DF8-A409-515E6CACB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60" y="747812"/>
                <a:ext cx="3685108" cy="777072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32508E-8CE9-4A0B-9968-3E5E4220DA08}"/>
                  </a:ext>
                </a:extLst>
              </p:cNvPr>
              <p:cNvSpPr txBox="1"/>
              <p:nvPr/>
            </p:nvSpPr>
            <p:spPr>
              <a:xfrm>
                <a:off x="416868" y="1679600"/>
                <a:ext cx="6963444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Use an inverse matrix to solve the simultaneous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=−16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832508E-8CE9-4A0B-9968-3E5E4220D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68" y="1679600"/>
                <a:ext cx="6963444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9E8E5D-D99C-4DC0-BD77-FA7896E49F4B}"/>
                  </a:ext>
                </a:extLst>
              </p:cNvPr>
              <p:cNvSpPr txBox="1"/>
              <p:nvPr/>
            </p:nvSpPr>
            <p:spPr>
              <a:xfrm>
                <a:off x="353368" y="2967608"/>
                <a:ext cx="4409132" cy="3851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write using a matrix multiplication: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inverse of LHS matrix: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C9E8E5D-D99C-4DC0-BD77-FA7896E49F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8" y="2967608"/>
                <a:ext cx="4409132" cy="3851888"/>
              </a:xfrm>
              <a:prstGeom prst="rect">
                <a:avLst/>
              </a:prstGeom>
              <a:blipFill>
                <a:blip r:embed="rId4"/>
                <a:stretch>
                  <a:fillRect l="-1245" t="-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7ED6092-F48B-412F-8BEF-96697FEFBCA6}"/>
              </a:ext>
            </a:extLst>
          </p:cNvPr>
          <p:cNvSpPr txBox="1"/>
          <p:nvPr/>
        </p:nvSpPr>
        <p:spPr>
          <a:xfrm>
            <a:off x="5364088" y="3244155"/>
            <a:ext cx="331236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If we multiplied out the LHS it’s easy to see this gives us the equations in the original question.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B853842-6B64-4D6F-BAFF-526C14F7CFE6}"/>
              </a:ext>
            </a:extLst>
          </p:cNvPr>
          <p:cNvCxnSpPr/>
          <p:nvPr/>
        </p:nvCxnSpPr>
        <p:spPr>
          <a:xfrm flipH="1">
            <a:off x="4716016" y="3645024"/>
            <a:ext cx="792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2257852-DF93-4E1C-92BC-2145FB74B593}"/>
              </a:ext>
            </a:extLst>
          </p:cNvPr>
          <p:cNvSpPr txBox="1"/>
          <p:nvPr/>
        </p:nvSpPr>
        <p:spPr>
          <a:xfrm>
            <a:off x="5364088" y="4346947"/>
            <a:ext cx="352839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Use your calculator to find this directly.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D5EE61-19E2-4172-91D8-D29B710D36C5}"/>
              </a:ext>
            </a:extLst>
          </p:cNvPr>
          <p:cNvCxnSpPr>
            <a:cxnSpLocks/>
          </p:cNvCxnSpPr>
          <p:nvPr/>
        </p:nvCxnSpPr>
        <p:spPr>
          <a:xfrm flipH="1" flipV="1">
            <a:off x="4622800" y="4483100"/>
            <a:ext cx="741288" cy="26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91CC1D2-DF92-4559-BA0B-15223EC91227}"/>
              </a:ext>
            </a:extLst>
          </p:cNvPr>
          <p:cNvSpPr txBox="1"/>
          <p:nvPr/>
        </p:nvSpPr>
        <p:spPr>
          <a:xfrm>
            <a:off x="5154476" y="6078929"/>
            <a:ext cx="387522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/>
              <a:t>Calculator Tip</a:t>
            </a:r>
            <a:r>
              <a:rPr lang="en-GB" sz="1600" dirty="0"/>
              <a:t>: You could check your answer using the simultaneous equation solver.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AE5866-C629-4029-9F31-B5D596223056}"/>
              </a:ext>
            </a:extLst>
          </p:cNvPr>
          <p:cNvCxnSpPr>
            <a:cxnSpLocks/>
          </p:cNvCxnSpPr>
          <p:nvPr/>
        </p:nvCxnSpPr>
        <p:spPr>
          <a:xfrm flipH="1" flipV="1">
            <a:off x="4711700" y="6400800"/>
            <a:ext cx="442776" cy="78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8A2F40C-0ACF-4DFB-96BB-89B0F90764FC}"/>
              </a:ext>
            </a:extLst>
          </p:cNvPr>
          <p:cNvSpPr/>
          <p:nvPr/>
        </p:nvSpPr>
        <p:spPr>
          <a:xfrm>
            <a:off x="930052" y="3309765"/>
            <a:ext cx="3172048" cy="6907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BB5E16-D63F-4649-9953-CBD7BED4127D}"/>
              </a:ext>
            </a:extLst>
          </p:cNvPr>
          <p:cNvSpPr/>
          <p:nvPr/>
        </p:nvSpPr>
        <p:spPr>
          <a:xfrm>
            <a:off x="826908" y="4297819"/>
            <a:ext cx="3249792" cy="693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5432AC-0C14-408C-99CC-D3554B0C2373}"/>
              </a:ext>
            </a:extLst>
          </p:cNvPr>
          <p:cNvSpPr/>
          <p:nvPr/>
        </p:nvSpPr>
        <p:spPr>
          <a:xfrm>
            <a:off x="1575346" y="4987854"/>
            <a:ext cx="2933154" cy="17812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6965E9-1AE0-4D8E-8DFB-4F05D890563C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3A5C7A0-6DB5-4187-9840-AE04D5A33C0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Forming the equations yourself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C0B2DC-0124-4A4E-A626-56783880FB7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B84A411-C61B-4CC5-846A-E729511FC03D}"/>
              </a:ext>
            </a:extLst>
          </p:cNvPr>
          <p:cNvSpPr txBox="1"/>
          <p:nvPr/>
        </p:nvSpPr>
        <p:spPr>
          <a:xfrm>
            <a:off x="404168" y="841400"/>
            <a:ext cx="6963444" cy="286232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[Textbook] A colony of 1000 mole-rats is made up of adult males, adult females and youngsters. Originally there were 100 more adult females than adult males.</a:t>
            </a:r>
          </a:p>
          <a:p>
            <a:r>
              <a:rPr lang="en-GB" dirty="0"/>
              <a:t>After one year: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number of adult males had increased by 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number of adult females had increased by 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number of youngsters had decreased by 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total number of mole-rats had decreased by 20</a:t>
            </a:r>
          </a:p>
          <a:p>
            <a:r>
              <a:rPr lang="en-GB" dirty="0"/>
              <a:t>Form and solve a matrix equation to find out how many of each type of mole-rat were in the original colony.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2500A-8C83-4CDE-A7DA-F589A018BE18}"/>
                  </a:ext>
                </a:extLst>
              </p:cNvPr>
              <p:cNvSpPr txBox="1"/>
              <p:nvPr/>
            </p:nvSpPr>
            <p:spPr>
              <a:xfrm>
                <a:off x="352805" y="3782346"/>
                <a:ext cx="4824536" cy="2763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number of adult males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number of adult females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number of youngsters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=1000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=−100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+1.03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+0.96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=980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1.0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→  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82500A-8C83-4CDE-A7DA-F589A018B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05" y="3782346"/>
                <a:ext cx="4824536" cy="2763962"/>
              </a:xfrm>
              <a:prstGeom prst="rect">
                <a:avLst/>
              </a:prstGeom>
              <a:blipFill>
                <a:blip r:embed="rId2"/>
                <a:stretch>
                  <a:fillRect l="-1138" t="-1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2FB05E1-249C-4501-853C-C4A69A934C60}"/>
              </a:ext>
            </a:extLst>
          </p:cNvPr>
          <p:cNvSpPr txBox="1"/>
          <p:nvPr/>
        </p:nvSpPr>
        <p:spPr>
          <a:xfrm>
            <a:off x="5364088" y="4390490"/>
            <a:ext cx="1800200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“1000 mole-rats”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8302F-28C2-4DC3-9A99-E6D41DAC9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2" b="92216" l="4815" r="94815">
                        <a14:foregroundMark x1="10000" y1="18563" x2="8889" y2="49102"/>
                        <a14:foregroundMark x1="8889" y1="49102" x2="8889" y2="49102"/>
                        <a14:foregroundMark x1="5185" y1="37725" x2="4815" y2="27545"/>
                        <a14:foregroundMark x1="8519" y1="54491" x2="12593" y2="59281"/>
                        <a14:foregroundMark x1="5556" y1="54491" x2="6296" y2="51497"/>
                        <a14:foregroundMark x1="88148" y1="73653" x2="91852" y2="88024"/>
                        <a14:foregroundMark x1="92963" y1="91617" x2="95185" y2="92216"/>
                        <a14:foregroundMark x1="46667" y1="10180" x2="58519" y2="89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8041" y="1700808"/>
            <a:ext cx="1979142" cy="1224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269D2B-0C1F-4B51-B74F-9C48865D22AB}"/>
              </a:ext>
            </a:extLst>
          </p:cNvPr>
          <p:cNvSpPr txBox="1"/>
          <p:nvPr/>
        </p:nvSpPr>
        <p:spPr>
          <a:xfrm>
            <a:off x="5363073" y="4773169"/>
            <a:ext cx="360141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“Originally 100 more adult females than adult males”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F6225-F87A-4816-9EA4-4BE25BFE22BD}"/>
              </a:ext>
            </a:extLst>
          </p:cNvPr>
          <p:cNvSpPr txBox="1"/>
          <p:nvPr/>
        </p:nvSpPr>
        <p:spPr>
          <a:xfrm>
            <a:off x="5363073" y="5122263"/>
            <a:ext cx="3601415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“Total mole-rats after 1 year decreased by 20.”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5D1091-C9BF-4262-A54E-B7DE8834390F}"/>
                  </a:ext>
                </a:extLst>
              </p:cNvPr>
              <p:cNvSpPr txBox="1"/>
              <p:nvPr/>
            </p:nvSpPr>
            <p:spPr>
              <a:xfrm>
                <a:off x="4550229" y="5693905"/>
                <a:ext cx="4572000" cy="145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sz="1400" dirty="0"/>
                  <a:t>100 adult males, 200 adult females, 700 youngsters in the original colony.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5D1091-C9BF-4262-A54E-B7DE88343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29" y="5693905"/>
                <a:ext cx="4572000" cy="1451423"/>
              </a:xfrm>
              <a:prstGeom prst="rect">
                <a:avLst/>
              </a:prstGeom>
              <a:blipFill>
                <a:blip r:embed="rId5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02E5DE3D-4D10-4A64-870C-446FD37E5971}"/>
              </a:ext>
            </a:extLst>
          </p:cNvPr>
          <p:cNvSpPr/>
          <p:nvPr/>
        </p:nvSpPr>
        <p:spPr>
          <a:xfrm>
            <a:off x="1171352" y="4617865"/>
            <a:ext cx="3235548" cy="297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51B60-BA3C-4C73-A314-1FB3513D3AA2}"/>
              </a:ext>
            </a:extLst>
          </p:cNvPr>
          <p:cNvSpPr/>
          <p:nvPr/>
        </p:nvSpPr>
        <p:spPr>
          <a:xfrm>
            <a:off x="1171352" y="4911668"/>
            <a:ext cx="3235548" cy="297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C90087-0B61-4888-ADBF-38BEE415F8DF}"/>
              </a:ext>
            </a:extLst>
          </p:cNvPr>
          <p:cNvSpPr/>
          <p:nvPr/>
        </p:nvSpPr>
        <p:spPr>
          <a:xfrm>
            <a:off x="1171352" y="5237786"/>
            <a:ext cx="3235548" cy="297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8E8AE-3129-4B5A-821A-19DE75589B74}"/>
              </a:ext>
            </a:extLst>
          </p:cNvPr>
          <p:cNvSpPr/>
          <p:nvPr/>
        </p:nvSpPr>
        <p:spPr>
          <a:xfrm>
            <a:off x="605340" y="5613445"/>
            <a:ext cx="8462459" cy="1206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C4B7AB-8740-42EC-AD55-EA1114779A8D}"/>
              </a:ext>
            </a:extLst>
          </p:cNvPr>
          <p:cNvCxnSpPr>
            <a:cxnSpLocks/>
          </p:cNvCxnSpPr>
          <p:nvPr/>
        </p:nvCxnSpPr>
        <p:spPr>
          <a:xfrm flipH="1">
            <a:off x="4749800" y="4509120"/>
            <a:ext cx="614288" cy="12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478279-3A93-4C04-A2E7-97CC26C49945}"/>
              </a:ext>
            </a:extLst>
          </p:cNvPr>
          <p:cNvCxnSpPr>
            <a:cxnSpLocks/>
          </p:cNvCxnSpPr>
          <p:nvPr/>
        </p:nvCxnSpPr>
        <p:spPr>
          <a:xfrm flipH="1">
            <a:off x="4826000" y="4911668"/>
            <a:ext cx="514058" cy="7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462A36-2FF0-409C-A826-09A9202C3708}"/>
              </a:ext>
            </a:extLst>
          </p:cNvPr>
          <p:cNvCxnSpPr>
            <a:cxnSpLocks/>
          </p:cNvCxnSpPr>
          <p:nvPr/>
        </p:nvCxnSpPr>
        <p:spPr>
          <a:xfrm flipH="1">
            <a:off x="4852044" y="5254613"/>
            <a:ext cx="514058" cy="79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1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A311B56-0364-41A6-904E-BEF35E970B86}"/>
              </a:ext>
            </a:extLst>
          </p:cNvPr>
          <p:cNvSpPr/>
          <p:nvPr/>
        </p:nvSpPr>
        <p:spPr>
          <a:xfrm>
            <a:off x="-218" y="1879600"/>
            <a:ext cx="9142856" cy="2667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0822B5-90F0-4013-94BA-7ED4E51BFC95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D99304E-2D10-4844-BECF-206DB5E3BF6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Consistency of linear equations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C9CCDA2-972F-4383-BC05-C7A2A83CADF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9C568A-AC07-47A9-A63E-596FA390FD70}"/>
              </a:ext>
            </a:extLst>
          </p:cNvPr>
          <p:cNvCxnSpPr/>
          <p:nvPr/>
        </p:nvCxnSpPr>
        <p:spPr>
          <a:xfrm flipV="1">
            <a:off x="583680" y="3183344"/>
            <a:ext cx="2232248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0A6471-6DC6-4AEF-865F-6AF961367514}"/>
              </a:ext>
            </a:extLst>
          </p:cNvPr>
          <p:cNvCxnSpPr>
            <a:cxnSpLocks/>
          </p:cNvCxnSpPr>
          <p:nvPr/>
        </p:nvCxnSpPr>
        <p:spPr>
          <a:xfrm>
            <a:off x="704652" y="3383716"/>
            <a:ext cx="22479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20EA8-38BE-4555-A841-2E3834CE2CA2}"/>
                  </a:ext>
                </a:extLst>
              </p:cNvPr>
              <p:cNvSpPr txBox="1"/>
              <p:nvPr/>
            </p:nvSpPr>
            <p:spPr>
              <a:xfrm rot="615029">
                <a:off x="552253" y="3174607"/>
                <a:ext cx="1408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B20EA8-38BE-4555-A841-2E3834CE2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15029">
                <a:off x="552253" y="3174607"/>
                <a:ext cx="1408088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EBFD8C-7DE3-42F2-BFF4-A5B88F534C45}"/>
                  </a:ext>
                </a:extLst>
              </p:cNvPr>
              <p:cNvSpPr txBox="1"/>
              <p:nvPr/>
            </p:nvSpPr>
            <p:spPr>
              <a:xfrm rot="20280888">
                <a:off x="1712283" y="3025759"/>
                <a:ext cx="1408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EBFD8C-7DE3-42F2-BFF4-A5B88F534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888">
                <a:off x="1712283" y="3025759"/>
                <a:ext cx="1408088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4BD68C-9544-4CC1-BEE8-79268FE4ECF4}"/>
                  </a:ext>
                </a:extLst>
              </p:cNvPr>
              <p:cNvSpPr txBox="1"/>
              <p:nvPr/>
            </p:nvSpPr>
            <p:spPr>
              <a:xfrm>
                <a:off x="701054" y="1944005"/>
                <a:ext cx="21059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4BD68C-9544-4CC1-BEE8-79268FE4E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4" y="1944005"/>
                <a:ext cx="2105994" cy="646331"/>
              </a:xfrm>
              <a:prstGeom prst="rect">
                <a:avLst/>
              </a:prstGeom>
              <a:blipFill>
                <a:blip r:embed="rId4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C70FD9-F280-42CB-A0ED-6A6BDCCDD710}"/>
                  </a:ext>
                </a:extLst>
              </p:cNvPr>
              <p:cNvSpPr txBox="1"/>
              <p:nvPr/>
            </p:nvSpPr>
            <p:spPr>
              <a:xfrm>
                <a:off x="726605" y="4586892"/>
                <a:ext cx="2112763" cy="2123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System of equations is </a:t>
                </a:r>
                <a:r>
                  <a:rPr lang="en-GB" b="1" dirty="0"/>
                  <a:t>consistent. </a:t>
                </a:r>
                <a:r>
                  <a:rPr lang="en-GB" dirty="0"/>
                  <a:t>It has </a:t>
                </a:r>
                <a:r>
                  <a:rPr lang="en-GB" b="1" dirty="0"/>
                  <a:t>one solution.</a:t>
                </a:r>
              </a:p>
              <a:p>
                <a:endParaRPr lang="en-GB" sz="900" b="1" dirty="0"/>
              </a:p>
              <a:p>
                <a:r>
                  <a:rPr lang="en-GB" dirty="0"/>
                  <a:t>The corresponding 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is </a:t>
                </a:r>
                <a:r>
                  <a:rPr lang="en-GB" b="1" dirty="0"/>
                  <a:t>non-singular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C70FD9-F280-42CB-A0ED-6A6BDCCDD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05" y="4586892"/>
                <a:ext cx="2112763" cy="2123915"/>
              </a:xfrm>
              <a:prstGeom prst="rect">
                <a:avLst/>
              </a:prstGeom>
              <a:blipFill>
                <a:blip r:embed="rId5"/>
                <a:stretch>
                  <a:fillRect l="-2305" t="-1433" r="-2594" b="-1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17A869D-22BA-42D7-B364-5B5938C4E4D0}"/>
              </a:ext>
            </a:extLst>
          </p:cNvPr>
          <p:cNvSpPr txBox="1"/>
          <p:nvPr/>
        </p:nvSpPr>
        <p:spPr>
          <a:xfrm>
            <a:off x="520701" y="675804"/>
            <a:ext cx="826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From Pure Year 1 you are already familiar with the idea that the solution of a system of two equations (with two unknowns) can be visualised by finding the point of intersection of two lines. </a:t>
            </a:r>
            <a:r>
              <a:rPr lang="en-GB" sz="1600" b="1" dirty="0"/>
              <a:t>A system of linear equations is known as consistent if there is at least one set of values that satisfies </a:t>
            </a:r>
            <a:r>
              <a:rPr lang="en-GB" sz="1600" b="1" u="sng" dirty="0"/>
              <a:t>all</a:t>
            </a:r>
            <a:r>
              <a:rPr lang="en-GB" sz="1600" b="1" dirty="0"/>
              <a:t> the equations simultaneously (i.e. at least one point of intersection).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C0B63BC-D0B1-493D-B7CD-C5F764F4E9F4}"/>
              </a:ext>
            </a:extLst>
          </p:cNvPr>
          <p:cNvSpPr/>
          <p:nvPr/>
        </p:nvSpPr>
        <p:spPr>
          <a:xfrm>
            <a:off x="1712504" y="2694710"/>
            <a:ext cx="192496" cy="3532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EC1F17-EF43-488B-AF4E-101313638BE4}"/>
                  </a:ext>
                </a:extLst>
              </p:cNvPr>
              <p:cNvSpPr txBox="1"/>
              <p:nvPr/>
            </p:nvSpPr>
            <p:spPr>
              <a:xfrm>
                <a:off x="3518213" y="1913279"/>
                <a:ext cx="21059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EC1F17-EF43-488B-AF4E-101313638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13" y="1913279"/>
                <a:ext cx="2105994" cy="646331"/>
              </a:xfrm>
              <a:prstGeom prst="rect">
                <a:avLst/>
              </a:prstGeom>
              <a:blipFill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row: Down 17">
            <a:extLst>
              <a:ext uri="{FF2B5EF4-FFF2-40B4-BE49-F238E27FC236}">
                <a16:creationId xmlns:a16="http://schemas.microsoft.com/office/drawing/2014/main" id="{BFEB416F-3A10-4CC4-AE11-AD568034CF72}"/>
              </a:ext>
            </a:extLst>
          </p:cNvPr>
          <p:cNvSpPr/>
          <p:nvPr/>
        </p:nvSpPr>
        <p:spPr>
          <a:xfrm>
            <a:off x="4487662" y="2650934"/>
            <a:ext cx="192496" cy="3532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411EB23-775F-443F-A710-F1E9AEF9A785}"/>
              </a:ext>
            </a:extLst>
          </p:cNvPr>
          <p:cNvCxnSpPr/>
          <p:nvPr/>
        </p:nvCxnSpPr>
        <p:spPr>
          <a:xfrm flipV="1">
            <a:off x="3483916" y="3073349"/>
            <a:ext cx="2232248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4DAABF-FE58-4E55-9230-10F21839D0AD}"/>
                  </a:ext>
                </a:extLst>
              </p:cNvPr>
              <p:cNvSpPr txBox="1"/>
              <p:nvPr/>
            </p:nvSpPr>
            <p:spPr>
              <a:xfrm rot="20280888">
                <a:off x="4612519" y="2915764"/>
                <a:ext cx="1408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C4DAABF-FE58-4E55-9230-10F21839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888">
                <a:off x="4612519" y="2915764"/>
                <a:ext cx="1408088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2DBD648-043B-4F0B-8296-A60482D0525B}"/>
              </a:ext>
            </a:extLst>
          </p:cNvPr>
          <p:cNvCxnSpPr/>
          <p:nvPr/>
        </p:nvCxnSpPr>
        <p:spPr>
          <a:xfrm flipV="1">
            <a:off x="3556981" y="3455787"/>
            <a:ext cx="2232248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DDEA60-EB54-4E01-8EA5-F21C790B463F}"/>
                  </a:ext>
                </a:extLst>
              </p:cNvPr>
              <p:cNvSpPr txBox="1"/>
              <p:nvPr/>
            </p:nvSpPr>
            <p:spPr>
              <a:xfrm rot="20280888">
                <a:off x="4721810" y="3302935"/>
                <a:ext cx="1408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2DDEA60-EB54-4E01-8EA5-F21C790B4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888">
                <a:off x="4721810" y="3302935"/>
                <a:ext cx="140808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DA186D-4A89-4C58-A497-E76C41BB3CC5}"/>
                  </a:ext>
                </a:extLst>
              </p:cNvPr>
              <p:cNvSpPr txBox="1"/>
              <p:nvPr/>
            </p:nvSpPr>
            <p:spPr>
              <a:xfrm>
                <a:off x="3418580" y="4622800"/>
                <a:ext cx="2112763" cy="1939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System of equations is </a:t>
                </a:r>
                <a:r>
                  <a:rPr lang="en-GB" b="1" dirty="0"/>
                  <a:t>inconsistent. </a:t>
                </a:r>
                <a:r>
                  <a:rPr lang="en-GB" dirty="0"/>
                  <a:t>It has </a:t>
                </a:r>
                <a:r>
                  <a:rPr lang="en-GB" b="1" dirty="0"/>
                  <a:t>no solutions.</a:t>
                </a:r>
              </a:p>
              <a:p>
                <a:endParaRPr lang="en-GB" b="1" dirty="0"/>
              </a:p>
              <a:p>
                <a:r>
                  <a:rPr lang="en-GB" dirty="0"/>
                  <a:t>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is </a:t>
                </a:r>
                <a:r>
                  <a:rPr lang="en-GB" b="1" dirty="0"/>
                  <a:t>singular.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EDA186D-4A89-4C58-A497-E76C41BB3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580" y="4622800"/>
                <a:ext cx="2112763" cy="1939249"/>
              </a:xfrm>
              <a:prstGeom prst="rect">
                <a:avLst/>
              </a:prstGeom>
              <a:blipFill>
                <a:blip r:embed="rId9"/>
                <a:stretch>
                  <a:fillRect l="-2601" t="-1572" r="-2601" b="-4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F4C009-934B-48E0-9B33-9DC34D1B0E33}"/>
                  </a:ext>
                </a:extLst>
              </p:cNvPr>
              <p:cNvSpPr txBox="1"/>
              <p:nvPr/>
            </p:nvSpPr>
            <p:spPr>
              <a:xfrm>
                <a:off x="6361368" y="1931304"/>
                <a:ext cx="21059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6F4C009-934B-48E0-9B33-9DC34D1B0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368" y="1931304"/>
                <a:ext cx="2105994" cy="646331"/>
              </a:xfrm>
              <a:prstGeom prst="rect">
                <a:avLst/>
              </a:prstGeom>
              <a:blipFill>
                <a:blip r:embed="rId1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5666CC-84E6-4DDF-A60B-37BE505C06CD}"/>
                  </a:ext>
                </a:extLst>
              </p:cNvPr>
              <p:cNvSpPr txBox="1"/>
              <p:nvPr/>
            </p:nvSpPr>
            <p:spPr>
              <a:xfrm>
                <a:off x="6444208" y="4622800"/>
                <a:ext cx="2112763" cy="221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System of equations is </a:t>
                </a:r>
                <a:r>
                  <a:rPr lang="en-GB" b="1" dirty="0"/>
                  <a:t>consistent. </a:t>
                </a:r>
                <a:r>
                  <a:rPr lang="en-GB" dirty="0"/>
                  <a:t>It has </a:t>
                </a:r>
                <a:r>
                  <a:rPr lang="en-GB" b="1" dirty="0"/>
                  <a:t>infinitely many solutions.</a:t>
                </a:r>
              </a:p>
              <a:p>
                <a:endParaRPr lang="en-GB" b="1" dirty="0"/>
              </a:p>
              <a:p>
                <a:r>
                  <a:rPr lang="en-GB" dirty="0"/>
                  <a:t>Matrix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/>
                  <a:t> is </a:t>
                </a:r>
                <a:r>
                  <a:rPr lang="en-GB" b="1" dirty="0"/>
                  <a:t>singular.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B5666CC-84E6-4DDF-A60B-37BE505C06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622800"/>
                <a:ext cx="2112763" cy="2216248"/>
              </a:xfrm>
              <a:prstGeom prst="rect">
                <a:avLst/>
              </a:prstGeom>
              <a:blipFill>
                <a:blip r:embed="rId11"/>
                <a:stretch>
                  <a:fillRect l="-2305" t="-1374" r="-2594" b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384669-AD07-4798-9287-632F6AEDB90A}"/>
              </a:ext>
            </a:extLst>
          </p:cNvPr>
          <p:cNvCxnSpPr/>
          <p:nvPr/>
        </p:nvCxnSpPr>
        <p:spPr>
          <a:xfrm flipV="1">
            <a:off x="6383724" y="3183344"/>
            <a:ext cx="2232248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C91B7A-3E80-4A73-9ABC-6421535B94B2}"/>
                  </a:ext>
                </a:extLst>
              </p:cNvPr>
              <p:cNvSpPr txBox="1"/>
              <p:nvPr/>
            </p:nvSpPr>
            <p:spPr>
              <a:xfrm rot="20280888">
                <a:off x="7190287" y="3174607"/>
                <a:ext cx="1408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BC91B7A-3E80-4A73-9ABC-6421535B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888">
                <a:off x="7190287" y="3174607"/>
                <a:ext cx="1408088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385FB7-362D-4516-872A-6D408FF99DA2}"/>
                  </a:ext>
                </a:extLst>
              </p:cNvPr>
              <p:cNvSpPr txBox="1"/>
              <p:nvPr/>
            </p:nvSpPr>
            <p:spPr>
              <a:xfrm rot="20280888">
                <a:off x="7281012" y="3424188"/>
                <a:ext cx="14080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1385FB7-362D-4516-872A-6D408FF99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80888">
                <a:off x="7281012" y="3424188"/>
                <a:ext cx="140808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6006109-F2A3-4DE6-9CB5-0A30E6A1110A}"/>
              </a:ext>
            </a:extLst>
          </p:cNvPr>
          <p:cNvCxnSpPr/>
          <p:nvPr/>
        </p:nvCxnSpPr>
        <p:spPr>
          <a:xfrm flipV="1">
            <a:off x="6369522" y="3221444"/>
            <a:ext cx="2232248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5BF9AA8-8F92-4A82-9E8B-D0363A68307F}"/>
              </a:ext>
            </a:extLst>
          </p:cNvPr>
          <p:cNvSpPr/>
          <p:nvPr/>
        </p:nvSpPr>
        <p:spPr>
          <a:xfrm>
            <a:off x="7318117" y="2650570"/>
            <a:ext cx="192496" cy="35329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55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 animBg="1"/>
      <p:bldP spid="17" grpId="0"/>
      <p:bldP spid="18" grpId="0" animBg="1"/>
      <p:bldP spid="22" grpId="0"/>
      <p:bldP spid="24" grpId="0"/>
      <p:bldP spid="25" grpId="0"/>
      <p:bldP spid="26" grpId="0"/>
      <p:bldP spid="27" grpId="0"/>
      <p:bldP spid="29" grpId="0"/>
      <p:bldP spid="30" grpId="0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2CC730-10A0-4E8E-A6BC-4083D9E8A8F7}"/>
              </a:ext>
            </a:extLst>
          </p:cNvPr>
          <p:cNvSpPr/>
          <p:nvPr/>
        </p:nvSpPr>
        <p:spPr>
          <a:xfrm>
            <a:off x="-218" y="1879600"/>
            <a:ext cx="9142856" cy="22606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0F4F2FC9-347B-4DD9-9EFF-1EC022705875}"/>
              </a:ext>
            </a:extLst>
          </p:cNvPr>
          <p:cNvSpPr/>
          <p:nvPr/>
        </p:nvSpPr>
        <p:spPr>
          <a:xfrm>
            <a:off x="5233409" y="2787650"/>
            <a:ext cx="1200082" cy="200025"/>
          </a:xfrm>
          <a:prstGeom prst="parallelogram">
            <a:avLst>
              <a:gd name="adj" fmla="val 2050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397525A6-72A2-4F12-9A69-D2D3A3627A0C}"/>
              </a:ext>
            </a:extLst>
          </p:cNvPr>
          <p:cNvSpPr/>
          <p:nvPr/>
        </p:nvSpPr>
        <p:spPr>
          <a:xfrm>
            <a:off x="2621670" y="2686237"/>
            <a:ext cx="1512168" cy="36004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95958C-E5DE-450E-A07A-194D749846D2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7AD071-64F4-4435-8666-C930108A3D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Extending consistency to 3 variables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3EF69E-980E-4918-A948-35399857A8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425710-B1D6-4F8B-9764-80E2CDBEA69B}"/>
                  </a:ext>
                </a:extLst>
              </p:cNvPr>
              <p:cNvSpPr txBox="1"/>
              <p:nvPr/>
            </p:nvSpPr>
            <p:spPr>
              <a:xfrm>
                <a:off x="304800" y="739304"/>
                <a:ext cx="85156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Chapter 9 you will learn that just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gives the equation of a straight line,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gives the equation of a plane.</a:t>
                </a:r>
              </a:p>
              <a:p>
                <a:r>
                  <a:rPr lang="en-GB" dirty="0"/>
                  <a:t>Again, we get solutions to the system of linear equations </a:t>
                </a:r>
                <a:r>
                  <a:rPr lang="en-GB" b="1" dirty="0"/>
                  <a:t>when </a:t>
                </a:r>
                <a:r>
                  <a:rPr lang="en-GB" b="1" u="sng" dirty="0"/>
                  <a:t>all</a:t>
                </a:r>
                <a:r>
                  <a:rPr lang="en-GB" b="1" dirty="0"/>
                  <a:t> of the planes intersect: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425710-B1D6-4F8B-9764-80E2CDBEA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39304"/>
                <a:ext cx="8515671" cy="923330"/>
              </a:xfrm>
              <a:prstGeom prst="rect">
                <a:avLst/>
              </a:prstGeom>
              <a:blipFill>
                <a:blip r:embed="rId2"/>
                <a:stretch>
                  <a:fillRect l="-573" t="-3289" r="-57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>
            <a:extLst>
              <a:ext uri="{FF2B5EF4-FFF2-40B4-BE49-F238E27FC236}">
                <a16:creationId xmlns:a16="http://schemas.microsoft.com/office/drawing/2014/main" id="{FA3B6D68-D797-4391-B76D-99F3CD451417}"/>
              </a:ext>
            </a:extLst>
          </p:cNvPr>
          <p:cNvSpPr/>
          <p:nvPr/>
        </p:nvSpPr>
        <p:spPr>
          <a:xfrm>
            <a:off x="572820" y="2662312"/>
            <a:ext cx="1512168" cy="36004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D96C8553-ED37-4B98-A837-08E84E729FA1}"/>
              </a:ext>
            </a:extLst>
          </p:cNvPr>
          <p:cNvSpPr/>
          <p:nvPr/>
        </p:nvSpPr>
        <p:spPr>
          <a:xfrm>
            <a:off x="576380" y="3012192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F9ABBB71-AAEE-4FB4-80D0-56A1F5C21AE7}"/>
              </a:ext>
            </a:extLst>
          </p:cNvPr>
          <p:cNvSpPr/>
          <p:nvPr/>
        </p:nvSpPr>
        <p:spPr>
          <a:xfrm rot="5400000" flipV="1">
            <a:off x="504236" y="3289315"/>
            <a:ext cx="933884" cy="356572"/>
          </a:xfrm>
          <a:prstGeom prst="parallelogram">
            <a:avLst>
              <a:gd name="adj" fmla="val 1021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A6180D4-545C-4D0F-A1C4-41F3976FD136}"/>
              </a:ext>
            </a:extLst>
          </p:cNvPr>
          <p:cNvSpPr/>
          <p:nvPr/>
        </p:nvSpPr>
        <p:spPr>
          <a:xfrm rot="5400000" flipV="1">
            <a:off x="837558" y="2377124"/>
            <a:ext cx="933884" cy="356572"/>
          </a:xfrm>
          <a:prstGeom prst="parallelogram">
            <a:avLst>
              <a:gd name="adj" fmla="val 1021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6A04163F-DA88-4946-9FF6-68D3F2AA1520}"/>
              </a:ext>
            </a:extLst>
          </p:cNvPr>
          <p:cNvSpPr/>
          <p:nvPr/>
        </p:nvSpPr>
        <p:spPr>
          <a:xfrm>
            <a:off x="588916" y="2479040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2D99524A-9862-44BE-A635-AE232D47CB19}"/>
              </a:ext>
            </a:extLst>
          </p:cNvPr>
          <p:cNvSpPr/>
          <p:nvPr/>
        </p:nvSpPr>
        <p:spPr>
          <a:xfrm>
            <a:off x="206090" y="3020256"/>
            <a:ext cx="1512168" cy="36004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8E16743-2CAC-43E8-91D7-2DB185EA4EA5}"/>
              </a:ext>
            </a:extLst>
          </p:cNvPr>
          <p:cNvSpPr/>
          <p:nvPr/>
        </p:nvSpPr>
        <p:spPr>
          <a:xfrm rot="5400000" flipV="1">
            <a:off x="507831" y="2730331"/>
            <a:ext cx="923925" cy="371812"/>
          </a:xfrm>
          <a:prstGeom prst="parallelogram">
            <a:avLst>
              <a:gd name="adj" fmla="val 10210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64A0D-998B-480B-9482-14FBC4115B34}"/>
              </a:ext>
            </a:extLst>
          </p:cNvPr>
          <p:cNvSpPr txBox="1"/>
          <p:nvPr/>
        </p:nvSpPr>
        <p:spPr>
          <a:xfrm>
            <a:off x="231490" y="4233912"/>
            <a:ext cx="2341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Scenario 1: Planes all meet at a single point.</a:t>
            </a:r>
          </a:p>
          <a:p>
            <a:r>
              <a:rPr lang="en-GB" sz="1600" dirty="0"/>
              <a:t>System of equations consistent, and one solution.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829EF99-0AB7-453F-AE83-6DD9E437FC45}"/>
              </a:ext>
            </a:extLst>
          </p:cNvPr>
          <p:cNvSpPr/>
          <p:nvPr/>
        </p:nvSpPr>
        <p:spPr>
          <a:xfrm>
            <a:off x="1083351" y="2944813"/>
            <a:ext cx="115212" cy="1183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F464D69-02A0-43A5-9CD9-5561845CBC39}"/>
              </a:ext>
            </a:extLst>
          </p:cNvPr>
          <p:cNvSpPr/>
          <p:nvPr/>
        </p:nvSpPr>
        <p:spPr>
          <a:xfrm>
            <a:off x="2668973" y="2494211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CA80CDE6-30FB-4B5D-81F8-B01A7647111B}"/>
              </a:ext>
            </a:extLst>
          </p:cNvPr>
          <p:cNvSpPr/>
          <p:nvPr/>
        </p:nvSpPr>
        <p:spPr>
          <a:xfrm flipV="1">
            <a:off x="2599328" y="3032125"/>
            <a:ext cx="1512168" cy="319694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AF99AE9E-95EC-4406-B054-C32D467FD3C1}"/>
              </a:ext>
            </a:extLst>
          </p:cNvPr>
          <p:cNvSpPr/>
          <p:nvPr/>
        </p:nvSpPr>
        <p:spPr>
          <a:xfrm flipV="1">
            <a:off x="2292219" y="2707669"/>
            <a:ext cx="1512168" cy="319694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406879C-E063-4268-95D2-54E395C8EFF7}"/>
              </a:ext>
            </a:extLst>
          </p:cNvPr>
          <p:cNvSpPr/>
          <p:nvPr/>
        </p:nvSpPr>
        <p:spPr>
          <a:xfrm>
            <a:off x="2668973" y="3027363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926B6F5-7EDA-4F4B-9376-C6A418302922}"/>
              </a:ext>
            </a:extLst>
          </p:cNvPr>
          <p:cNvSpPr/>
          <p:nvPr/>
        </p:nvSpPr>
        <p:spPr>
          <a:xfrm>
            <a:off x="2272229" y="3027363"/>
            <a:ext cx="1512168" cy="36004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9D79AA-A838-46F6-B531-61950D5E6D0D}"/>
              </a:ext>
            </a:extLst>
          </p:cNvPr>
          <p:cNvCxnSpPr/>
          <p:nvPr/>
        </p:nvCxnSpPr>
        <p:spPr>
          <a:xfrm>
            <a:off x="2599328" y="3046277"/>
            <a:ext cx="128585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8345DC-BD96-4629-A36C-AC5E2DB51A1E}"/>
              </a:ext>
            </a:extLst>
          </p:cNvPr>
          <p:cNvSpPr txBox="1"/>
          <p:nvPr/>
        </p:nvSpPr>
        <p:spPr>
          <a:xfrm>
            <a:off x="2430979" y="4222190"/>
            <a:ext cx="205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Scenario 2: Planes form a sheaf.</a:t>
            </a:r>
          </a:p>
          <a:p>
            <a:r>
              <a:rPr lang="en-GB" sz="1600" dirty="0"/>
              <a:t>They have a line of intersection consisting of infinitely many points. System of equations consistent and infinitely many solutions.</a:t>
            </a:r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8F8516AA-B8E2-4A21-B3E3-631E671B66CD}"/>
              </a:ext>
            </a:extLst>
          </p:cNvPr>
          <p:cNvSpPr/>
          <p:nvPr/>
        </p:nvSpPr>
        <p:spPr>
          <a:xfrm flipV="1">
            <a:off x="4999533" y="2701925"/>
            <a:ext cx="1353642" cy="57150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C62FC7A6-D4E7-475B-91A7-1ABC850577AD}"/>
              </a:ext>
            </a:extLst>
          </p:cNvPr>
          <p:cNvSpPr/>
          <p:nvPr/>
        </p:nvSpPr>
        <p:spPr>
          <a:xfrm>
            <a:off x="4686300" y="2987675"/>
            <a:ext cx="1343025" cy="285750"/>
          </a:xfrm>
          <a:prstGeom prst="parallelogram">
            <a:avLst>
              <a:gd name="adj" fmla="val 2050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219916DC-A2CD-41E3-B6DD-8E51F803DD4D}"/>
              </a:ext>
            </a:extLst>
          </p:cNvPr>
          <p:cNvSpPr/>
          <p:nvPr/>
        </p:nvSpPr>
        <p:spPr>
          <a:xfrm>
            <a:off x="4546574" y="2387600"/>
            <a:ext cx="1387501" cy="1226467"/>
          </a:xfrm>
          <a:prstGeom prst="parallelogram">
            <a:avLst>
              <a:gd name="adj" fmla="val 5327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69E45153-09C4-48C3-A14D-5543EC2470A5}"/>
              </a:ext>
            </a:extLst>
          </p:cNvPr>
          <p:cNvSpPr/>
          <p:nvPr/>
        </p:nvSpPr>
        <p:spPr>
          <a:xfrm flipV="1">
            <a:off x="4848224" y="2530475"/>
            <a:ext cx="925017" cy="17145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441EC9AC-DD3B-4EAF-9940-76B460798D79}"/>
              </a:ext>
            </a:extLst>
          </p:cNvPr>
          <p:cNvSpPr/>
          <p:nvPr/>
        </p:nvSpPr>
        <p:spPr>
          <a:xfrm>
            <a:off x="4362449" y="3263900"/>
            <a:ext cx="1095375" cy="142875"/>
          </a:xfrm>
          <a:prstGeom prst="parallelogram">
            <a:avLst>
              <a:gd name="adj" fmla="val 2050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D0F257-5840-427D-9285-DF948898B83D}"/>
              </a:ext>
            </a:extLst>
          </p:cNvPr>
          <p:cNvSpPr txBox="1"/>
          <p:nvPr/>
        </p:nvSpPr>
        <p:spPr>
          <a:xfrm>
            <a:off x="4465368" y="4222190"/>
            <a:ext cx="2058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Scenario 3: Planes form a prism.</a:t>
            </a:r>
          </a:p>
          <a:p>
            <a:r>
              <a:rPr lang="en-GB" sz="1600" dirty="0"/>
              <a:t>While planes intersect in pairs, they don’t all intersect at any point. System of equations is inconsistent.</a:t>
            </a: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91E0F80B-7721-446B-B9EB-473515EB0D20}"/>
              </a:ext>
            </a:extLst>
          </p:cNvPr>
          <p:cNvSpPr/>
          <p:nvPr/>
        </p:nvSpPr>
        <p:spPr>
          <a:xfrm>
            <a:off x="7111827" y="2650779"/>
            <a:ext cx="1512168" cy="360040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056371EF-A250-4D98-8191-DD9338069E93}"/>
              </a:ext>
            </a:extLst>
          </p:cNvPr>
          <p:cNvSpPr/>
          <p:nvPr/>
        </p:nvSpPr>
        <p:spPr>
          <a:xfrm>
            <a:off x="7115387" y="3000659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arallelogram 38">
            <a:extLst>
              <a:ext uri="{FF2B5EF4-FFF2-40B4-BE49-F238E27FC236}">
                <a16:creationId xmlns:a16="http://schemas.microsoft.com/office/drawing/2014/main" id="{7045406B-C504-470B-9C74-CCC069458DE1}"/>
              </a:ext>
            </a:extLst>
          </p:cNvPr>
          <p:cNvSpPr/>
          <p:nvPr/>
        </p:nvSpPr>
        <p:spPr>
          <a:xfrm>
            <a:off x="7127923" y="2467507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6D6A48B-BE62-432C-A76C-AAD4BA16C0F6}"/>
              </a:ext>
            </a:extLst>
          </p:cNvPr>
          <p:cNvSpPr/>
          <p:nvPr/>
        </p:nvSpPr>
        <p:spPr>
          <a:xfrm>
            <a:off x="7622358" y="2933280"/>
            <a:ext cx="115212" cy="1183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allelogram 43">
            <a:extLst>
              <a:ext uri="{FF2B5EF4-FFF2-40B4-BE49-F238E27FC236}">
                <a16:creationId xmlns:a16="http://schemas.microsoft.com/office/drawing/2014/main" id="{16C86095-7A2A-4368-9A14-C54C690E8EA1}"/>
              </a:ext>
            </a:extLst>
          </p:cNvPr>
          <p:cNvSpPr/>
          <p:nvPr/>
        </p:nvSpPr>
        <p:spPr>
          <a:xfrm>
            <a:off x="6976072" y="3217625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02CC0078-5ADE-4172-8DD1-BC60BDA7EB2E}"/>
              </a:ext>
            </a:extLst>
          </p:cNvPr>
          <p:cNvSpPr/>
          <p:nvPr/>
        </p:nvSpPr>
        <p:spPr>
          <a:xfrm>
            <a:off x="6745097" y="3008722"/>
            <a:ext cx="1512168" cy="483777"/>
          </a:xfrm>
          <a:prstGeom prst="parallelogram">
            <a:avLst>
              <a:gd name="adj" fmla="val 9124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allelogram 42">
            <a:extLst>
              <a:ext uri="{FF2B5EF4-FFF2-40B4-BE49-F238E27FC236}">
                <a16:creationId xmlns:a16="http://schemas.microsoft.com/office/drawing/2014/main" id="{B5AE2527-D183-46B5-880D-45EFC6F8EC48}"/>
              </a:ext>
            </a:extLst>
          </p:cNvPr>
          <p:cNvSpPr/>
          <p:nvPr/>
        </p:nvSpPr>
        <p:spPr>
          <a:xfrm>
            <a:off x="6976072" y="2694633"/>
            <a:ext cx="1115424" cy="533152"/>
          </a:xfrm>
          <a:prstGeom prst="parallelogram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429489-3BE3-4A6B-85BC-33FE66E2426D}"/>
              </a:ext>
            </a:extLst>
          </p:cNvPr>
          <p:cNvSpPr txBox="1"/>
          <p:nvPr/>
        </p:nvSpPr>
        <p:spPr>
          <a:xfrm>
            <a:off x="6775557" y="4238724"/>
            <a:ext cx="2058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Scenario 4: Two of more planes parallel and non-identical.</a:t>
            </a:r>
          </a:p>
          <a:p>
            <a:r>
              <a:rPr lang="en-GB" sz="1600" dirty="0"/>
              <a:t>Again, inconsistent, as the parallel planes never intersect, and thus all equations can’t </a:t>
            </a:r>
            <a:r>
              <a:rPr lang="en-GB" sz="1600"/>
              <a:t>be satisfied.</a:t>
            </a:r>
            <a:endParaRPr lang="en-GB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848224" y="6300827"/>
            <a:ext cx="310815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Any rows in the corresponding matrix which are multiples of each other will be parallel.</a:t>
            </a:r>
          </a:p>
        </p:txBody>
      </p:sp>
      <p:cxnSp>
        <p:nvCxnSpPr>
          <p:cNvPr id="33" name="Straight Arrow Connector 32"/>
          <p:cNvCxnSpPr>
            <a:stCxn id="22" idx="0"/>
          </p:cNvCxnSpPr>
          <p:nvPr/>
        </p:nvCxnSpPr>
        <p:spPr>
          <a:xfrm flipV="1">
            <a:off x="6402300" y="6038073"/>
            <a:ext cx="286887" cy="262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9" grpId="0" animBg="1"/>
      <p:bldP spid="8" grpId="0" animBg="1"/>
      <p:bldP spid="10" grpId="0" animBg="1"/>
      <p:bldP spid="12" grpId="0" animBg="1"/>
      <p:bldP spid="13" grpId="0" animBg="1"/>
      <p:bldP spid="9" grpId="0" animBg="1"/>
      <p:bldP spid="7" grpId="0" animBg="1"/>
      <p:bldP spid="11" grpId="0" animBg="1"/>
      <p:bldP spid="14" grpId="0"/>
      <p:bldP spid="15" grpId="0" animBg="1"/>
      <p:bldP spid="16" grpId="0" animBg="1"/>
      <p:bldP spid="20" grpId="0" animBg="1"/>
      <p:bldP spid="21" grpId="0" animBg="1"/>
      <p:bldP spid="17" grpId="0" animBg="1"/>
      <p:bldP spid="18" grpId="0" animBg="1"/>
      <p:bldP spid="24" grpId="0"/>
      <p:bldP spid="27" grpId="0" animBg="1"/>
      <p:bldP spid="29" grpId="0" animBg="1"/>
      <p:bldP spid="25" grpId="0" animBg="1"/>
      <p:bldP spid="26" grpId="0" animBg="1"/>
      <p:bldP spid="28" grpId="0" animBg="1"/>
      <p:bldP spid="31" grpId="0"/>
      <p:bldP spid="35" grpId="0" animBg="1"/>
      <p:bldP spid="36" grpId="0" animBg="1"/>
      <p:bldP spid="39" grpId="0" animBg="1"/>
      <p:bldP spid="42" grpId="0" animBg="1"/>
      <p:bldP spid="44" grpId="0" animBg="1"/>
      <p:bldP spid="40" grpId="0" animBg="1"/>
      <p:bldP spid="43" grpId="0" animBg="1"/>
      <p:bldP spid="45" grpId="0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22CC730-10A0-4E8E-A6BC-4083D9E8A8F7}"/>
              </a:ext>
            </a:extLst>
          </p:cNvPr>
          <p:cNvSpPr/>
          <p:nvPr/>
        </p:nvSpPr>
        <p:spPr>
          <a:xfrm>
            <a:off x="-218" y="1879600"/>
            <a:ext cx="9142856" cy="22606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95958C-E5DE-450E-A07A-194D749846D2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7AD071-64F4-4435-8666-C930108A3D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Extending consistency to 3 variables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3EF69E-980E-4918-A948-35399857A8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425710-B1D6-4F8B-9764-80E2CDBEA69B}"/>
                  </a:ext>
                </a:extLst>
              </p:cNvPr>
              <p:cNvSpPr txBox="1"/>
              <p:nvPr/>
            </p:nvSpPr>
            <p:spPr>
              <a:xfrm>
                <a:off x="304800" y="739304"/>
                <a:ext cx="85156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Chapter 9 you will learn that just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gives the equation of a straight line,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𝑐𝑧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gives the equation of a plane.</a:t>
                </a:r>
              </a:p>
              <a:p>
                <a:r>
                  <a:rPr lang="en-GB" dirty="0"/>
                  <a:t>Again, we get solutions to the system of linear equations </a:t>
                </a:r>
                <a:r>
                  <a:rPr lang="en-GB" b="1" dirty="0"/>
                  <a:t>when </a:t>
                </a:r>
                <a:r>
                  <a:rPr lang="en-GB" b="1" u="sng" dirty="0"/>
                  <a:t>all</a:t>
                </a:r>
                <a:r>
                  <a:rPr lang="en-GB" b="1" dirty="0"/>
                  <a:t> of the planes intersect: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425710-B1D6-4F8B-9764-80E2CDBEA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39304"/>
                <a:ext cx="8515671" cy="923330"/>
              </a:xfrm>
              <a:prstGeom prst="rect">
                <a:avLst/>
              </a:prstGeom>
              <a:blipFill>
                <a:blip r:embed="rId2"/>
                <a:stretch>
                  <a:fillRect l="-573" t="-3289" r="-573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arallelogram 7">
            <a:extLst>
              <a:ext uri="{FF2B5EF4-FFF2-40B4-BE49-F238E27FC236}">
                <a16:creationId xmlns:a16="http://schemas.microsoft.com/office/drawing/2014/main" id="{FA3B6D68-D797-4391-B76D-99F3CD451417}"/>
              </a:ext>
            </a:extLst>
          </p:cNvPr>
          <p:cNvSpPr/>
          <p:nvPr/>
        </p:nvSpPr>
        <p:spPr>
          <a:xfrm>
            <a:off x="281874" y="2504369"/>
            <a:ext cx="2012438" cy="737593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64A0D-998B-480B-9482-14FBC4115B34}"/>
              </a:ext>
            </a:extLst>
          </p:cNvPr>
          <p:cNvSpPr txBox="1"/>
          <p:nvPr/>
        </p:nvSpPr>
        <p:spPr>
          <a:xfrm>
            <a:off x="231490" y="4233912"/>
            <a:ext cx="234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Scenario 5: Planes represented by equations are equivalent.</a:t>
            </a:r>
          </a:p>
          <a:p>
            <a:r>
              <a:rPr lang="en-GB" sz="1600" dirty="0"/>
              <a:t>System of equations consistent, and infinitely many solutions.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FA3B6D68-D797-4391-B76D-99F3CD451417}"/>
              </a:ext>
            </a:extLst>
          </p:cNvPr>
          <p:cNvSpPr/>
          <p:nvPr/>
        </p:nvSpPr>
        <p:spPr>
          <a:xfrm>
            <a:off x="395984" y="2504369"/>
            <a:ext cx="2012438" cy="737593"/>
          </a:xfrm>
          <a:prstGeom prst="parallelogram">
            <a:avLst>
              <a:gd name="adj" fmla="val 1043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FA3B6D68-D797-4391-B76D-99F3CD451417}"/>
              </a:ext>
            </a:extLst>
          </p:cNvPr>
          <p:cNvSpPr/>
          <p:nvPr/>
        </p:nvSpPr>
        <p:spPr>
          <a:xfrm>
            <a:off x="532892" y="2504368"/>
            <a:ext cx="2012438" cy="737593"/>
          </a:xfrm>
          <a:prstGeom prst="parallelogram">
            <a:avLst>
              <a:gd name="adj" fmla="val 104366"/>
            </a:avLst>
          </a:prstGeom>
          <a:solidFill>
            <a:schemeClr val="accent5">
              <a:alpha val="83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49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41" grpId="0" animBg="1"/>
      <p:bldP spid="4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95958C-E5DE-450E-A07A-194D749846D2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7AD071-64F4-4435-8666-C930108A3D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3EF69E-980E-4918-A948-35399857A8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08912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system of equations is shown below: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each of the following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determine whether the system of equations is consistent or inconsistent. If the system is consistent, determine whether there is a unique solution or an infinity of solutions. In each case, identify the geometric configuration of the plane corresponding to each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       (b)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      (c)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08912" cy="2585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54116" y="3227343"/>
            <a:ext cx="4282380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Remember that the system of equations is </a:t>
            </a:r>
            <a:r>
              <a:rPr lang="en-GB" sz="1200" b="1" dirty="0"/>
              <a:t>consistent</a:t>
            </a:r>
            <a:r>
              <a:rPr lang="en-GB" sz="1200" dirty="0"/>
              <a:t> if the corresponding matrix is non-singular, i.e. its determinant is non-0.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42752" y="3894956"/>
                <a:ext cx="7128792" cy="1378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=−18</m:t>
                    </m:r>
                  </m:oMath>
                </a14:m>
                <a:endParaRPr lang="en-GB" dirty="0"/>
              </a:p>
              <a:p>
                <a:r>
                  <a:rPr lang="en-GB" dirty="0"/>
                  <a:t>Matrix non-singular so a unique solution, i.e. planes meet at single point.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2" y="3894956"/>
                <a:ext cx="7128792" cy="1378904"/>
              </a:xfrm>
              <a:prstGeom prst="rect">
                <a:avLst/>
              </a:prstGeom>
              <a:blipFill>
                <a:blip r:embed="rId3"/>
                <a:stretch>
                  <a:fillRect l="-7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97880" y="3894956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5DE3D-4D10-4A64-870C-446FD37E5971}"/>
              </a:ext>
            </a:extLst>
          </p:cNvPr>
          <p:cNvSpPr/>
          <p:nvPr/>
        </p:nvSpPr>
        <p:spPr>
          <a:xfrm>
            <a:off x="590352" y="3894956"/>
            <a:ext cx="7438032" cy="1118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24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95958C-E5DE-450E-A07A-194D749846D2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7AD071-64F4-4435-8666-C930108A3D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3EF69E-980E-4918-A948-35399857A8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08912" cy="258532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system of equations is shown below: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For each of the following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determine whether the system of equations is consistent or inconsistent. If the system is consistent, determine whether there is a unique solution or an infinity of solutions. In each case, identify the geometric configuration of the plane corresponding to each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(a)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       (b)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      (c)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08912" cy="25853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7038" y="3657972"/>
                <a:ext cx="6109518" cy="3040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             (1)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             (2)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       (3)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+2×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=5     (4)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dirty="0"/>
                  <a:t>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/>
                  <a:t>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(5)</m:t>
                    </m:r>
                  </m:oMath>
                </a14:m>
                <a:endParaRPr lang="en-GB" dirty="0"/>
              </a:p>
              <a:p>
                <a:r>
                  <a:rPr lang="en-GB" dirty="0"/>
                  <a:t>Equations (4) and (5) are consistent so system is consistent and has an infinity of solutions. Planes meet at a sheaf.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38" y="3657972"/>
                <a:ext cx="6109518" cy="3040897"/>
              </a:xfrm>
              <a:prstGeom prst="rect">
                <a:avLst/>
              </a:prstGeom>
              <a:blipFill>
                <a:blip r:embed="rId3"/>
                <a:stretch>
                  <a:fillRect l="-898" r="-200" b="-2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76256" y="3803636"/>
            <a:ext cx="2071464" cy="28931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the matrix is singular, the system of equations could still be consistent: recall that we might have a sheaf (i.e. planes intersect at a line) or equations represent same plane.</a:t>
            </a:r>
          </a:p>
          <a:p>
            <a:r>
              <a:rPr lang="en-GB" sz="1400" b="1" u="sng" dirty="0"/>
              <a:t>Eliminate one of the variables. If resulting two equations are consistent, then system will be consistent.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3977" y="3657972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5DE3D-4D10-4A64-870C-446FD37E5971}"/>
              </a:ext>
            </a:extLst>
          </p:cNvPr>
          <p:cNvSpPr/>
          <p:nvPr/>
        </p:nvSpPr>
        <p:spPr>
          <a:xfrm>
            <a:off x="590352" y="3657972"/>
            <a:ext cx="5997872" cy="30387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75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95958C-E5DE-450E-A07A-194D749846D2}"/>
              </a:ext>
            </a:extLst>
          </p:cNvPr>
          <p:cNvGrpSpPr/>
          <p:nvPr/>
        </p:nvGrpSpPr>
        <p:grpSpPr>
          <a:xfrm>
            <a:off x="-218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7AD071-64F4-4435-8666-C930108A3DB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  <a:endParaRPr lang="en-GB" sz="3200" baseline="300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3EF69E-980E-4918-A948-35399857A8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08720"/>
                <a:ext cx="8208912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system of equations is consistent and has a single solution. Determine 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208912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95636" y="2916188"/>
                <a:ext cx="4680520" cy="13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−15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To have a solution, we require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−15≠0</m:t>
                    </m:r>
                  </m:oMath>
                </a14:m>
                <a:r>
                  <a:rPr lang="en-GB" dirty="0"/>
                  <a:t>, thus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≠15</m:t>
                    </m:r>
                  </m:oMath>
                </a14:m>
                <a:r>
                  <a:rPr lang="en-GB" dirty="0"/>
                  <a:t>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636" y="2916188"/>
                <a:ext cx="4680520" cy="1377108"/>
              </a:xfrm>
              <a:prstGeom prst="rect">
                <a:avLst/>
              </a:prstGeom>
              <a:blipFill>
                <a:blip r:embed="rId3"/>
                <a:stretch>
                  <a:fillRect l="-1042" r="-391" b="-6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02E5DE3D-4D10-4A64-870C-446FD37E5971}"/>
              </a:ext>
            </a:extLst>
          </p:cNvPr>
          <p:cNvSpPr/>
          <p:nvPr/>
        </p:nvSpPr>
        <p:spPr>
          <a:xfrm>
            <a:off x="395536" y="2386048"/>
            <a:ext cx="8208912" cy="2123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562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120-121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939074" y="1986227"/>
            <a:ext cx="8871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 before the lesson		</a:t>
            </a:r>
            <a:r>
              <a:rPr lang="en-US" sz="2000" dirty="0" smtClean="0"/>
              <a:t>Q1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Class:			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					</a:t>
            </a:r>
            <a:r>
              <a:rPr lang="en-US" sz="2000" dirty="0" smtClean="0"/>
              <a:t>Q2</a:t>
            </a:r>
            <a:endParaRPr lang="en-US" sz="2000" dirty="0"/>
          </a:p>
          <a:p>
            <a:r>
              <a:rPr lang="en-US" sz="2000" dirty="0">
                <a:solidFill>
                  <a:schemeClr val="accent6"/>
                </a:solidFill>
              </a:rPr>
              <a:t>Amber</a:t>
            </a:r>
            <a:r>
              <a:rPr lang="en-US" sz="2000" dirty="0"/>
              <a:t> 					</a:t>
            </a:r>
            <a:r>
              <a:rPr lang="en-US" sz="2000" dirty="0" smtClean="0"/>
              <a:t>Q3&amp;4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					</a:t>
            </a:r>
            <a:r>
              <a:rPr lang="en-US" sz="2000" dirty="0" smtClean="0"/>
              <a:t>Q5&amp;6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60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(Just for Fun) Using matrices to represent data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35" name="Picture 4" descr="http://www.cafemath.fr/mathblog/content/GoodWillHunt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60" y="2393504"/>
            <a:ext cx="9174860" cy="4464496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395536" y="69269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a scene from the film </a:t>
            </a:r>
            <a:r>
              <a:rPr lang="en-GB" b="1" dirty="0"/>
              <a:t>Good Will Hunting</a:t>
            </a:r>
            <a:r>
              <a:rPr lang="en-GB" dirty="0"/>
              <a:t>.</a:t>
            </a:r>
          </a:p>
          <a:p>
            <a:r>
              <a:rPr lang="en-GB" dirty="0"/>
              <a:t>Maths professor </a:t>
            </a:r>
            <a:r>
              <a:rPr lang="en-GB" dirty="0" err="1"/>
              <a:t>Lambeau</a:t>
            </a:r>
            <a:r>
              <a:rPr lang="en-GB" dirty="0"/>
              <a:t> poses a “difficult”* problem for his graduate students from algebraic graph theory, the first part asking for a matrix representation of this graph. Matt Damon anonymously solves the problem while on a cleaning shift.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51520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* It really isn’t.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596336" y="155679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3131840" y="692696"/>
            <a:ext cx="1872208" cy="3131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572540"/>
            <a:ext cx="2304256" cy="12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3160" y="4301624"/>
                <a:ext cx="2808312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 an ‘adjacency matrix’, the number in the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baseline="30000" dirty="0" err="1"/>
                  <a:t>th</a:t>
                </a:r>
                <a:r>
                  <a:rPr lang="en-GB" dirty="0"/>
                  <a:t> row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GB" baseline="30000" dirty="0" err="1"/>
                  <a:t>th</a:t>
                </a:r>
                <a:r>
                  <a:rPr lang="en-GB" dirty="0"/>
                  <a:t> column is the number of edges directly connecting node (i.e. dot)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to dot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" y="4301624"/>
                <a:ext cx="2808312" cy="1477328"/>
              </a:xfrm>
              <a:prstGeom prst="rect">
                <a:avLst/>
              </a:prstGeom>
              <a:blipFill>
                <a:blip r:embed="rId4"/>
                <a:stretch>
                  <a:fillRect l="-1509" t="-1626" r="-237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078480" y="5659120"/>
            <a:ext cx="1341120" cy="1117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66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(Just for Fun) Using matrices to represent data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434" y="1832614"/>
            <a:ext cx="42659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60605"/>
            <a:ext cx="4536504" cy="477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95536" y="771372"/>
            <a:ext cx="8064896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In my 4</a:t>
            </a:r>
            <a:r>
              <a:rPr lang="en-GB" sz="1600" baseline="30000" dirty="0"/>
              <a:t>th</a:t>
            </a:r>
            <a:r>
              <a:rPr lang="en-GB" sz="1600" dirty="0"/>
              <a:t> year undergraduate dissertation, I used matrices to help ‘learn’ mark schemes from GCSE biology scripts*. Matrix algebra helped me to initially determine how words (and more complex semantic information) tended to occur together with other words.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A84CA-4053-4BCA-9302-1CF95D6116DC}"/>
              </a:ext>
            </a:extLst>
          </p:cNvPr>
          <p:cNvSpPr txBox="1"/>
          <p:nvPr/>
        </p:nvSpPr>
        <p:spPr>
          <a:xfrm>
            <a:off x="152078" y="6343228"/>
            <a:ext cx="3553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* Shameless Brag Opportunity: I won the “Best Undergraduate Dissertation Prize” for this!</a:t>
            </a:r>
          </a:p>
        </p:txBody>
      </p:sp>
    </p:spTree>
    <p:extLst>
      <p:ext uri="{BB962C8B-B14F-4D97-AF65-F5344CB8AC3E}">
        <p14:creationId xmlns:p14="http://schemas.microsoft.com/office/powerpoint/2010/main" val="223821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(Just for Fun) And matrices in Statistics…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3528" y="83025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Stats Year 2, you have/will come across the </a:t>
            </a:r>
            <a:r>
              <a:rPr lang="en-GB" b="1" dirty="0"/>
              <a:t>Normal Distribution</a:t>
            </a:r>
            <a:r>
              <a:rPr lang="en-GB" dirty="0"/>
              <a:t>, where you need to specify the </a:t>
            </a:r>
            <a:r>
              <a:rPr lang="en-GB" b="1" dirty="0"/>
              <a:t>variance</a:t>
            </a:r>
            <a:r>
              <a:rPr lang="en-GB" dirty="0"/>
              <a:t>. This can be extended to 2D (and beyond) by using a “</a:t>
            </a:r>
            <a:r>
              <a:rPr lang="en-GB" b="1" dirty="0"/>
              <a:t>covariance matrix</a:t>
            </a:r>
            <a:r>
              <a:rPr lang="en-GB" dirty="0"/>
              <a:t>”, where each number in the matrix gives the extent to which each axis varies with each other.</a:t>
            </a:r>
          </a:p>
        </p:txBody>
      </p:sp>
      <p:pic>
        <p:nvPicPr>
          <p:cNvPr id="47106" name="Picture 2" descr="http://www.psychstat.missouristate.edu/introbook/sbgraph/normal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896544" cy="1830319"/>
          </a:xfrm>
          <a:prstGeom prst="rect">
            <a:avLst/>
          </a:prstGeom>
          <a:noFill/>
        </p:spPr>
      </p:pic>
      <p:pic>
        <p:nvPicPr>
          <p:cNvPr id="47108" name="Picture 4" descr="http://i.stack.imgur.com/Tz6T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212976"/>
            <a:ext cx="2790825" cy="2324101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3851920" y="4077072"/>
            <a:ext cx="1080120" cy="5760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112" name="Picture 8" descr="&#10;f_{\mathbf x}(x_1,\ldots,x_k) =&#10;\frac{1}{\sqrt{(2\pi)^k|\boldsymbol\Sigma|}}&#10;\exp\left(-\frac{1}{2}({\mathbf x}-{\boldsymbol\mu})^T{\boldsymbol\Sigma}^{-1}({\mathbf x}-{\boldsymbol\mu})&#10;\right),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870447"/>
            <a:ext cx="4276353" cy="43011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1560" y="3429000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1D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32040" y="3429000"/>
            <a:ext cx="5040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2D</a:t>
            </a:r>
          </a:p>
        </p:txBody>
      </p:sp>
      <p:pic>
        <p:nvPicPr>
          <p:cNvPr id="47114" name="Picture 10" descr="&#10;f(x, \mu, \sigma) = \frac{1}{\sigma\sqrt{2\pi}} e^{ -\frac{(x-\mu)^2}{2\sigma^2} }.&#10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7324" y="5805264"/>
            <a:ext cx="2434483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7351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3528" y="692696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#1 Dimensions of Matrices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486" y="116931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dimension of a matrix is its </a:t>
            </a:r>
            <a:r>
              <a:rPr lang="en-GB" b="1" dirty="0"/>
              <a:t>size</a:t>
            </a:r>
            <a:r>
              <a:rPr lang="en-GB" dirty="0"/>
              <a:t>, in terms of its number of </a:t>
            </a:r>
            <a:r>
              <a:rPr lang="en-GB" b="1" dirty="0"/>
              <a:t>rows</a:t>
            </a:r>
            <a:r>
              <a:rPr lang="en-GB" dirty="0"/>
              <a:t> and </a:t>
            </a:r>
            <a:r>
              <a:rPr lang="en-GB" b="1" dirty="0"/>
              <a:t>columns </a:t>
            </a:r>
            <a:r>
              <a:rPr lang="en-GB" dirty="0"/>
              <a:t>(in that order).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17563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3568" y="2060848"/>
            <a:ext cx="24482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Matrix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2060848"/>
            <a:ext cx="36724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47864" y="2564904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2×3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564904"/>
                <a:ext cx="23042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683568" y="3429000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8096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347864" y="3789040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3×1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789040"/>
                <a:ext cx="230425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013176"/>
            <a:ext cx="14192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683568" y="4797152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347864" y="4941168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1×3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941168"/>
                <a:ext cx="23042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224758" y="3679406"/>
            <a:ext cx="3651498" cy="815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24758" y="4941168"/>
            <a:ext cx="3672408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283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Matrix Fundamentals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23528" y="69269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#2 Notation/Names for Matrices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134076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matrix can have square or curvy brackets*.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6309320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* The textbook only uses curvy.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564904"/>
            <a:ext cx="152245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264775" y="3796715"/>
            <a:ext cx="136815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Matrix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75856" y="3789040"/>
            <a:ext cx="1800200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Column Vector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12160" y="3789040"/>
            <a:ext cx="1584176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Row Vector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492896"/>
            <a:ext cx="6096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95536" y="467395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matrix with one column is </a:t>
            </a:r>
            <a:r>
              <a:rPr lang="en-GB" b="1" dirty="0"/>
              <a:t>simply a vector in the usual sense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58416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39370</TotalTime>
  <Words>2970</Words>
  <Application>Microsoft Office PowerPoint</Application>
  <PresentationFormat>On-screen Show (4:3)</PresentationFormat>
  <Paragraphs>546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Symbol</vt:lpstr>
      <vt:lpstr>Wingdings</vt:lpstr>
      <vt:lpstr>Office Theme</vt:lpstr>
      <vt:lpstr>CorePure1 Chapter 6 :: 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1397</cp:revision>
  <dcterms:created xsi:type="dcterms:W3CDTF">2013-02-28T07:36:55Z</dcterms:created>
  <dcterms:modified xsi:type="dcterms:W3CDTF">2019-08-26T05:54:41Z</dcterms:modified>
</cp:coreProperties>
</file>