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61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37" d="100"/>
          <a:sy n="37" d="100"/>
        </p:scale>
        <p:origin x="36" y="7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7.png"/><Relationship Id="rId5" Type="http://schemas.openxmlformats.org/officeDocument/2006/relationships/image" Target="../media/image3.png"/><Relationship Id="rId10" Type="http://schemas.openxmlformats.org/officeDocument/2006/relationships/image" Target="../media/image11.png"/><Relationship Id="rId4" Type="http://schemas.openxmlformats.org/officeDocument/2006/relationships/image" Target="../media/image2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6.png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2.png"/><Relationship Id="rId9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2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6.png"/><Relationship Id="rId7" Type="http://schemas.openxmlformats.org/officeDocument/2006/relationships/image" Target="../media/image2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23.png"/><Relationship Id="rId3" Type="http://schemas.openxmlformats.org/officeDocument/2006/relationships/image" Target="../media/image6.png"/><Relationship Id="rId7" Type="http://schemas.openxmlformats.org/officeDocument/2006/relationships/image" Target="../media/image29.png"/><Relationship Id="rId12" Type="http://schemas.openxmlformats.org/officeDocument/2006/relationships/image" Target="../media/image3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.png"/><Relationship Id="rId9" Type="http://schemas.openxmlformats.org/officeDocument/2006/relationships/image" Target="../media/image3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3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3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2047" y="1584961"/>
            <a:ext cx="4171405" cy="4902925"/>
          </a:xfrm>
        </p:spPr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en-US" sz="2000" dirty="0">
                <a:latin typeface="Comic Sans MS" panose="030F0702030302020204" pitchFamily="66" charset="0"/>
              </a:rPr>
              <a:t>A crate of mass 12kg is at rest on a smooth horizontal plane. It is dragged by means of a force of magnitude 40N, which acts at an angle of 15˚ above the horizontal. Find:</a:t>
            </a:r>
          </a:p>
          <a:p>
            <a:pPr marL="457200" indent="-457200">
              <a:buAutoNum type="alphaLcParenR"/>
            </a:pPr>
            <a:r>
              <a:rPr lang="en-US" sz="2000" dirty="0">
                <a:latin typeface="Comic Sans MS" panose="030F0702030302020204" pitchFamily="66" charset="0"/>
              </a:rPr>
              <a:t>The magnitude of the normal reaction of the plane on the box</a:t>
            </a:r>
          </a:p>
          <a:p>
            <a:pPr marL="457200" indent="-457200">
              <a:buAutoNum type="alphaLcParenR"/>
            </a:pPr>
            <a:r>
              <a:rPr lang="en-US" sz="2000" dirty="0">
                <a:latin typeface="Comic Sans MS" panose="030F0702030302020204" pitchFamily="66" charset="0"/>
              </a:rPr>
              <a:t>The acceleration of the box</a:t>
            </a:r>
          </a:p>
          <a:p>
            <a:pPr marL="457200" indent="-457200">
              <a:buAutoNum type="alphaLcParenR"/>
            </a:pPr>
            <a:r>
              <a:rPr lang="en-US" sz="2000" dirty="0">
                <a:latin typeface="Comic Sans MS" panose="030F0702030302020204" pitchFamily="66" charset="0"/>
              </a:rPr>
              <a:t>The total distance travelled by the box in the first 5 seconds of its motion</a:t>
            </a:r>
          </a:p>
          <a:p>
            <a:pPr marL="0" indent="0">
              <a:buNone/>
            </a:pPr>
            <a:endParaRPr lang="en-GB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 txBox="1">
            <a:spLocks/>
          </p:cNvSpPr>
          <p:nvPr/>
        </p:nvSpPr>
        <p:spPr>
          <a:xfrm>
            <a:off x="6161316" y="1554481"/>
            <a:ext cx="4171405" cy="4902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2) A 10kg box rests on a rough plane inclined at an angle of 30˚ to the horizontal. Given that the box is on the point of slipping down the plane, find the coefficient of friction between the box and the plane.</a:t>
            </a:r>
          </a:p>
          <a:p>
            <a:pPr marL="0" indent="0">
              <a:buNone/>
            </a:pPr>
            <a:endParaRPr lang="en-GB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01835" y="3888377"/>
            <a:ext cx="868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Comic Sans MS" pitchFamily="66" charset="0"/>
              </a:rPr>
              <a:t>107N</a:t>
            </a:r>
            <a:endParaRPr lang="en-GB" sz="20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45035" y="4393474"/>
            <a:ext cx="12692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Comic Sans MS" pitchFamily="66" charset="0"/>
              </a:rPr>
              <a:t>3.22ms</a:t>
            </a:r>
            <a:r>
              <a:rPr lang="en-GB" sz="2000" baseline="30000" dirty="0">
                <a:solidFill>
                  <a:srgbClr val="FF0000"/>
                </a:solidFill>
                <a:latin typeface="Comic Sans MS" pitchFamily="66" charset="0"/>
              </a:rPr>
              <a:t>-2</a:t>
            </a:r>
            <a:endParaRPr lang="en-GB" sz="2000" u="sng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13515" y="5508171"/>
            <a:ext cx="9818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Comic Sans MS" pitchFamily="66" charset="0"/>
              </a:rPr>
              <a:t>40.2m</a:t>
            </a:r>
            <a:endParaRPr lang="en-GB" sz="20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87641" y="3574869"/>
            <a:ext cx="868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Comic Sans MS" pitchFamily="66" charset="0"/>
              </a:rPr>
              <a:t>0.58</a:t>
            </a:r>
            <a:endParaRPr lang="en-GB" sz="20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151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2A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6" name="Straight Connector 5"/>
          <p:cNvCxnSpPr/>
          <p:nvPr/>
        </p:nvCxnSpPr>
        <p:spPr>
          <a:xfrm>
            <a:off x="152400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2135560" y="2682537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Q1-3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Q4-7</a:t>
            </a:r>
            <a:endParaRPr lang="en-US" sz="2400" dirty="0"/>
          </a:p>
          <a:p>
            <a:r>
              <a:rPr lang="en-US" sz="2400" dirty="0" smtClean="0">
                <a:solidFill>
                  <a:schemeClr val="accent6"/>
                </a:solidFill>
              </a:rPr>
              <a:t>Amber</a:t>
            </a:r>
            <a:r>
              <a:rPr lang="en-US" sz="2400" dirty="0" smtClean="0"/>
              <a:t> </a:t>
            </a:r>
            <a:r>
              <a:rPr lang="en-US" sz="2400" dirty="0"/>
              <a:t>					</a:t>
            </a:r>
            <a:r>
              <a:rPr lang="en-US" sz="2400" dirty="0" smtClean="0"/>
              <a:t>Q8-10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 smtClean="0"/>
              <a:t>Q14-17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0" y="658307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Mechanics 1</a:t>
            </a:r>
          </a:p>
          <a:p>
            <a:r>
              <a:rPr lang="en-GB" sz="2400" dirty="0"/>
              <a:t>Pages </a:t>
            </a:r>
            <a:r>
              <a:rPr lang="en-GB" sz="2400" dirty="0" smtClean="0"/>
              <a:t>18-19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41547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1308" y="1217023"/>
            <a:ext cx="3505200" cy="48768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1300" b="1" dirty="0">
                <a:latin typeface="Comic Sans MS" pitchFamily="66" charset="0"/>
              </a:rPr>
              <a:t>You can calculate the work done by a force when its point of application moves by using the following formula</a:t>
            </a:r>
          </a:p>
          <a:p>
            <a:pPr marL="0" indent="0" algn="ctr">
              <a:buNone/>
            </a:pPr>
            <a:endParaRPr lang="en-US" sz="13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3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300" dirty="0">
                <a:latin typeface="Comic Sans MS" pitchFamily="66" charset="0"/>
              </a:rPr>
              <a:t>W = work done</a:t>
            </a:r>
          </a:p>
          <a:p>
            <a:pPr marL="0" indent="0" algn="ctr">
              <a:buNone/>
            </a:pPr>
            <a:r>
              <a:rPr lang="en-GB" sz="1300" dirty="0">
                <a:latin typeface="Comic Sans MS" pitchFamily="66" charset="0"/>
              </a:rPr>
              <a:t>F = magnitude of the force</a:t>
            </a:r>
          </a:p>
          <a:p>
            <a:pPr marL="0" indent="0" algn="ctr">
              <a:buNone/>
            </a:pPr>
            <a:r>
              <a:rPr lang="en-GB" sz="1300" dirty="0">
                <a:latin typeface="Comic Sans MS" pitchFamily="66" charset="0"/>
              </a:rPr>
              <a:t>s = the distance moved in the direction of the force</a:t>
            </a:r>
          </a:p>
          <a:p>
            <a:pPr marL="0" indent="0" algn="ctr">
              <a:buNone/>
            </a:pPr>
            <a:r>
              <a:rPr lang="en-GB" sz="1300" dirty="0">
                <a:latin typeface="Comic Sans MS" pitchFamily="66" charset="0"/>
              </a:rPr>
              <a:t>For work done against gravity:</a:t>
            </a:r>
          </a:p>
          <a:p>
            <a:pPr marL="0" indent="0" algn="ctr">
              <a:buNone/>
            </a:pPr>
            <a:endParaRPr lang="en-GB" sz="13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3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3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300" dirty="0">
                <a:latin typeface="Comic Sans MS" pitchFamily="66" charset="0"/>
              </a:rPr>
              <a:t>W = work done</a:t>
            </a:r>
          </a:p>
          <a:p>
            <a:pPr marL="0" indent="0" algn="ctr">
              <a:buNone/>
            </a:pPr>
            <a:r>
              <a:rPr lang="en-GB" sz="1300" dirty="0">
                <a:latin typeface="Comic Sans MS" pitchFamily="66" charset="0"/>
              </a:rPr>
              <a:t>m = mass of the object</a:t>
            </a:r>
          </a:p>
          <a:p>
            <a:pPr marL="0" indent="0" algn="ctr">
              <a:buNone/>
            </a:pPr>
            <a:r>
              <a:rPr lang="en-GB" sz="1300" dirty="0">
                <a:latin typeface="Comic Sans MS" pitchFamily="66" charset="0"/>
              </a:rPr>
              <a:t>g = gravitational constant</a:t>
            </a:r>
          </a:p>
          <a:p>
            <a:pPr marL="0" indent="0" algn="ctr">
              <a:buNone/>
            </a:pPr>
            <a:r>
              <a:rPr lang="en-GB" sz="1300" dirty="0">
                <a:latin typeface="Comic Sans MS" pitchFamily="66" charset="0"/>
              </a:rPr>
              <a:t>h = the height raised</a:t>
            </a:r>
          </a:p>
          <a:p>
            <a:pPr marL="0" indent="0" algn="ctr">
              <a:buNone/>
            </a:pPr>
            <a:endParaRPr lang="en-GB" sz="13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300" dirty="0">
                <a:latin typeface="Comic Sans MS" pitchFamily="66" charset="0"/>
              </a:rPr>
              <a:t>These two formulae are effectively the same!</a:t>
            </a:r>
          </a:p>
          <a:p>
            <a:pPr marL="0" indent="0" algn="ctr">
              <a:buNone/>
            </a:pPr>
            <a:endParaRPr lang="en-GB" sz="13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71800" y="2111829"/>
                <a:ext cx="10207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𝑾</m:t>
                      </m:r>
                      <m:r>
                        <a:rPr lang="en-GB" b="1" i="1">
                          <a:latin typeface="Cambria Math"/>
                        </a:rPr>
                        <m:t>=</m:t>
                      </m:r>
                      <m:r>
                        <a:rPr lang="en-GB" b="1" i="1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2111829"/>
                <a:ext cx="102079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819400" y="4191000"/>
                <a:ext cx="13589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𝑾</m:t>
                      </m:r>
                      <m:r>
                        <a:rPr lang="en-GB" b="1" i="1">
                          <a:latin typeface="Cambria Math"/>
                        </a:rPr>
                        <m:t>=</m:t>
                      </m:r>
                      <m:r>
                        <a:rPr lang="en-GB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4191000"/>
                <a:ext cx="1358922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>
            <a:off x="6858000" y="3048000"/>
            <a:ext cx="2438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696200" y="2590800"/>
            <a:ext cx="7620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8458200" y="2819400"/>
            <a:ext cx="685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144000" y="2667001"/>
            <a:ext cx="5164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15N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715000" y="1524000"/>
            <a:ext cx="4572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 box is pulled 7m across a horizontal floor by a horizontal force of magnitude 15N. Calculate the work done by the force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943600" y="3352800"/>
                <a:ext cx="10207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𝑊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r>
                        <a:rPr lang="en-GB" i="1">
                          <a:latin typeface="Cambria Math"/>
                        </a:rPr>
                        <m:t>𝐹𝑠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352800"/>
                <a:ext cx="1020792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943600" y="3810000"/>
                <a:ext cx="13174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𝑊</m:t>
                      </m:r>
                      <m:r>
                        <a:rPr lang="en-GB" i="1">
                          <a:latin typeface="Cambria Math"/>
                        </a:rPr>
                        <m:t>=15×7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810000"/>
                <a:ext cx="1317412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943600" y="4267200"/>
                <a:ext cx="12449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𝑊</m:t>
                      </m:r>
                      <m:r>
                        <a:rPr lang="en-GB" i="1">
                          <a:latin typeface="Cambria Math"/>
                        </a:rPr>
                        <m:t>=105</m:t>
                      </m:r>
                      <m:r>
                        <a:rPr lang="en-GB" i="1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4267200"/>
                <a:ext cx="1244956" cy="369332"/>
              </a:xfrm>
              <a:prstGeom prst="rect">
                <a:avLst/>
              </a:prstGeom>
              <a:blipFill>
                <a:blip r:embed="rId7"/>
                <a:stretch>
                  <a:fillRect b="-68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18"/>
          <p:cNvSpPr/>
          <p:nvPr/>
        </p:nvSpPr>
        <p:spPr>
          <a:xfrm>
            <a:off x="7162800" y="3505200"/>
            <a:ext cx="5334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c 19"/>
          <p:cNvSpPr/>
          <p:nvPr/>
        </p:nvSpPr>
        <p:spPr>
          <a:xfrm>
            <a:off x="7162800" y="4038600"/>
            <a:ext cx="5334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7620000" y="3581401"/>
            <a:ext cx="289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 from the question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620000" y="4114800"/>
            <a:ext cx="1066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324600" y="5029200"/>
            <a:ext cx="342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Work done is measured in </a:t>
            </a:r>
            <a:r>
              <a:rPr lang="en-GB" sz="1600" u="sng" dirty="0">
                <a:solidFill>
                  <a:srgbClr val="FF0000"/>
                </a:solidFill>
                <a:latin typeface="Comic Sans MS" pitchFamily="66" charset="0"/>
              </a:rPr>
              <a:t>Joules!</a:t>
            </a:r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Work, Energy and Power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5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12232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 animBg="1"/>
      <p:bldP spid="14" grpId="0"/>
      <p:bldP spid="15" grpId="0"/>
      <p:bldP spid="16" grpId="0"/>
      <p:bldP spid="17" grpId="0"/>
      <p:bldP spid="18" grpId="0"/>
      <p:bldP spid="19" grpId="0" animBg="1"/>
      <p:bldP spid="20" grpId="0" animBg="1"/>
      <p:bldP spid="21" grpId="0"/>
      <p:bldP spid="22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505200" cy="4876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work done by a force when its point of application moves by using the following formula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packing case is pulled across a horizontal floor by a horizontal rope. The case moves at a constant speed and there is a constant resistance to motion of magnitude R </a:t>
            </a:r>
            <a:r>
              <a:rPr lang="en-GB" sz="1400" dirty="0" err="1">
                <a:latin typeface="Comic Sans MS" pitchFamily="66" charset="0"/>
              </a:rPr>
              <a:t>Newtons</a:t>
            </a:r>
            <a:r>
              <a:rPr lang="en-GB" sz="1400" dirty="0">
                <a:latin typeface="Comic Sans MS" pitchFamily="66" charset="0"/>
              </a:rPr>
              <a:t>. When the case has moved a distance of 12m the work done is 96J. Calculate the magnitude of the resistance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In this case you will need to use more than one formula, as we do not know either the force or the resistance… 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525000" y="152400"/>
                <a:ext cx="10207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𝑾</m:t>
                      </m:r>
                      <m:r>
                        <a:rPr lang="en-GB" b="1" i="1">
                          <a:latin typeface="Cambria Math"/>
                        </a:rPr>
                        <m:t>=</m:t>
                      </m:r>
                      <m:r>
                        <a:rPr lang="en-GB" b="1" i="1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000" y="152400"/>
                <a:ext cx="102079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309078" y="533400"/>
                <a:ext cx="13589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𝑾</m:t>
                      </m:r>
                      <m:r>
                        <a:rPr lang="en-GB" b="1" i="1">
                          <a:latin typeface="Cambria Math"/>
                        </a:rPr>
                        <m:t>=</m:t>
                      </m:r>
                      <m:r>
                        <a:rPr lang="en-GB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9078" y="533400"/>
                <a:ext cx="1358922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/>
          <p:cNvCxnSpPr/>
          <p:nvPr/>
        </p:nvCxnSpPr>
        <p:spPr>
          <a:xfrm>
            <a:off x="6781800" y="3124200"/>
            <a:ext cx="2438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7620000" y="2667000"/>
            <a:ext cx="7620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8382000" y="2895600"/>
            <a:ext cx="685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9107875" y="2743201"/>
            <a:ext cx="4363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FN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6934200" y="2895600"/>
            <a:ext cx="685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477000" y="2743201"/>
            <a:ext cx="4363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RN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7696200" y="2438400"/>
            <a:ext cx="685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7696200" y="2438400"/>
            <a:ext cx="533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839784" y="2133601"/>
            <a:ext cx="2936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715000" y="1524000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Draw a diagram – we do not know the force or the resistance, and the acceleration is 0 (constant speed)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943600" y="3810000"/>
                <a:ext cx="10207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𝑊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r>
                        <a:rPr lang="en-GB" i="1">
                          <a:latin typeface="Cambria Math"/>
                        </a:rPr>
                        <m:t>𝐹𝑠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810000"/>
                <a:ext cx="1020792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943601" y="4267200"/>
                <a:ext cx="13671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96=</m:t>
                      </m:r>
                      <m:r>
                        <a:rPr lang="en-GB" i="1">
                          <a:latin typeface="Cambria Math"/>
                        </a:rPr>
                        <m:t>𝐹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×12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1" y="4267200"/>
                <a:ext cx="1367105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943601" y="4724400"/>
                <a:ext cx="9912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𝐹</m:t>
                      </m:r>
                      <m:r>
                        <a:rPr lang="en-GB" i="1">
                          <a:latin typeface="Cambria Math"/>
                        </a:rPr>
                        <m:t>=8</m:t>
                      </m:r>
                      <m:r>
                        <a:rPr lang="en-GB" i="1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1" y="4724400"/>
                <a:ext cx="991233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Arc 36"/>
          <p:cNvSpPr/>
          <p:nvPr/>
        </p:nvSpPr>
        <p:spPr>
          <a:xfrm>
            <a:off x="7162800" y="3962400"/>
            <a:ext cx="5334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c 37"/>
          <p:cNvSpPr/>
          <p:nvPr/>
        </p:nvSpPr>
        <p:spPr>
          <a:xfrm>
            <a:off x="7162800" y="4495800"/>
            <a:ext cx="5334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7620000" y="4038601"/>
            <a:ext cx="289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 from the question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620000" y="4572000"/>
            <a:ext cx="1066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791200" y="3276600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Find the force acting on the box by using one of the formulae above…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9067800" y="27432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8N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562600" y="5105401"/>
            <a:ext cx="472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Now use F = ma, resolving horizontally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943601" y="5486400"/>
                <a:ext cx="10168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𝐹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r>
                        <a:rPr lang="en-GB" i="1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1" y="5486400"/>
                <a:ext cx="1016881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943601" y="5943600"/>
                <a:ext cx="12253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8−</m:t>
                      </m:r>
                      <m:r>
                        <a:rPr lang="en-GB" i="1">
                          <a:latin typeface="Cambria Math"/>
                        </a:rPr>
                        <m:t>𝑅</m:t>
                      </m:r>
                      <m:r>
                        <a:rPr lang="en-GB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1" y="5943600"/>
                <a:ext cx="1225335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943601" y="6400800"/>
                <a:ext cx="9953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𝑅</m:t>
                      </m:r>
                      <m:r>
                        <a:rPr lang="en-GB" i="1">
                          <a:latin typeface="Cambria Math"/>
                        </a:rPr>
                        <m:t>=8</m:t>
                      </m:r>
                      <m:r>
                        <a:rPr lang="en-GB" i="1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1" y="6400800"/>
                <a:ext cx="995337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/>
          <p:cNvSpPr/>
          <p:nvPr/>
        </p:nvSpPr>
        <p:spPr>
          <a:xfrm>
            <a:off x="7162800" y="5638800"/>
            <a:ext cx="5334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Arc 47"/>
          <p:cNvSpPr/>
          <p:nvPr/>
        </p:nvSpPr>
        <p:spPr>
          <a:xfrm>
            <a:off x="7162800" y="6172200"/>
            <a:ext cx="5334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7620000" y="56388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Acceleration is 0, remember to include forces correctly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620000" y="6248400"/>
            <a:ext cx="1066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Work, Energy and Power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2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53616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7" grpId="0"/>
      <p:bldP spid="27" grpId="1"/>
      <p:bldP spid="29" grpId="0"/>
      <p:bldP spid="29" grpId="1"/>
      <p:bldP spid="32" grpId="0"/>
      <p:bldP spid="32" grpId="1"/>
      <p:bldP spid="33" grpId="0"/>
      <p:bldP spid="34" grpId="0"/>
      <p:bldP spid="35" grpId="0"/>
      <p:bldP spid="36" grpId="0"/>
      <p:bldP spid="37" grpId="0" animBg="1"/>
      <p:bldP spid="38" grpId="0" animBg="1"/>
      <p:bldP spid="39" grpId="0"/>
      <p:bldP spid="40" grpId="0"/>
      <p:bldP spid="42" grpId="0"/>
      <p:bldP spid="42" grpId="1"/>
      <p:bldP spid="43" grpId="0"/>
      <p:bldP spid="44" grpId="0"/>
      <p:bldP spid="45" grpId="0"/>
      <p:bldP spid="46" grpId="0"/>
      <p:bldP spid="47" grpId="0" animBg="1"/>
      <p:bldP spid="48" grpId="0" animBg="1"/>
      <p:bldP spid="49" grpId="0"/>
      <p:bldP spid="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505200" cy="4876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work done by a force when its point of application moves by using the following formula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bricklayer raises a load of bricks of total mass 30kg at a constant speed by attaching a cable to the bricks.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Assuming the cable is vertical, calculate the work done when the bricks are raised a distance of 7m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525000" y="152400"/>
                <a:ext cx="10207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𝑾</m:t>
                      </m:r>
                      <m:r>
                        <a:rPr lang="en-GB" b="1" i="1">
                          <a:latin typeface="Cambria Math"/>
                        </a:rPr>
                        <m:t>=</m:t>
                      </m:r>
                      <m:r>
                        <a:rPr lang="en-GB" b="1" i="1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000" y="152400"/>
                <a:ext cx="102079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309078" y="533400"/>
                <a:ext cx="13589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𝑾</m:t>
                      </m:r>
                      <m:r>
                        <a:rPr lang="en-GB" b="1" i="1">
                          <a:latin typeface="Cambria Math"/>
                        </a:rPr>
                        <m:t>=</m:t>
                      </m:r>
                      <m:r>
                        <a:rPr lang="en-GB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9078" y="533400"/>
                <a:ext cx="1358922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5562600" y="1524000"/>
            <a:ext cx="4953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Draw a diagram – Tension is the force in the cable. The weight can be added to the diagram as well and acceleration</a:t>
            </a:r>
          </a:p>
        </p:txBody>
      </p:sp>
      <p:sp>
        <p:nvSpPr>
          <p:cNvPr id="51" name="Rectangle 50"/>
          <p:cNvSpPr/>
          <p:nvPr/>
        </p:nvSpPr>
        <p:spPr>
          <a:xfrm>
            <a:off x="5943600" y="2819400"/>
            <a:ext cx="7620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6324600" y="2362200"/>
            <a:ext cx="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6324600" y="3276600"/>
            <a:ext cx="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096000" y="3733801"/>
            <a:ext cx="4972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30g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172200" y="2057401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 rot="16200000">
            <a:off x="6667500" y="3009900"/>
            <a:ext cx="685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16200000">
            <a:off x="6743700" y="3086100"/>
            <a:ext cx="533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7086600" y="28956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467600" y="2514601"/>
            <a:ext cx="2743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If we are going to calculate the work done, we need the tension</a:t>
            </a:r>
          </a:p>
          <a:p>
            <a:pPr algn="ctr"/>
            <a:endParaRPr lang="en-GB" sz="1400" dirty="0">
              <a:latin typeface="Comic Sans MS" pitchFamily="66" charset="0"/>
            </a:endParaRPr>
          </a:p>
          <a:p>
            <a:pPr algn="ctr"/>
            <a:r>
              <a:rPr lang="en-GB" sz="1400" dirty="0">
                <a:latin typeface="Comic Sans MS" pitchFamily="66" charset="0"/>
                <a:sym typeface="Wingdings" pitchFamily="2" charset="2"/>
              </a:rPr>
              <a:t> Use F = ma and resolve vertically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638800" y="4114800"/>
                <a:ext cx="92243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𝐹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114800"/>
                <a:ext cx="922432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029200" y="4495800"/>
                <a:ext cx="13404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−30</m:t>
                      </m:r>
                      <m:r>
                        <a:rPr lang="en-GB" sz="1600" i="1">
                          <a:latin typeface="Cambria Math"/>
                        </a:rPr>
                        <m:t>𝑔</m:t>
                      </m:r>
                      <m:r>
                        <a:rPr lang="en-GB" sz="1600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4495800"/>
                <a:ext cx="1340432" cy="338554"/>
              </a:xfrm>
              <a:prstGeom prst="rect">
                <a:avLst/>
              </a:prstGeom>
              <a:blipFill>
                <a:blip r:embed="rId6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5638801" y="4876800"/>
                <a:ext cx="981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=30</m:t>
                      </m:r>
                      <m:r>
                        <a:rPr lang="en-GB" sz="1600" i="1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1" y="4876800"/>
                <a:ext cx="981551" cy="338554"/>
              </a:xfrm>
              <a:prstGeom prst="rect">
                <a:avLst/>
              </a:prstGeom>
              <a:blipFill>
                <a:blip r:embed="rId7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Arc 59"/>
          <p:cNvSpPr/>
          <p:nvPr/>
        </p:nvSpPr>
        <p:spPr>
          <a:xfrm>
            <a:off x="6324600" y="4343400"/>
            <a:ext cx="5334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6858000" y="4343400"/>
            <a:ext cx="1066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62" name="Arc 61"/>
          <p:cNvSpPr/>
          <p:nvPr/>
        </p:nvSpPr>
        <p:spPr>
          <a:xfrm>
            <a:off x="6324600" y="4724400"/>
            <a:ext cx="5334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6858000" y="4724400"/>
            <a:ext cx="1066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Rearrange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096000" y="2057401"/>
            <a:ext cx="4972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30g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5562600" y="5410200"/>
                <a:ext cx="990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𝑊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𝐹𝑠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5410200"/>
                <a:ext cx="990600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5562600" y="579120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𝑊</m:t>
                      </m:r>
                      <m:r>
                        <a:rPr lang="en-GB" sz="1600" i="1">
                          <a:latin typeface="Cambria Math"/>
                        </a:rPr>
                        <m:t>=30</m:t>
                      </m:r>
                      <m:r>
                        <a:rPr lang="en-GB" sz="1600" i="1">
                          <a:latin typeface="Cambria Math"/>
                        </a:rPr>
                        <m:t>𝑔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×7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5791200"/>
                <a:ext cx="1447800" cy="338554"/>
              </a:xfrm>
              <a:prstGeom prst="rect">
                <a:avLst/>
              </a:prstGeom>
              <a:blipFill>
                <a:blip r:embed="rId9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562600" y="6172200"/>
                <a:ext cx="1295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𝑊</m:t>
                      </m:r>
                      <m:r>
                        <a:rPr lang="en-GB" sz="1600" i="1">
                          <a:latin typeface="Cambria Math"/>
                        </a:rPr>
                        <m:t>=2058</m:t>
                      </m:r>
                      <m:r>
                        <a:rPr lang="en-GB" sz="1600" i="1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6172200"/>
                <a:ext cx="1295400" cy="338554"/>
              </a:xfrm>
              <a:prstGeom prst="rect">
                <a:avLst/>
              </a:prstGeom>
              <a:blipFill>
                <a:blip r:embed="rId10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Arc 69"/>
          <p:cNvSpPr/>
          <p:nvPr/>
        </p:nvSpPr>
        <p:spPr>
          <a:xfrm>
            <a:off x="6705600" y="5562600"/>
            <a:ext cx="5334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Box 70"/>
          <p:cNvSpPr txBox="1"/>
          <p:nvPr/>
        </p:nvSpPr>
        <p:spPr>
          <a:xfrm>
            <a:off x="7162800" y="54864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 (you could also have used W =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mgh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72" name="Arc 71"/>
          <p:cNvSpPr/>
          <p:nvPr/>
        </p:nvSpPr>
        <p:spPr>
          <a:xfrm>
            <a:off x="6705600" y="6019800"/>
            <a:ext cx="5334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Box 72"/>
          <p:cNvSpPr txBox="1"/>
          <p:nvPr/>
        </p:nvSpPr>
        <p:spPr>
          <a:xfrm>
            <a:off x="7239000" y="6096000"/>
            <a:ext cx="26670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the value in Joules</a:t>
            </a:r>
          </a:p>
        </p:txBody>
      </p:sp>
      <p:sp>
        <p:nvSpPr>
          <p:cNvPr id="34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Work, Energy and Power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5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56157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51" grpId="0" animBg="1"/>
      <p:bldP spid="9" grpId="0"/>
      <p:bldP spid="9" grpId="1"/>
      <p:bldP spid="54" grpId="0"/>
      <p:bldP spid="54" grpId="1"/>
      <p:bldP spid="54" grpId="2"/>
      <p:bldP spid="57" grpId="0"/>
      <p:bldP spid="57" grpId="1"/>
      <p:bldP spid="12" grpId="0"/>
      <p:bldP spid="58" grpId="0"/>
      <p:bldP spid="59" grpId="0"/>
      <p:bldP spid="60" grpId="0" animBg="1"/>
      <p:bldP spid="61" grpId="0"/>
      <p:bldP spid="62" grpId="0" animBg="1"/>
      <p:bldP spid="63" grpId="0"/>
      <p:bldP spid="64" grpId="0"/>
      <p:bldP spid="67" grpId="0"/>
      <p:bldP spid="68" grpId="0"/>
      <p:bldP spid="69" grpId="0"/>
      <p:bldP spid="70" grpId="0" animBg="1"/>
      <p:bldP spid="71" grpId="0"/>
      <p:bldP spid="72" grpId="0" animBg="1"/>
      <p:bldP spid="7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505200" cy="4876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work done by a force when its point of application moves by using the following formula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package of mass 2kg is pulled at a constant speed up a rough plane which is inclined at an angle of 30° to the horizontal. The coefficient of friction between the package and the surface is 0.35. The package is pulled 12m up a line of greatest slope of the plane.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Calculate: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work done against gravity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work done against friction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525000" y="152400"/>
                <a:ext cx="10207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𝑾</m:t>
                      </m:r>
                      <m:r>
                        <a:rPr lang="en-GB" b="1" i="1">
                          <a:latin typeface="Cambria Math"/>
                        </a:rPr>
                        <m:t>=</m:t>
                      </m:r>
                      <m:r>
                        <a:rPr lang="en-GB" b="1" i="1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000" y="152400"/>
                <a:ext cx="102079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309078" y="533400"/>
                <a:ext cx="13589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𝑾</m:t>
                      </m:r>
                      <m:r>
                        <a:rPr lang="en-GB" b="1" i="1">
                          <a:latin typeface="Cambria Math"/>
                        </a:rPr>
                        <m:t>=</m:t>
                      </m:r>
                      <m:r>
                        <a:rPr lang="en-GB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9078" y="533400"/>
                <a:ext cx="1358922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/>
          <p:cNvCxnSpPr/>
          <p:nvPr/>
        </p:nvCxnSpPr>
        <p:spPr>
          <a:xfrm>
            <a:off x="5715000" y="3505200"/>
            <a:ext cx="2590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5715000" y="2209800"/>
            <a:ext cx="2590800" cy="1295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 14"/>
          <p:cNvSpPr/>
          <p:nvPr/>
        </p:nvSpPr>
        <p:spPr>
          <a:xfrm>
            <a:off x="5257800" y="3048000"/>
            <a:ext cx="914400" cy="914400"/>
          </a:xfrm>
          <a:prstGeom prst="arc">
            <a:avLst>
              <a:gd name="adj1" fmla="val 20038073"/>
              <a:gd name="adj2" fmla="val 2157582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6124699" y="3224152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30°</a:t>
            </a:r>
          </a:p>
        </p:txBody>
      </p:sp>
      <p:sp>
        <p:nvSpPr>
          <p:cNvPr id="17" name="Rectangle 16"/>
          <p:cNvSpPr/>
          <p:nvPr/>
        </p:nvSpPr>
        <p:spPr>
          <a:xfrm rot="19956087">
            <a:off x="7152895" y="2276094"/>
            <a:ext cx="3810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7438901" y="2643250"/>
            <a:ext cx="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17" idx="2"/>
          </p:cNvCxnSpPr>
          <p:nvPr/>
        </p:nvCxnSpPr>
        <p:spPr>
          <a:xfrm>
            <a:off x="7431059" y="2635726"/>
            <a:ext cx="323528" cy="600301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7433953" y="3236027"/>
            <a:ext cx="320634" cy="166255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7103195" y="2915394"/>
            <a:ext cx="360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2g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594928" y="2759036"/>
            <a:ext cx="798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2gCos30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578013" y="3243945"/>
            <a:ext cx="7809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2gSin30</a:t>
            </a:r>
          </a:p>
        </p:txBody>
      </p:sp>
      <p:sp>
        <p:nvSpPr>
          <p:cNvPr id="74" name="Arc 73"/>
          <p:cNvSpPr/>
          <p:nvPr/>
        </p:nvSpPr>
        <p:spPr>
          <a:xfrm>
            <a:off x="6942117" y="1989116"/>
            <a:ext cx="914400" cy="914400"/>
          </a:xfrm>
          <a:prstGeom prst="arc">
            <a:avLst>
              <a:gd name="adj1" fmla="val 4111706"/>
              <a:gd name="adj2" fmla="val 520433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74"/>
          <p:cNvSpPr txBox="1"/>
          <p:nvPr/>
        </p:nvSpPr>
        <p:spPr>
          <a:xfrm>
            <a:off x="7352583" y="2949040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dirty="0">
                <a:latin typeface="Comic Sans MS" pitchFamily="66" charset="0"/>
              </a:rPr>
              <a:t>30°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7055894" y="1917510"/>
            <a:ext cx="196003" cy="379094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6789948" y="1656935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</a:p>
        </p:txBody>
      </p:sp>
      <p:cxnSp>
        <p:nvCxnSpPr>
          <p:cNvPr id="78" name="Straight Arrow Connector 77"/>
          <p:cNvCxnSpPr/>
          <p:nvPr/>
        </p:nvCxnSpPr>
        <p:spPr>
          <a:xfrm flipV="1">
            <a:off x="6523630" y="2558187"/>
            <a:ext cx="648654" cy="341963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6012117" y="2791973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F</a:t>
            </a:r>
            <a:r>
              <a:rPr lang="en-GB" sz="1400" baseline="-25000" dirty="0">
                <a:latin typeface="Comic Sans MS" pitchFamily="66" charset="0"/>
              </a:rPr>
              <a:t>MAX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410200" y="1371601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Draw a diagram and label all the forces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413612" y="3733801"/>
            <a:ext cx="50257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To calculate the work done against gravity, we need to know the change in </a:t>
            </a:r>
            <a:r>
              <a:rPr lang="en-GB" sz="1400" u="sng" dirty="0">
                <a:latin typeface="Comic Sans MS" pitchFamily="66" charset="0"/>
              </a:rPr>
              <a:t>vertical</a:t>
            </a:r>
            <a:r>
              <a:rPr lang="en-GB" sz="1400" dirty="0">
                <a:latin typeface="Comic Sans MS" pitchFamily="66" charset="0"/>
              </a:rPr>
              <a:t> height of the package</a:t>
            </a:r>
          </a:p>
          <a:p>
            <a:pPr algn="ctr"/>
            <a:r>
              <a:rPr lang="en-GB" sz="1400" dirty="0">
                <a:latin typeface="Comic Sans MS" pitchFamily="66" charset="0"/>
                <a:sym typeface="Wingdings" pitchFamily="2" charset="2"/>
              </a:rPr>
              <a:t> You can draw a diagram to show this, with the diagonal being 12m, and the inclination still being 30°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8763000" y="2362200"/>
            <a:ext cx="1066800" cy="533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8763000" y="2895600"/>
            <a:ext cx="106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9829800" y="2362200"/>
            <a:ext cx="0" cy="533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8991600" y="2286001"/>
            <a:ext cx="5100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12m</a:t>
            </a:r>
          </a:p>
        </p:txBody>
      </p:sp>
      <p:sp>
        <p:nvSpPr>
          <p:cNvPr id="84" name="Arc 83"/>
          <p:cNvSpPr/>
          <p:nvPr/>
        </p:nvSpPr>
        <p:spPr>
          <a:xfrm>
            <a:off x="8153400" y="2514600"/>
            <a:ext cx="914400" cy="914400"/>
          </a:xfrm>
          <a:prstGeom prst="arc">
            <a:avLst>
              <a:gd name="adj1" fmla="val 20038073"/>
              <a:gd name="adj2" fmla="val 2096734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TextBox 84"/>
          <p:cNvSpPr txBox="1"/>
          <p:nvPr/>
        </p:nvSpPr>
        <p:spPr>
          <a:xfrm>
            <a:off x="8991601" y="2667001"/>
            <a:ext cx="4363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30°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9806868" y="2514601"/>
            <a:ext cx="8611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12Sin30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8915401" y="2895601"/>
            <a:ext cx="8819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12Cos30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8763000" y="1752601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Diagram of the distance moved</a:t>
            </a:r>
          </a:p>
        </p:txBody>
      </p:sp>
      <p:cxnSp>
        <p:nvCxnSpPr>
          <p:cNvPr id="92" name="Straight Arrow Connector 91"/>
          <p:cNvCxnSpPr/>
          <p:nvPr/>
        </p:nvCxnSpPr>
        <p:spPr>
          <a:xfrm flipH="1">
            <a:off x="7526740" y="2027831"/>
            <a:ext cx="648654" cy="341963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8127946" y="1811609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  <a:endParaRPr lang="en-GB" sz="1400" baseline="-250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5486400" y="4800601"/>
                <a:ext cx="1143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𝑊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𝑚𝑔h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800601"/>
                <a:ext cx="1143000" cy="307777"/>
              </a:xfrm>
              <a:prstGeom prst="rect">
                <a:avLst/>
              </a:prstGeom>
              <a:blipFill>
                <a:blip r:embed="rId5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5562600" y="5257801"/>
                <a:ext cx="2133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𝑊</m:t>
                      </m:r>
                      <m:r>
                        <a:rPr lang="en-GB" sz="1400" i="1">
                          <a:latin typeface="Cambria Math"/>
                        </a:rPr>
                        <m:t>=2×9.8×(12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𝑆𝑖𝑛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30)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5257801"/>
                <a:ext cx="2133600" cy="307777"/>
              </a:xfrm>
              <a:prstGeom prst="rect">
                <a:avLst/>
              </a:prstGeom>
              <a:blipFill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5547360" y="5715001"/>
                <a:ext cx="1143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𝑊</m:t>
                      </m:r>
                      <m:r>
                        <a:rPr lang="en-GB" sz="1400" i="1">
                          <a:latin typeface="Cambria Math"/>
                        </a:rPr>
                        <m:t>=117.6</m:t>
                      </m:r>
                      <m:r>
                        <a:rPr lang="en-GB" sz="1400" i="1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7360" y="5715001"/>
                <a:ext cx="1143000" cy="307777"/>
              </a:xfrm>
              <a:prstGeom prst="rect">
                <a:avLst/>
              </a:prstGeom>
              <a:blipFill>
                <a:blip r:embed="rId7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7" name="Arc 96"/>
          <p:cNvSpPr/>
          <p:nvPr/>
        </p:nvSpPr>
        <p:spPr>
          <a:xfrm>
            <a:off x="7467600" y="4953000"/>
            <a:ext cx="5334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TextBox 97"/>
          <p:cNvSpPr txBox="1"/>
          <p:nvPr/>
        </p:nvSpPr>
        <p:spPr>
          <a:xfrm>
            <a:off x="8001000" y="5029201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values in</a:t>
            </a:r>
          </a:p>
        </p:txBody>
      </p:sp>
      <p:sp>
        <p:nvSpPr>
          <p:cNvPr id="99" name="Arc 98"/>
          <p:cNvSpPr/>
          <p:nvPr/>
        </p:nvSpPr>
        <p:spPr>
          <a:xfrm>
            <a:off x="7467600" y="5410200"/>
            <a:ext cx="5334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TextBox 99"/>
          <p:cNvSpPr txBox="1"/>
          <p:nvPr/>
        </p:nvSpPr>
        <p:spPr>
          <a:xfrm>
            <a:off x="8001000" y="5486401"/>
            <a:ext cx="15958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2987040" y="5305698"/>
                <a:ext cx="1143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=118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040" y="5305698"/>
                <a:ext cx="1143000" cy="307777"/>
              </a:xfrm>
              <a:prstGeom prst="rect">
                <a:avLst/>
              </a:prstGeom>
              <a:blipFill>
                <a:blip r:embed="rId8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Work, Energy and Power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9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499463" y="6207035"/>
                <a:ext cx="1143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𝑊</m:t>
                      </m:r>
                      <m:r>
                        <a:rPr lang="en-GB" sz="1400" i="1">
                          <a:latin typeface="Cambria Math"/>
                        </a:rPr>
                        <m:t>=118</m:t>
                      </m:r>
                      <m:r>
                        <a:rPr lang="en-GB" sz="1400" i="1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463" y="6207035"/>
                <a:ext cx="1143000" cy="307777"/>
              </a:xfrm>
              <a:prstGeom prst="rect">
                <a:avLst/>
              </a:prstGeom>
              <a:blipFill>
                <a:blip r:embed="rId9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Arc 50"/>
          <p:cNvSpPr/>
          <p:nvPr/>
        </p:nvSpPr>
        <p:spPr>
          <a:xfrm>
            <a:off x="7480663" y="5902234"/>
            <a:ext cx="5334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8014063" y="5978435"/>
            <a:ext cx="15958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Round to 3sf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1523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7" grpId="0" animBg="1"/>
      <p:bldP spid="40" grpId="0"/>
      <p:bldP spid="65" grpId="0"/>
      <p:bldP spid="66" grpId="0"/>
      <p:bldP spid="74" grpId="0" animBg="1"/>
      <p:bldP spid="75" grpId="0"/>
      <p:bldP spid="77" grpId="0"/>
      <p:bldP spid="79" grpId="0"/>
      <p:bldP spid="44" grpId="0"/>
      <p:bldP spid="50" grpId="0"/>
      <p:bldP spid="84" grpId="0" animBg="1"/>
      <p:bldP spid="85" grpId="0"/>
      <p:bldP spid="86" grpId="0"/>
      <p:bldP spid="87" grpId="0"/>
      <p:bldP spid="89" grpId="0"/>
      <p:bldP spid="93" grpId="0"/>
      <p:bldP spid="94" grpId="0"/>
      <p:bldP spid="95" grpId="0"/>
      <p:bldP spid="96" grpId="0"/>
      <p:bldP spid="97" grpId="0" animBg="1"/>
      <p:bldP spid="98" grpId="0"/>
      <p:bldP spid="99" grpId="0" animBg="1"/>
      <p:bldP spid="100" grpId="0"/>
      <p:bldP spid="101" grpId="0"/>
      <p:bldP spid="46" grpId="0"/>
      <p:bldP spid="51" grpId="0" animBg="1"/>
      <p:bldP spid="5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505200" cy="4876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work done by a force when its point of application moves by using the following formula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package of mass 2kg is pulled at a constant speed up a rough plane which is inclined at an angle of 30° to the horizontal. The coefficient of friction between the package and the surface is 0.35. The package is pulled 12m up a line of greatest slope of the plane.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Calculate: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work done against gravity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work done against friction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Find the total force acting </a:t>
            </a:r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against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F</a:t>
            </a:r>
            <a:r>
              <a:rPr lang="en-GB" sz="1400" baseline="-25000" dirty="0">
                <a:latin typeface="Comic Sans MS" pitchFamily="66" charset="0"/>
                <a:sym typeface="Wingdings" pitchFamily="2" charset="2"/>
              </a:rPr>
              <a:t>MAX</a:t>
            </a:r>
            <a:endParaRPr lang="en-GB" sz="1400" baseline="-250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525000" y="152400"/>
                <a:ext cx="10207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𝑾</m:t>
                      </m:r>
                      <m:r>
                        <a:rPr lang="en-GB" b="1" i="1">
                          <a:latin typeface="Cambria Math"/>
                        </a:rPr>
                        <m:t>=</m:t>
                      </m:r>
                      <m:r>
                        <a:rPr lang="en-GB" b="1" i="1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000" y="152400"/>
                <a:ext cx="102079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309078" y="533400"/>
                <a:ext cx="13589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𝑾</m:t>
                      </m:r>
                      <m:r>
                        <a:rPr lang="en-GB" b="1" i="1">
                          <a:latin typeface="Cambria Math"/>
                        </a:rPr>
                        <m:t>=</m:t>
                      </m:r>
                      <m:r>
                        <a:rPr lang="en-GB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9078" y="533400"/>
                <a:ext cx="1358922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/>
          <p:cNvCxnSpPr/>
          <p:nvPr/>
        </p:nvCxnSpPr>
        <p:spPr>
          <a:xfrm>
            <a:off x="5715000" y="3505200"/>
            <a:ext cx="2590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5715000" y="2209800"/>
            <a:ext cx="2590800" cy="1295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 14"/>
          <p:cNvSpPr/>
          <p:nvPr/>
        </p:nvSpPr>
        <p:spPr>
          <a:xfrm>
            <a:off x="5257800" y="3048000"/>
            <a:ext cx="914400" cy="914400"/>
          </a:xfrm>
          <a:prstGeom prst="arc">
            <a:avLst>
              <a:gd name="adj1" fmla="val 20038073"/>
              <a:gd name="adj2" fmla="val 2157582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6124699" y="3224152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30°</a:t>
            </a:r>
          </a:p>
        </p:txBody>
      </p:sp>
      <p:sp>
        <p:nvSpPr>
          <p:cNvPr id="17" name="Rectangle 16"/>
          <p:cNvSpPr/>
          <p:nvPr/>
        </p:nvSpPr>
        <p:spPr>
          <a:xfrm rot="19956087">
            <a:off x="7152895" y="2276094"/>
            <a:ext cx="3810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7438901" y="2643250"/>
            <a:ext cx="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17" idx="2"/>
          </p:cNvCxnSpPr>
          <p:nvPr/>
        </p:nvCxnSpPr>
        <p:spPr>
          <a:xfrm>
            <a:off x="7431059" y="2635726"/>
            <a:ext cx="323528" cy="600301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7433953" y="3236027"/>
            <a:ext cx="320634" cy="166255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7103195" y="2915394"/>
            <a:ext cx="360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2g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594928" y="2759036"/>
            <a:ext cx="798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2gCos30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578013" y="3243945"/>
            <a:ext cx="7809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2gSin30</a:t>
            </a:r>
          </a:p>
        </p:txBody>
      </p:sp>
      <p:sp>
        <p:nvSpPr>
          <p:cNvPr id="74" name="Arc 73"/>
          <p:cNvSpPr/>
          <p:nvPr/>
        </p:nvSpPr>
        <p:spPr>
          <a:xfrm>
            <a:off x="6942117" y="1989116"/>
            <a:ext cx="914400" cy="914400"/>
          </a:xfrm>
          <a:prstGeom prst="arc">
            <a:avLst>
              <a:gd name="adj1" fmla="val 4111706"/>
              <a:gd name="adj2" fmla="val 520433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74"/>
          <p:cNvSpPr txBox="1"/>
          <p:nvPr/>
        </p:nvSpPr>
        <p:spPr>
          <a:xfrm>
            <a:off x="7352583" y="2949040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dirty="0">
                <a:latin typeface="Comic Sans MS" pitchFamily="66" charset="0"/>
              </a:rPr>
              <a:t>30°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7055894" y="1917510"/>
            <a:ext cx="196003" cy="379094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6789948" y="1656935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</a:p>
        </p:txBody>
      </p:sp>
      <p:cxnSp>
        <p:nvCxnSpPr>
          <p:cNvPr id="78" name="Straight Arrow Connector 77"/>
          <p:cNvCxnSpPr/>
          <p:nvPr/>
        </p:nvCxnSpPr>
        <p:spPr>
          <a:xfrm flipV="1">
            <a:off x="6523630" y="2558187"/>
            <a:ext cx="648654" cy="341963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6012117" y="2791973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F</a:t>
            </a:r>
            <a:r>
              <a:rPr lang="en-GB" sz="1400" baseline="-25000" dirty="0">
                <a:latin typeface="Comic Sans MS" pitchFamily="66" charset="0"/>
              </a:rPr>
              <a:t>MAX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410200" y="1371601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Draw a diagram and label all the forces</a:t>
            </a:r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8763000" y="2362200"/>
            <a:ext cx="1066800" cy="533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8763000" y="2895600"/>
            <a:ext cx="106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9829800" y="2362200"/>
            <a:ext cx="0" cy="533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8991600" y="2286001"/>
            <a:ext cx="5100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12m</a:t>
            </a:r>
          </a:p>
        </p:txBody>
      </p:sp>
      <p:sp>
        <p:nvSpPr>
          <p:cNvPr id="84" name="Arc 83"/>
          <p:cNvSpPr/>
          <p:nvPr/>
        </p:nvSpPr>
        <p:spPr>
          <a:xfrm>
            <a:off x="8153400" y="2514600"/>
            <a:ext cx="914400" cy="914400"/>
          </a:xfrm>
          <a:prstGeom prst="arc">
            <a:avLst>
              <a:gd name="adj1" fmla="val 20038073"/>
              <a:gd name="adj2" fmla="val 2096734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TextBox 84"/>
          <p:cNvSpPr txBox="1"/>
          <p:nvPr/>
        </p:nvSpPr>
        <p:spPr>
          <a:xfrm>
            <a:off x="8991601" y="2667001"/>
            <a:ext cx="4363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30°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9806868" y="2514601"/>
            <a:ext cx="8611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12Sin30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8915401" y="2895601"/>
            <a:ext cx="8819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12Cos30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8763000" y="1752601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Diagram of the distance moved</a:t>
            </a:r>
          </a:p>
        </p:txBody>
      </p:sp>
      <p:cxnSp>
        <p:nvCxnSpPr>
          <p:cNvPr id="92" name="Straight Arrow Connector 91"/>
          <p:cNvCxnSpPr/>
          <p:nvPr/>
        </p:nvCxnSpPr>
        <p:spPr>
          <a:xfrm flipH="1">
            <a:off x="7526740" y="2027831"/>
            <a:ext cx="648654" cy="341963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8127946" y="1811609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  <a:endParaRPr lang="en-GB" sz="1400" baseline="-25000" dirty="0">
              <a:latin typeface="Comic Sans MS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257800" y="3810001"/>
            <a:ext cx="52578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We can calculate the work done against friction by using the formula </a:t>
            </a:r>
            <a:r>
              <a:rPr lang="en-GB" sz="1400" b="1" dirty="0">
                <a:latin typeface="Comic Sans MS" pitchFamily="66" charset="0"/>
              </a:rPr>
              <a:t>W = </a:t>
            </a:r>
            <a:r>
              <a:rPr lang="en-GB" sz="1400" b="1" dirty="0" err="1">
                <a:latin typeface="Comic Sans MS" pitchFamily="66" charset="0"/>
              </a:rPr>
              <a:t>Fs</a:t>
            </a:r>
            <a:endParaRPr lang="en-GB" sz="1400" b="1" dirty="0">
              <a:latin typeface="Comic Sans MS" pitchFamily="66" charset="0"/>
            </a:endParaRPr>
          </a:p>
          <a:p>
            <a:pPr algn="ctr"/>
            <a:endParaRPr lang="en-GB" sz="1400" dirty="0">
              <a:latin typeface="Comic Sans MS" pitchFamily="66" charset="0"/>
            </a:endParaRPr>
          </a:p>
          <a:p>
            <a:pPr algn="ctr"/>
            <a:r>
              <a:rPr lang="en-GB" sz="1400" dirty="0">
                <a:latin typeface="Comic Sans MS" pitchFamily="66" charset="0"/>
              </a:rPr>
              <a:t>F = the force in the </a:t>
            </a:r>
            <a:r>
              <a:rPr lang="en-GB" sz="1400" u="sng" dirty="0">
                <a:latin typeface="Comic Sans MS" pitchFamily="66" charset="0"/>
              </a:rPr>
              <a:t>opposite</a:t>
            </a:r>
            <a:r>
              <a:rPr lang="en-GB" sz="1400" dirty="0">
                <a:latin typeface="Comic Sans MS" pitchFamily="66" charset="0"/>
              </a:rPr>
              <a:t> direction to friction (as the work is done AGAINST friction)</a:t>
            </a:r>
          </a:p>
          <a:p>
            <a:pPr algn="ctr"/>
            <a:endParaRPr lang="en-GB" sz="1400" dirty="0">
              <a:latin typeface="Comic Sans MS" pitchFamily="66" charset="0"/>
            </a:endParaRPr>
          </a:p>
          <a:p>
            <a:pPr algn="ctr"/>
            <a:r>
              <a:rPr lang="en-GB" sz="1400" dirty="0">
                <a:latin typeface="Comic Sans MS" pitchFamily="66" charset="0"/>
              </a:rPr>
              <a:t>s = the distance travelled up the plane</a:t>
            </a:r>
          </a:p>
          <a:p>
            <a:pPr algn="ctr"/>
            <a:endParaRPr lang="en-GB" sz="1400" dirty="0">
              <a:latin typeface="Comic Sans MS" pitchFamily="66" charset="0"/>
            </a:endParaRPr>
          </a:p>
          <a:p>
            <a:pPr algn="ctr"/>
            <a:endParaRPr lang="en-GB" sz="1400" dirty="0">
              <a:latin typeface="Comic Sans MS" pitchFamily="66" charset="0"/>
            </a:endParaRPr>
          </a:p>
          <a:p>
            <a:pPr algn="ctr"/>
            <a:r>
              <a:rPr lang="en-GB" sz="1400" dirty="0">
                <a:latin typeface="Comic Sans MS" pitchFamily="66" charset="0"/>
                <a:sym typeface="Wingdings" pitchFamily="2" charset="2"/>
              </a:rPr>
              <a:t> We therefore need to find F</a:t>
            </a:r>
            <a:r>
              <a:rPr lang="en-GB" sz="1400" baseline="-25000" dirty="0">
                <a:latin typeface="Comic Sans MS" pitchFamily="66" charset="0"/>
                <a:sym typeface="Wingdings" pitchFamily="2" charset="2"/>
              </a:rPr>
              <a:t>MAX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first, and can then use it to find the pulling force P, which is acting against friction…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1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Work, Energy and Power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2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004457" y="5000898"/>
                <a:ext cx="1143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=118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4457" y="5000898"/>
                <a:ext cx="1143000" cy="307777"/>
              </a:xfrm>
              <a:prstGeom prst="rect">
                <a:avLst/>
              </a:prstGeom>
              <a:blipFill>
                <a:blip r:embed="rId5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787875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505200" cy="4876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work done by a force when its point of application moves by using the following formula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package of mass 2kg is pulled at a constant speed up a rough plane which is inclined at an angle of 30° to the horizontal. The coefficient of friction between the package and the surface is 0.35. The package is pulled 12m up a line of greatest slope of the plane.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Calculate: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work done against gravity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work done against friction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Find the total force acting </a:t>
            </a:r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against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F</a:t>
            </a:r>
            <a:r>
              <a:rPr lang="en-GB" sz="1400" baseline="-25000" dirty="0">
                <a:latin typeface="Comic Sans MS" pitchFamily="66" charset="0"/>
                <a:sym typeface="Wingdings" pitchFamily="2" charset="2"/>
              </a:rPr>
              <a:t>MAX</a:t>
            </a:r>
            <a:endParaRPr lang="en-GB" sz="1400" baseline="-250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525000" y="152400"/>
                <a:ext cx="10207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𝑾</m:t>
                      </m:r>
                      <m:r>
                        <a:rPr lang="en-GB" b="1" i="1">
                          <a:latin typeface="Cambria Math"/>
                        </a:rPr>
                        <m:t>=</m:t>
                      </m:r>
                      <m:r>
                        <a:rPr lang="en-GB" b="1" i="1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000" y="152400"/>
                <a:ext cx="102079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309078" y="533400"/>
                <a:ext cx="13589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𝑾</m:t>
                      </m:r>
                      <m:r>
                        <a:rPr lang="en-GB" b="1" i="1">
                          <a:latin typeface="Cambria Math"/>
                        </a:rPr>
                        <m:t>=</m:t>
                      </m:r>
                      <m:r>
                        <a:rPr lang="en-GB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9078" y="533400"/>
                <a:ext cx="1358922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/>
          <p:cNvCxnSpPr/>
          <p:nvPr/>
        </p:nvCxnSpPr>
        <p:spPr>
          <a:xfrm>
            <a:off x="5715000" y="3505200"/>
            <a:ext cx="2590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5715000" y="2209800"/>
            <a:ext cx="2590800" cy="1295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 14"/>
          <p:cNvSpPr/>
          <p:nvPr/>
        </p:nvSpPr>
        <p:spPr>
          <a:xfrm>
            <a:off x="5257800" y="3048000"/>
            <a:ext cx="914400" cy="914400"/>
          </a:xfrm>
          <a:prstGeom prst="arc">
            <a:avLst>
              <a:gd name="adj1" fmla="val 20038073"/>
              <a:gd name="adj2" fmla="val 2157582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6124699" y="3224152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30°</a:t>
            </a:r>
          </a:p>
        </p:txBody>
      </p:sp>
      <p:sp>
        <p:nvSpPr>
          <p:cNvPr id="17" name="Rectangle 16"/>
          <p:cNvSpPr/>
          <p:nvPr/>
        </p:nvSpPr>
        <p:spPr>
          <a:xfrm rot="19956087">
            <a:off x="7152895" y="2276094"/>
            <a:ext cx="3810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7438901" y="2643250"/>
            <a:ext cx="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7433953" y="3236027"/>
            <a:ext cx="320634" cy="166255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7103195" y="2915394"/>
            <a:ext cx="360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2g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594928" y="2759036"/>
            <a:ext cx="798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2gCos30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578013" y="3243945"/>
            <a:ext cx="7809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2gSin30</a:t>
            </a:r>
          </a:p>
        </p:txBody>
      </p:sp>
      <p:sp>
        <p:nvSpPr>
          <p:cNvPr id="74" name="Arc 73"/>
          <p:cNvSpPr/>
          <p:nvPr/>
        </p:nvSpPr>
        <p:spPr>
          <a:xfrm>
            <a:off x="6942117" y="1989116"/>
            <a:ext cx="914400" cy="914400"/>
          </a:xfrm>
          <a:prstGeom prst="arc">
            <a:avLst>
              <a:gd name="adj1" fmla="val 4111706"/>
              <a:gd name="adj2" fmla="val 520433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74"/>
          <p:cNvSpPr txBox="1"/>
          <p:nvPr/>
        </p:nvSpPr>
        <p:spPr>
          <a:xfrm>
            <a:off x="7352583" y="2949040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dirty="0">
                <a:latin typeface="Comic Sans MS" pitchFamily="66" charset="0"/>
              </a:rPr>
              <a:t>30°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7055894" y="1917510"/>
            <a:ext cx="196003" cy="379094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6789948" y="1656935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</a:p>
        </p:txBody>
      </p:sp>
      <p:cxnSp>
        <p:nvCxnSpPr>
          <p:cNvPr id="78" name="Straight Arrow Connector 77"/>
          <p:cNvCxnSpPr/>
          <p:nvPr/>
        </p:nvCxnSpPr>
        <p:spPr>
          <a:xfrm flipV="1">
            <a:off x="6523630" y="2558187"/>
            <a:ext cx="648654" cy="341963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6012117" y="2791973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F</a:t>
            </a:r>
            <a:r>
              <a:rPr lang="en-GB" sz="1400" baseline="-25000" dirty="0">
                <a:latin typeface="Comic Sans MS" pitchFamily="66" charset="0"/>
              </a:rPr>
              <a:t>MAX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410200" y="1371601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Draw a diagram and label all the forces</a:t>
            </a:r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8763000" y="2362200"/>
            <a:ext cx="1066800" cy="533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8763000" y="2895600"/>
            <a:ext cx="106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9829800" y="2362200"/>
            <a:ext cx="0" cy="533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8991600" y="2286001"/>
            <a:ext cx="5100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12m</a:t>
            </a:r>
          </a:p>
        </p:txBody>
      </p:sp>
      <p:sp>
        <p:nvSpPr>
          <p:cNvPr id="84" name="Arc 83"/>
          <p:cNvSpPr/>
          <p:nvPr/>
        </p:nvSpPr>
        <p:spPr>
          <a:xfrm>
            <a:off x="8153400" y="2514600"/>
            <a:ext cx="914400" cy="914400"/>
          </a:xfrm>
          <a:prstGeom prst="arc">
            <a:avLst>
              <a:gd name="adj1" fmla="val 20038073"/>
              <a:gd name="adj2" fmla="val 2096734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TextBox 84"/>
          <p:cNvSpPr txBox="1"/>
          <p:nvPr/>
        </p:nvSpPr>
        <p:spPr>
          <a:xfrm>
            <a:off x="8991601" y="2667001"/>
            <a:ext cx="4363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30°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9806868" y="2514601"/>
            <a:ext cx="8611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12Sin30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8915401" y="2895601"/>
            <a:ext cx="8819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12Cos30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8763000" y="1752601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Diagram of the distance moved</a:t>
            </a:r>
          </a:p>
        </p:txBody>
      </p:sp>
      <p:cxnSp>
        <p:nvCxnSpPr>
          <p:cNvPr id="92" name="Straight Arrow Connector 91"/>
          <p:cNvCxnSpPr/>
          <p:nvPr/>
        </p:nvCxnSpPr>
        <p:spPr>
          <a:xfrm flipH="1">
            <a:off x="7526740" y="2027831"/>
            <a:ext cx="648654" cy="341963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8127946" y="1811609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  <a:endParaRPr lang="en-GB" sz="1400" baseline="-250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638800" y="4419600"/>
                <a:ext cx="11965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419600"/>
                <a:ext cx="1196546" cy="338554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638800" y="4876800"/>
                <a:ext cx="25288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=0.35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×(2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𝑔𝐶𝑜𝑠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30)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876800"/>
                <a:ext cx="2528834" cy="338554"/>
              </a:xfrm>
              <a:prstGeom prst="rect">
                <a:avLst/>
              </a:prstGeom>
              <a:blipFill>
                <a:blip r:embed="rId6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638801" y="5334000"/>
                <a:ext cx="189423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=0.7</m:t>
                      </m:r>
                      <m:r>
                        <a:rPr lang="en-GB" sz="1600" i="1">
                          <a:latin typeface="Cambria Math"/>
                        </a:rPr>
                        <m:t>𝑔𝐶𝑜𝑠</m:t>
                      </m:r>
                      <m:r>
                        <a:rPr lang="en-GB" sz="1600" i="1">
                          <a:latin typeface="Cambria Math"/>
                        </a:rPr>
                        <m:t>30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1" y="5334000"/>
                <a:ext cx="1894237" cy="338554"/>
              </a:xfrm>
              <a:prstGeom prst="rect">
                <a:avLst/>
              </a:prstGeom>
              <a:blipFill>
                <a:blip r:embed="rId7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5486400" y="3733800"/>
            <a:ext cx="495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The normal reaction will just be 2gCos30 as there is no acceleration perpendicular to the plane</a:t>
            </a:r>
          </a:p>
        </p:txBody>
      </p:sp>
      <p:sp>
        <p:nvSpPr>
          <p:cNvPr id="48" name="Arc 47"/>
          <p:cNvSpPr/>
          <p:nvPr/>
        </p:nvSpPr>
        <p:spPr>
          <a:xfrm>
            <a:off x="7848600" y="4648200"/>
            <a:ext cx="5334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8382000" y="4648201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51" name="Arc 50"/>
          <p:cNvSpPr/>
          <p:nvPr/>
        </p:nvSpPr>
        <p:spPr>
          <a:xfrm>
            <a:off x="7848600" y="5105400"/>
            <a:ext cx="5334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8305800" y="5105401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 (to ensure it stays exact)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562601" y="2819401"/>
            <a:ext cx="931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0.7gCos30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629401" y="1676401"/>
            <a:ext cx="798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2gCos30</a:t>
            </a:r>
            <a:endParaRPr lang="en-GB" sz="12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cxnSp>
        <p:nvCxnSpPr>
          <p:cNvPr id="45" name="Straight Arrow Connector 44"/>
          <p:cNvCxnSpPr>
            <a:stCxn id="17" idx="2"/>
          </p:cNvCxnSpPr>
          <p:nvPr/>
        </p:nvCxnSpPr>
        <p:spPr>
          <a:xfrm>
            <a:off x="7431059" y="2635726"/>
            <a:ext cx="323528" cy="600301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Work, Energy and Power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6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3004457" y="5000898"/>
                <a:ext cx="1143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=118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4457" y="5000898"/>
                <a:ext cx="1143000" cy="307777"/>
              </a:xfrm>
              <a:prstGeom prst="rect">
                <a:avLst/>
              </a:prstGeom>
              <a:blipFill>
                <a:blip r:embed="rId8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016719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77" grpId="0"/>
      <p:bldP spid="77" grpId="1"/>
      <p:bldP spid="79" grpId="0"/>
      <p:bldP spid="8" grpId="0"/>
      <p:bldP spid="42" grpId="0"/>
      <p:bldP spid="43" grpId="0"/>
      <p:bldP spid="9" grpId="0"/>
      <p:bldP spid="48" grpId="0" animBg="1"/>
      <p:bldP spid="49" grpId="0"/>
      <p:bldP spid="51" grpId="0" animBg="1"/>
      <p:bldP spid="52" grpId="0"/>
      <p:bldP spid="53" grpId="0"/>
      <p:bldP spid="5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505200" cy="525780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work done by a force when its point of application moves by using the following formula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package of mass 2kg is pulled at a constant speed up a rough plane which is inclined at an angle of 30° to the horizontal. The coefficient of friction between the package and the surface is 0.35. The package is pulled 12m up a line of greatest slope of the plane.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Calculate: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work done against gravity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work done against friction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In these types of questions, the work done against </a:t>
            </a:r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friction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and the work done against </a:t>
            </a:r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gravity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give the </a:t>
            </a:r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total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work done…</a:t>
            </a:r>
            <a:endParaRPr lang="en-GB" sz="1400" baseline="-250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525000" y="152400"/>
                <a:ext cx="10207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𝑾</m:t>
                      </m:r>
                      <m:r>
                        <a:rPr lang="en-GB" b="1" i="1">
                          <a:latin typeface="Cambria Math"/>
                        </a:rPr>
                        <m:t>=</m:t>
                      </m:r>
                      <m:r>
                        <a:rPr lang="en-GB" b="1" i="1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000" y="152400"/>
                <a:ext cx="102079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309078" y="533400"/>
                <a:ext cx="13589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𝑾</m:t>
                      </m:r>
                      <m:r>
                        <a:rPr lang="en-GB" b="1" i="1">
                          <a:latin typeface="Cambria Math"/>
                        </a:rPr>
                        <m:t>=</m:t>
                      </m:r>
                      <m:r>
                        <a:rPr lang="en-GB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9078" y="533400"/>
                <a:ext cx="1358922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/>
          <p:cNvCxnSpPr/>
          <p:nvPr/>
        </p:nvCxnSpPr>
        <p:spPr>
          <a:xfrm>
            <a:off x="5715000" y="3505200"/>
            <a:ext cx="2590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5715000" y="2209800"/>
            <a:ext cx="2590800" cy="1295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 14"/>
          <p:cNvSpPr/>
          <p:nvPr/>
        </p:nvSpPr>
        <p:spPr>
          <a:xfrm>
            <a:off x="5257800" y="3048000"/>
            <a:ext cx="914400" cy="914400"/>
          </a:xfrm>
          <a:prstGeom prst="arc">
            <a:avLst>
              <a:gd name="adj1" fmla="val 20038073"/>
              <a:gd name="adj2" fmla="val 2157582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6124699" y="3224152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30°</a:t>
            </a:r>
          </a:p>
        </p:txBody>
      </p:sp>
      <p:sp>
        <p:nvSpPr>
          <p:cNvPr id="17" name="Rectangle 16"/>
          <p:cNvSpPr/>
          <p:nvPr/>
        </p:nvSpPr>
        <p:spPr>
          <a:xfrm rot="19956087">
            <a:off x="7152895" y="2276094"/>
            <a:ext cx="3810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7438901" y="2643250"/>
            <a:ext cx="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7433953" y="3236027"/>
            <a:ext cx="320634" cy="166255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7103195" y="2915394"/>
            <a:ext cx="360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2g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594928" y="2759036"/>
            <a:ext cx="798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2gCos30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578013" y="3243945"/>
            <a:ext cx="7809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2gSin30</a:t>
            </a:r>
          </a:p>
        </p:txBody>
      </p:sp>
      <p:sp>
        <p:nvSpPr>
          <p:cNvPr id="74" name="Arc 73"/>
          <p:cNvSpPr/>
          <p:nvPr/>
        </p:nvSpPr>
        <p:spPr>
          <a:xfrm>
            <a:off x="6942117" y="1989116"/>
            <a:ext cx="914400" cy="914400"/>
          </a:xfrm>
          <a:prstGeom prst="arc">
            <a:avLst>
              <a:gd name="adj1" fmla="val 4111706"/>
              <a:gd name="adj2" fmla="val 520433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74"/>
          <p:cNvSpPr txBox="1"/>
          <p:nvPr/>
        </p:nvSpPr>
        <p:spPr>
          <a:xfrm>
            <a:off x="7352583" y="2949040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dirty="0">
                <a:latin typeface="Comic Sans MS" pitchFamily="66" charset="0"/>
              </a:rPr>
              <a:t>30°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7055894" y="1917510"/>
            <a:ext cx="196003" cy="379094"/>
          </a:xfrm>
          <a:prstGeom prst="straightConnector1">
            <a:avLst/>
          </a:prstGeom>
          <a:ln w="25400">
            <a:solidFill>
              <a:srgbClr val="0000FF"/>
            </a:solidFill>
            <a:prstDash val="solid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V="1">
            <a:off x="6523630" y="2558187"/>
            <a:ext cx="648654" cy="341963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410200" y="1371601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Draw a diagram and label all the forces</a:t>
            </a:r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8763000" y="2362200"/>
            <a:ext cx="1066800" cy="533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8763000" y="2895600"/>
            <a:ext cx="106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9829800" y="2362200"/>
            <a:ext cx="0" cy="533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8991600" y="2286001"/>
            <a:ext cx="5100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12m</a:t>
            </a:r>
          </a:p>
        </p:txBody>
      </p:sp>
      <p:sp>
        <p:nvSpPr>
          <p:cNvPr id="84" name="Arc 83"/>
          <p:cNvSpPr/>
          <p:nvPr/>
        </p:nvSpPr>
        <p:spPr>
          <a:xfrm>
            <a:off x="8153400" y="2514600"/>
            <a:ext cx="914400" cy="914400"/>
          </a:xfrm>
          <a:prstGeom prst="arc">
            <a:avLst>
              <a:gd name="adj1" fmla="val 20038073"/>
              <a:gd name="adj2" fmla="val 2096734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TextBox 84"/>
          <p:cNvSpPr txBox="1"/>
          <p:nvPr/>
        </p:nvSpPr>
        <p:spPr>
          <a:xfrm>
            <a:off x="8991601" y="2667001"/>
            <a:ext cx="4363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30°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9806868" y="2514601"/>
            <a:ext cx="8611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12Sin30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8915401" y="2895601"/>
            <a:ext cx="8819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12Cos30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8763000" y="1752601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Diagram of the distance moved</a:t>
            </a:r>
          </a:p>
        </p:txBody>
      </p:sp>
      <p:cxnSp>
        <p:nvCxnSpPr>
          <p:cNvPr id="92" name="Straight Arrow Connector 91"/>
          <p:cNvCxnSpPr/>
          <p:nvPr/>
        </p:nvCxnSpPr>
        <p:spPr>
          <a:xfrm flipH="1">
            <a:off x="7526740" y="2027831"/>
            <a:ext cx="648654" cy="341963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8127946" y="1811609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  <a:endParaRPr lang="en-GB" sz="1400" baseline="-250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105400" y="3886201"/>
                <a:ext cx="1066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𝐹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886201"/>
                <a:ext cx="106680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5257800" y="3581401"/>
            <a:ext cx="518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Now </a:t>
            </a:r>
            <a:r>
              <a:rPr lang="en-GB" sz="1200" u="sng" dirty="0">
                <a:latin typeface="Comic Sans MS" pitchFamily="66" charset="0"/>
              </a:rPr>
              <a:t>resolve parallel</a:t>
            </a:r>
            <a:r>
              <a:rPr lang="en-GB" sz="1200" dirty="0">
                <a:latin typeface="Comic Sans MS" pitchFamily="66" charset="0"/>
              </a:rPr>
              <a:t> to the plane to find force P</a:t>
            </a:r>
          </a:p>
        </p:txBody>
      </p:sp>
      <p:sp>
        <p:nvSpPr>
          <p:cNvPr id="48" name="Arc 47"/>
          <p:cNvSpPr/>
          <p:nvPr/>
        </p:nvSpPr>
        <p:spPr>
          <a:xfrm>
            <a:off x="7467600" y="4038600"/>
            <a:ext cx="5334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8001000" y="3886200"/>
            <a:ext cx="25146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Sub in values, acceleration is 0. remember to include the gravitational part (for now…)</a:t>
            </a:r>
          </a:p>
        </p:txBody>
      </p:sp>
      <p:sp>
        <p:nvSpPr>
          <p:cNvPr id="51" name="Arc 50"/>
          <p:cNvSpPr/>
          <p:nvPr/>
        </p:nvSpPr>
        <p:spPr>
          <a:xfrm>
            <a:off x="7467600" y="4419600"/>
            <a:ext cx="5334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8001000" y="4419601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out P and leave as an exact answer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562601" y="2819401"/>
            <a:ext cx="931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0.7gCos30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629401" y="1676401"/>
            <a:ext cx="798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2gCos30</a:t>
            </a:r>
            <a:endParaRPr lang="en-GB" sz="12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cxnSp>
        <p:nvCxnSpPr>
          <p:cNvPr id="45" name="Straight Arrow Connector 44"/>
          <p:cNvCxnSpPr>
            <a:stCxn id="17" idx="2"/>
          </p:cNvCxnSpPr>
          <p:nvPr/>
        </p:nvCxnSpPr>
        <p:spPr>
          <a:xfrm>
            <a:off x="7431059" y="2635726"/>
            <a:ext cx="323528" cy="600301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181600" y="4267201"/>
                <a:ext cx="25963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𝑃</m:t>
                      </m:r>
                      <m:r>
                        <a:rPr lang="en-GB" sz="1400" i="1">
                          <a:latin typeface="Cambria Math"/>
                        </a:rPr>
                        <m:t>−0.7</m:t>
                      </m:r>
                      <m:r>
                        <a:rPr lang="en-GB" sz="1400" i="1">
                          <a:latin typeface="Cambria Math"/>
                        </a:rPr>
                        <m:t>𝑔𝐶𝑜𝑠</m:t>
                      </m:r>
                      <m:r>
                        <a:rPr lang="en-GB" sz="1400" i="1">
                          <a:latin typeface="Cambria Math"/>
                        </a:rPr>
                        <m:t>30−2</m:t>
                      </m:r>
                      <m:r>
                        <a:rPr lang="en-GB" sz="1400" i="1">
                          <a:latin typeface="Cambria Math"/>
                        </a:rPr>
                        <m:t>𝑔𝑆𝑖𝑛</m:t>
                      </m:r>
                      <m:r>
                        <a:rPr lang="en-GB" sz="1400" i="1">
                          <a:latin typeface="Cambria Math"/>
                        </a:rPr>
                        <m:t>30=0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4267201"/>
                <a:ext cx="2596352" cy="307777"/>
              </a:xfrm>
              <a:prstGeom prst="rect">
                <a:avLst/>
              </a:prstGeom>
              <a:blipFill>
                <a:blip r:embed="rId6"/>
                <a:stretch>
                  <a:fillRect b="-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181600" y="4648201"/>
                <a:ext cx="22825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𝑃</m:t>
                      </m:r>
                      <m:r>
                        <a:rPr lang="en-GB" sz="1400" i="1">
                          <a:latin typeface="Cambria Math"/>
                        </a:rPr>
                        <m:t>=0.7</m:t>
                      </m:r>
                      <m:r>
                        <a:rPr lang="en-GB" sz="1400" i="1">
                          <a:latin typeface="Cambria Math"/>
                        </a:rPr>
                        <m:t>𝑔𝐶𝑜𝑠</m:t>
                      </m:r>
                      <m:r>
                        <a:rPr lang="en-GB" sz="1400" i="1">
                          <a:latin typeface="Cambria Math"/>
                        </a:rPr>
                        <m:t>30+2</m:t>
                      </m:r>
                      <m:r>
                        <a:rPr lang="en-GB" sz="1400" i="1">
                          <a:latin typeface="Cambria Math"/>
                        </a:rPr>
                        <m:t>𝑔𝑆𝑖𝑛</m:t>
                      </m:r>
                      <m:r>
                        <a:rPr lang="en-GB" sz="1400" i="1">
                          <a:latin typeface="Cambria Math"/>
                        </a:rPr>
                        <m:t>30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4648201"/>
                <a:ext cx="2282548" cy="307777"/>
              </a:xfrm>
              <a:prstGeom prst="rect">
                <a:avLst/>
              </a:prstGeom>
              <a:blipFill>
                <a:blip r:embed="rId7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7448265" y="1791270"/>
            <a:ext cx="16946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0.7gCos30 + 2gSin30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204346" y="5105401"/>
                <a:ext cx="8406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𝑊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𝐹𝑠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4346" y="5105401"/>
                <a:ext cx="840678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5204346" y="5486401"/>
                <a:ext cx="28987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𝑊</m:t>
                      </m:r>
                      <m:r>
                        <a:rPr lang="en-GB" sz="1400" i="1">
                          <a:latin typeface="Cambria Math"/>
                        </a:rPr>
                        <m:t>=(0.7</m:t>
                      </m:r>
                      <m:r>
                        <a:rPr lang="en-GB" sz="1400" i="1">
                          <a:latin typeface="Cambria Math"/>
                        </a:rPr>
                        <m:t>𝑔𝐶𝑜𝑠</m:t>
                      </m:r>
                      <m:r>
                        <a:rPr lang="en-GB" sz="1400" i="1">
                          <a:latin typeface="Cambria Math"/>
                        </a:rPr>
                        <m:t>30+2</m:t>
                      </m:r>
                      <m:r>
                        <a:rPr lang="en-GB" sz="1400" i="1">
                          <a:latin typeface="Cambria Math"/>
                        </a:rPr>
                        <m:t>𝑔𝑆𝑖𝑛</m:t>
                      </m:r>
                      <m:r>
                        <a:rPr lang="en-GB" sz="1400" i="1">
                          <a:latin typeface="Cambria Math"/>
                        </a:rPr>
                        <m:t>30)×12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4346" y="5486401"/>
                <a:ext cx="2898742" cy="307777"/>
              </a:xfrm>
              <a:prstGeom prst="rect">
                <a:avLst/>
              </a:prstGeom>
              <a:blipFill>
                <a:blip r:embed="rId9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5204346" y="5921992"/>
                <a:ext cx="11429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𝑊</m:t>
                      </m:r>
                      <m:r>
                        <a:rPr lang="en-GB" sz="1400" i="1">
                          <a:latin typeface="Cambria Math"/>
                        </a:rPr>
                        <m:t>=188.9</m:t>
                      </m:r>
                      <m:r>
                        <a:rPr lang="en-GB" sz="1400" i="1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4346" y="5921992"/>
                <a:ext cx="1142942" cy="307777"/>
              </a:xfrm>
              <a:prstGeom prst="rect">
                <a:avLst/>
              </a:prstGeom>
              <a:blipFill>
                <a:blip r:embed="rId10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5181600" y="6379192"/>
                <a:ext cx="25097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𝑊</m:t>
                      </m:r>
                      <m:r>
                        <a:rPr lang="en-GB" sz="1400" i="1">
                          <a:latin typeface="Cambria Math"/>
                        </a:rPr>
                        <m:t>(</m:t>
                      </m:r>
                      <m:r>
                        <a:rPr lang="en-GB" sz="1400" i="1">
                          <a:latin typeface="Cambria Math"/>
                        </a:rPr>
                        <m:t>𝑎𝑔𝑎𝑖𝑛𝑠𝑡</m:t>
                      </m:r>
                      <m:r>
                        <a:rPr lang="en-GB" sz="1400" i="1">
                          <a:latin typeface="Cambria Math"/>
                        </a:rPr>
                        <m:t> </m:t>
                      </m:r>
                      <m:r>
                        <a:rPr lang="en-GB" sz="1400" i="1">
                          <a:latin typeface="Cambria Math"/>
                        </a:rPr>
                        <m:t>𝑓𝑟𝑖𝑐𝑡𝑖𝑜𝑛</m:t>
                      </m:r>
                      <m:r>
                        <a:rPr lang="en-GB" sz="1400" i="1">
                          <a:latin typeface="Cambria Math"/>
                        </a:rPr>
                        <m:t>)=71.3</m:t>
                      </m:r>
                      <m:r>
                        <a:rPr lang="en-GB" sz="1400" i="1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6379192"/>
                <a:ext cx="2509726" cy="307777"/>
              </a:xfrm>
              <a:prstGeom prst="rect">
                <a:avLst/>
              </a:prstGeom>
              <a:blipFill>
                <a:blip r:embed="rId11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5334000" y="5029200"/>
            <a:ext cx="5181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Arc 61"/>
          <p:cNvSpPr/>
          <p:nvPr/>
        </p:nvSpPr>
        <p:spPr>
          <a:xfrm>
            <a:off x="7795146" y="5257800"/>
            <a:ext cx="5334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8176146" y="5293057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F(P) and s</a:t>
            </a:r>
          </a:p>
        </p:txBody>
      </p:sp>
      <p:sp>
        <p:nvSpPr>
          <p:cNvPr id="64" name="Arc 63"/>
          <p:cNvSpPr/>
          <p:nvPr/>
        </p:nvSpPr>
        <p:spPr>
          <a:xfrm>
            <a:off x="7795146" y="5638800"/>
            <a:ext cx="539087" cy="448101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Box 66"/>
          <p:cNvSpPr txBox="1"/>
          <p:nvPr/>
        </p:nvSpPr>
        <p:spPr>
          <a:xfrm>
            <a:off x="8305800" y="5597858"/>
            <a:ext cx="2362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Calculate – this gives us the TOTAL work done on the particle</a:t>
            </a:r>
          </a:p>
        </p:txBody>
      </p:sp>
      <p:sp>
        <p:nvSpPr>
          <p:cNvPr id="68" name="Arc 67"/>
          <p:cNvSpPr/>
          <p:nvPr/>
        </p:nvSpPr>
        <p:spPr>
          <a:xfrm>
            <a:off x="7795146" y="6088039"/>
            <a:ext cx="510654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/>
          <p:cNvSpPr txBox="1"/>
          <p:nvPr/>
        </p:nvSpPr>
        <p:spPr>
          <a:xfrm>
            <a:off x="8294331" y="5999783"/>
            <a:ext cx="245204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Subtract the exact value of the work done (117.6) to find the work done against friction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3218598" y="5589898"/>
                <a:ext cx="81676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=7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.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8598" y="5589898"/>
                <a:ext cx="816762" cy="307777"/>
              </a:xfrm>
              <a:prstGeom prst="rect">
                <a:avLst/>
              </a:prstGeom>
              <a:blipFill>
                <a:blip r:embed="rId12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Work, Energy and Power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72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3004457" y="5000898"/>
                <a:ext cx="1143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=118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4457" y="5000898"/>
                <a:ext cx="1143000" cy="307777"/>
              </a:xfrm>
              <a:prstGeom prst="rect">
                <a:avLst/>
              </a:prstGeom>
              <a:blipFill>
                <a:blip r:embed="rId13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4196958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93" grpId="0"/>
      <p:bldP spid="93" grpId="1"/>
      <p:bldP spid="8" grpId="0"/>
      <p:bldP spid="9" grpId="0"/>
      <p:bldP spid="48" grpId="0" animBg="1"/>
      <p:bldP spid="49" grpId="0"/>
      <p:bldP spid="51" grpId="0" animBg="1"/>
      <p:bldP spid="52" grpId="0"/>
      <p:bldP spid="53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 animBg="1"/>
      <p:bldP spid="63" grpId="0"/>
      <p:bldP spid="64" grpId="0" animBg="1"/>
      <p:bldP spid="67" grpId="0"/>
      <p:bldP spid="68" grpId="0" animBg="1"/>
      <p:bldP spid="69" grpId="0"/>
      <p:bldP spid="7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505200" cy="52578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work done by a force when its point of application moves by using the following formula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sledge is pulled 15m across a smooth sheet of ice by a force of magnitude 27N. The force is inclined at 25° to the horizontal. By modelling the sledge as a particle, calculate the work done by the force.</a:t>
            </a:r>
          </a:p>
          <a:p>
            <a:pPr marL="0" indent="0" algn="ctr">
              <a:buNone/>
            </a:pPr>
            <a:endParaRPr lang="en-GB" sz="1400" baseline="-250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As the force is at an angle to the motion, you must split it into its component parts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The force will act vertically and horizontally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However, as there is no distance travelled </a:t>
            </a:r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vertically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(s = 0), there is no work done in this direction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Therefore, you only need the work done horizontally…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525000" y="152400"/>
                <a:ext cx="10207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𝑾</m:t>
                      </m:r>
                      <m:r>
                        <a:rPr lang="en-GB" b="1" i="1">
                          <a:latin typeface="Cambria Math"/>
                        </a:rPr>
                        <m:t>=</m:t>
                      </m:r>
                      <m:r>
                        <a:rPr lang="en-GB" b="1" i="1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000" y="152400"/>
                <a:ext cx="102079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309078" y="533400"/>
                <a:ext cx="13589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𝑾</m:t>
                      </m:r>
                      <m:r>
                        <a:rPr lang="en-GB" b="1" i="1">
                          <a:latin typeface="Cambria Math"/>
                        </a:rPr>
                        <m:t>=</m:t>
                      </m:r>
                      <m:r>
                        <a:rPr lang="en-GB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9078" y="533400"/>
                <a:ext cx="1358922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>
          <a:xfrm>
            <a:off x="6629400" y="2667000"/>
            <a:ext cx="2590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391400" y="2209800"/>
            <a:ext cx="9906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8382000" y="1752600"/>
            <a:ext cx="1219200" cy="685800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9" idx="3"/>
          </p:cNvCxnSpPr>
          <p:nvPr/>
        </p:nvCxnSpPr>
        <p:spPr>
          <a:xfrm>
            <a:off x="8382000" y="2438400"/>
            <a:ext cx="1219200" cy="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9601200" y="1752600"/>
            <a:ext cx="0" cy="68580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839201" y="2133601"/>
            <a:ext cx="4764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25°</a:t>
            </a:r>
          </a:p>
        </p:txBody>
      </p:sp>
      <p:sp>
        <p:nvSpPr>
          <p:cNvPr id="19" name="Arc 18"/>
          <p:cNvSpPr/>
          <p:nvPr/>
        </p:nvSpPr>
        <p:spPr>
          <a:xfrm>
            <a:off x="7848600" y="1981200"/>
            <a:ext cx="914400" cy="914400"/>
          </a:xfrm>
          <a:prstGeom prst="arc">
            <a:avLst>
              <a:gd name="adj1" fmla="val 20170243"/>
              <a:gd name="adj2" fmla="val 364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9296400" y="1447801"/>
            <a:ext cx="5453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27N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601201" y="1905001"/>
            <a:ext cx="8899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27Sin25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577533" y="2412521"/>
            <a:ext cx="9108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27Cos25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943600" y="3048000"/>
                <a:ext cx="10207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𝑊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r>
                        <a:rPr lang="en-GB" i="1">
                          <a:latin typeface="Cambria Math"/>
                        </a:rPr>
                        <m:t>𝐹𝑠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048000"/>
                <a:ext cx="1020792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943601" y="3581400"/>
                <a:ext cx="22615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𝑊</m:t>
                      </m:r>
                      <m:r>
                        <a:rPr lang="en-GB" i="1">
                          <a:latin typeface="Cambria Math"/>
                        </a:rPr>
                        <m:t>=(27</m:t>
                      </m:r>
                      <m:r>
                        <a:rPr lang="en-GB" i="1">
                          <a:latin typeface="Cambria Math"/>
                        </a:rPr>
                        <m:t>𝐶𝑜𝑠</m:t>
                      </m:r>
                      <m:r>
                        <a:rPr lang="en-GB" i="1">
                          <a:latin typeface="Cambria Math"/>
                        </a:rPr>
                        <m:t>25)×15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1" y="3581400"/>
                <a:ext cx="2261581" cy="369332"/>
              </a:xfrm>
              <a:prstGeom prst="rect">
                <a:avLst/>
              </a:prstGeom>
              <a:blipFill>
                <a:blip r:embed="rId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943600" y="4114800"/>
                <a:ext cx="12449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𝑊</m:t>
                      </m:r>
                      <m:r>
                        <a:rPr lang="en-GB" i="1">
                          <a:latin typeface="Cambria Math"/>
                        </a:rPr>
                        <m:t>=367</m:t>
                      </m:r>
                      <m:r>
                        <a:rPr lang="en-GB" i="1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4114800"/>
                <a:ext cx="1244956" cy="369332"/>
              </a:xfrm>
              <a:prstGeom prst="rect">
                <a:avLst/>
              </a:prstGeom>
              <a:blipFill>
                <a:blip r:embed="rId7"/>
                <a:stretch>
                  <a:fillRect b="-68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25"/>
          <p:cNvSpPr/>
          <p:nvPr/>
        </p:nvSpPr>
        <p:spPr>
          <a:xfrm>
            <a:off x="8001000" y="3276600"/>
            <a:ext cx="5334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8458200" y="3352801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28" name="Arc 27"/>
          <p:cNvSpPr/>
          <p:nvPr/>
        </p:nvSpPr>
        <p:spPr>
          <a:xfrm>
            <a:off x="8001000" y="3810000"/>
            <a:ext cx="5334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8382000" y="3886201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324600" y="4876800"/>
            <a:ext cx="32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The total work done is 367J</a:t>
            </a:r>
          </a:p>
        </p:txBody>
      </p:sp>
      <p:sp>
        <p:nvSpPr>
          <p:cNvPr id="31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Work, Energy and Power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2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6446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  <p:bldP spid="21" grpId="0"/>
      <p:bldP spid="22" grpId="0"/>
      <p:bldP spid="23" grpId="0"/>
      <p:bldP spid="24" grpId="0"/>
      <p:bldP spid="25" grpId="0"/>
      <p:bldP spid="26" grpId="0" animBg="1"/>
      <p:bldP spid="27" grpId="0"/>
      <p:bldP spid="28" grpId="0" animBg="1"/>
      <p:bldP spid="29" grpId="0"/>
      <p:bldP spid="3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1667</Words>
  <Application>Microsoft Office PowerPoint</Application>
  <PresentationFormat>Widescreen</PresentationFormat>
  <Paragraphs>283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Prior Knowledge Check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 Knowledge Check</dc:title>
  <dc:creator>Richard Lawton</dc:creator>
  <cp:lastModifiedBy>Richard Lawton</cp:lastModifiedBy>
  <cp:revision>3</cp:revision>
  <dcterms:created xsi:type="dcterms:W3CDTF">2019-08-06T16:32:53Z</dcterms:created>
  <dcterms:modified xsi:type="dcterms:W3CDTF">2019-08-26T06:11:24Z</dcterms:modified>
</cp:coreProperties>
</file>