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81" r:id="rId2"/>
    <p:sldId id="572" r:id="rId3"/>
    <p:sldId id="483" r:id="rId4"/>
    <p:sldId id="484" r:id="rId5"/>
    <p:sldId id="509" r:id="rId6"/>
    <p:sldId id="569" r:id="rId7"/>
    <p:sldId id="570" r:id="rId8"/>
    <p:sldId id="571" r:id="rId9"/>
    <p:sldId id="530" r:id="rId10"/>
    <p:sldId id="535" r:id="rId11"/>
    <p:sldId id="533" r:id="rId12"/>
    <p:sldId id="534" r:id="rId13"/>
    <p:sldId id="531" r:id="rId14"/>
    <p:sldId id="536" r:id="rId15"/>
    <p:sldId id="537" r:id="rId16"/>
    <p:sldId id="538" r:id="rId17"/>
    <p:sldId id="539" r:id="rId18"/>
    <p:sldId id="553" r:id="rId19"/>
    <p:sldId id="540" r:id="rId20"/>
    <p:sldId id="542" r:id="rId21"/>
    <p:sldId id="541" r:id="rId22"/>
    <p:sldId id="544" r:id="rId23"/>
    <p:sldId id="573" r:id="rId24"/>
    <p:sldId id="546" r:id="rId25"/>
    <p:sldId id="545" r:id="rId26"/>
    <p:sldId id="547" r:id="rId27"/>
    <p:sldId id="548" r:id="rId28"/>
    <p:sldId id="549" r:id="rId29"/>
    <p:sldId id="550" r:id="rId30"/>
    <p:sldId id="551" r:id="rId31"/>
    <p:sldId id="554" r:id="rId32"/>
    <p:sldId id="556" r:id="rId33"/>
    <p:sldId id="557" r:id="rId34"/>
    <p:sldId id="558" r:id="rId35"/>
    <p:sldId id="555" r:id="rId36"/>
    <p:sldId id="559" r:id="rId37"/>
    <p:sldId id="560" r:id="rId38"/>
    <p:sldId id="561" r:id="rId39"/>
    <p:sldId id="563" r:id="rId40"/>
    <p:sldId id="564" r:id="rId41"/>
    <p:sldId id="565" r:id="rId42"/>
    <p:sldId id="567" r:id="rId43"/>
    <p:sldId id="56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88534" autoAdjust="0"/>
  </p:normalViewPr>
  <p:slideViewPr>
    <p:cSldViewPr>
      <p:cViewPr>
        <p:scale>
          <a:sx n="43" d="100"/>
          <a:sy n="43" d="100"/>
        </p:scale>
        <p:origin x="308" y="6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0.png"/><Relationship Id="rId18" Type="http://schemas.openxmlformats.org/officeDocument/2006/relationships/image" Target="../media/image2810.png"/><Relationship Id="rId26" Type="http://schemas.openxmlformats.org/officeDocument/2006/relationships/image" Target="../media/image2210.png"/><Relationship Id="rId21" Type="http://schemas.openxmlformats.org/officeDocument/2006/relationships/image" Target="../media/image1811.png"/><Relationship Id="rId12" Type="http://schemas.openxmlformats.org/officeDocument/2006/relationships/image" Target="../media/image1611.png"/><Relationship Id="rId17" Type="http://schemas.openxmlformats.org/officeDocument/2006/relationships/image" Target="../media/image2710.png"/><Relationship Id="rId25" Type="http://schemas.openxmlformats.org/officeDocument/2006/relationships/image" Target="../media/image330.png"/><Relationship Id="rId16" Type="http://schemas.openxmlformats.org/officeDocument/2006/relationships/image" Target="../media/image2610.png"/><Relationship Id="rId20" Type="http://schemas.openxmlformats.org/officeDocument/2006/relationships/image" Target="../media/image29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10.png"/><Relationship Id="rId24" Type="http://schemas.openxmlformats.org/officeDocument/2006/relationships/image" Target="../media/image320.png"/><Relationship Id="rId23" Type="http://schemas.openxmlformats.org/officeDocument/2006/relationships/image" Target="../media/image2010.png"/><Relationship Id="rId19" Type="http://schemas.openxmlformats.org/officeDocument/2006/relationships/image" Target="../media/image1710.png"/><Relationship Id="rId10" Type="http://schemas.openxmlformats.org/officeDocument/2006/relationships/image" Target="../media/image1910.png"/><Relationship Id="rId14" Type="http://schemas.openxmlformats.org/officeDocument/2006/relationships/image" Target="../media/image2410.png"/><Relationship Id="rId22" Type="http://schemas.openxmlformats.org/officeDocument/2006/relationships/image" Target="../media/image1911.png"/><Relationship Id="rId9" Type="http://schemas.openxmlformats.org/officeDocument/2006/relationships/image" Target="../media/image1810.png"/><Relationship Id="rId27" Type="http://schemas.openxmlformats.org/officeDocument/2006/relationships/image" Target="../media/image25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12" Type="http://schemas.openxmlformats.org/officeDocument/2006/relationships/image" Target="../media/image460.png"/><Relationship Id="rId2" Type="http://schemas.openxmlformats.org/officeDocument/2006/relationships/image" Target="../media/image361.png"/><Relationship Id="rId16" Type="http://schemas.openxmlformats.org/officeDocument/2006/relationships/image" Target="../media/image5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5" Type="http://schemas.openxmlformats.org/officeDocument/2006/relationships/image" Target="../media/image491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Relationship Id="rId14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450.png"/><Relationship Id="rId7" Type="http://schemas.openxmlformats.org/officeDocument/2006/relationships/image" Target="../media/image541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11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1" Type="http://schemas.openxmlformats.org/officeDocument/2006/relationships/image" Target="../media/image58.png"/><Relationship Id="rId5" Type="http://schemas.openxmlformats.org/officeDocument/2006/relationships/image" Target="../media/image521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46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0.jpeg"/><Relationship Id="rId7" Type="http://schemas.openxmlformats.org/officeDocument/2006/relationships/image" Target="../media/image90.png"/><Relationship Id="rId12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36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71.png"/><Relationship Id="rId10" Type="http://schemas.openxmlformats.org/officeDocument/2006/relationships/image" Target="../media/image112.png"/><Relationship Id="rId4" Type="http://schemas.openxmlformats.org/officeDocument/2006/relationships/image" Target="../media/image70.png"/><Relationship Id="rId9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95.png"/><Relationship Id="rId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146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71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70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10" Type="http://schemas.openxmlformats.org/officeDocument/2006/relationships/image" Target="../media/image161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2.png"/><Relationship Id="rId7" Type="http://schemas.openxmlformats.org/officeDocument/2006/relationships/image" Target="../media/image163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1" Type="http://schemas.openxmlformats.org/officeDocument/2006/relationships/image" Target="../media/image167.png"/><Relationship Id="rId5" Type="http://schemas.openxmlformats.org/officeDocument/2006/relationships/image" Target="../media/image340.png"/><Relationship Id="rId10" Type="http://schemas.openxmlformats.org/officeDocument/2006/relationships/image" Target="../media/image166.png"/><Relationship Id="rId4" Type="http://schemas.openxmlformats.org/officeDocument/2006/relationships/image" Target="../media/image450.png"/><Relationship Id="rId9" Type="http://schemas.openxmlformats.org/officeDocument/2006/relationships/image" Target="../media/image1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gif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01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222.png"/><Relationship Id="rId21" Type="http://schemas.openxmlformats.org/officeDocument/2006/relationships/image" Target="../media/image239.png"/><Relationship Id="rId7" Type="http://schemas.openxmlformats.org/officeDocument/2006/relationships/image" Target="../media/image217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21.png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11" Type="http://schemas.openxmlformats.org/officeDocument/2006/relationships/image" Target="../media/image229.png"/><Relationship Id="rId5" Type="http://schemas.openxmlformats.org/officeDocument/2006/relationships/image" Target="../media/image224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223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11" Type="http://schemas.openxmlformats.org/officeDocument/2006/relationships/image" Target="../media/image251.png"/><Relationship Id="rId5" Type="http://schemas.openxmlformats.org/officeDocument/2006/relationships/image" Target="../media/image246.png"/><Relationship Id="rId10" Type="http://schemas.openxmlformats.org/officeDocument/2006/relationships/image" Target="../media/image247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3" Type="http://schemas.openxmlformats.org/officeDocument/2006/relationships/image" Target="../media/image253.png"/><Relationship Id="rId21" Type="http://schemas.openxmlformats.org/officeDocument/2006/relationships/image" Target="../media/image271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image" Target="../media/image289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12" Type="http://schemas.openxmlformats.org/officeDocument/2006/relationships/image" Target="../media/image288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11" Type="http://schemas.openxmlformats.org/officeDocument/2006/relationships/image" Target="../media/image287.png"/><Relationship Id="rId5" Type="http://schemas.openxmlformats.org/officeDocument/2006/relationships/image" Target="../media/image281.png"/><Relationship Id="rId10" Type="http://schemas.openxmlformats.org/officeDocument/2006/relationships/image" Target="../media/image286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png"/><Relationship Id="rId5" Type="http://schemas.openxmlformats.org/officeDocument/2006/relationships/image" Target="../media/image960.png"/><Relationship Id="rId4" Type="http://schemas.openxmlformats.org/officeDocument/2006/relationships/image" Target="../media/image29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39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2 :: </a:t>
            </a:r>
            <a:r>
              <a:rPr lang="en-GB" dirty="0"/>
              <a:t>Functions &amp;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What is a mapping?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1187624" y="1287378"/>
            <a:ext cx="1627765" cy="44637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00791" y="1245242"/>
            <a:ext cx="1674567" cy="44336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91680" y="16288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242088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3728" y="36450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80" y="49411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672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6176" y="15567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4208" y="23488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2160" y="314096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8224" y="35730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6176" y="486916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168" y="42210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2080" y="764704"/>
            <a:ext cx="367240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/>
              <a:t>mapping</a:t>
            </a:r>
            <a:r>
              <a:rPr lang="en-GB" dirty="0"/>
              <a:t> is something which maps one set of numbers to another.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Inputs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0312" y="1633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662" y="6120035"/>
            <a:ext cx="42801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domain</a:t>
            </a:r>
            <a:r>
              <a:rPr lang="en-GB" dirty="0"/>
              <a:t> is the set of possible inputs.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6120035"/>
            <a:ext cx="43924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range</a:t>
            </a:r>
            <a:r>
              <a:rPr lang="en-GB" dirty="0"/>
              <a:t> is the set of possible outputs.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0C43A10-EFFD-48BE-B496-D0D9A1BCCE64}"/>
              </a:ext>
            </a:extLst>
          </p:cNvPr>
          <p:cNvSpPr/>
          <p:nvPr/>
        </p:nvSpPr>
        <p:spPr>
          <a:xfrm>
            <a:off x="2538663" y="2610853"/>
            <a:ext cx="3537284" cy="721894"/>
          </a:xfrm>
          <a:custGeom>
            <a:avLst/>
            <a:gdLst>
              <a:gd name="connsiteX0" fmla="*/ 0 w 3537284"/>
              <a:gd name="connsiteY0" fmla="*/ 0 h 721894"/>
              <a:gd name="connsiteX1" fmla="*/ 2165684 w 3537284"/>
              <a:gd name="connsiteY1" fmla="*/ 240631 h 721894"/>
              <a:gd name="connsiteX2" fmla="*/ 3537284 w 3537284"/>
              <a:gd name="connsiteY2" fmla="*/ 721894 h 72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7284" h="721894">
                <a:moveTo>
                  <a:pt x="0" y="0"/>
                </a:moveTo>
                <a:cubicBezTo>
                  <a:pt x="788068" y="60157"/>
                  <a:pt x="1576137" y="120315"/>
                  <a:pt x="2165684" y="240631"/>
                </a:cubicBezTo>
                <a:cubicBezTo>
                  <a:pt x="2755231" y="360947"/>
                  <a:pt x="3146257" y="541420"/>
                  <a:pt x="3537284" y="72189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07740FE-A0A8-47C9-A81D-7BFDB5462476}"/>
              </a:ext>
            </a:extLst>
          </p:cNvPr>
          <p:cNvSpPr/>
          <p:nvPr/>
        </p:nvSpPr>
        <p:spPr>
          <a:xfrm>
            <a:off x="2586789" y="2646947"/>
            <a:ext cx="3573379" cy="1804737"/>
          </a:xfrm>
          <a:custGeom>
            <a:avLst/>
            <a:gdLst>
              <a:gd name="connsiteX0" fmla="*/ 0 w 3573379"/>
              <a:gd name="connsiteY0" fmla="*/ 0 h 1804737"/>
              <a:gd name="connsiteX1" fmla="*/ 2358190 w 3573379"/>
              <a:gd name="connsiteY1" fmla="*/ 878306 h 1804737"/>
              <a:gd name="connsiteX2" fmla="*/ 3573379 w 3573379"/>
              <a:gd name="connsiteY2" fmla="*/ 1804737 h 18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3379" h="1804737">
                <a:moveTo>
                  <a:pt x="0" y="0"/>
                </a:moveTo>
                <a:cubicBezTo>
                  <a:pt x="881313" y="288758"/>
                  <a:pt x="1762627" y="577517"/>
                  <a:pt x="2358190" y="878306"/>
                </a:cubicBezTo>
                <a:cubicBezTo>
                  <a:pt x="2953753" y="1179095"/>
                  <a:pt x="3263566" y="1491916"/>
                  <a:pt x="3573379" y="180473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6503459-CDA8-47A1-B709-7047DDA2B2E3}"/>
              </a:ext>
            </a:extLst>
          </p:cNvPr>
          <p:cNvSpPr/>
          <p:nvPr/>
        </p:nvSpPr>
        <p:spPr>
          <a:xfrm>
            <a:off x="2622884" y="2634916"/>
            <a:ext cx="3573379" cy="1287379"/>
          </a:xfrm>
          <a:custGeom>
            <a:avLst/>
            <a:gdLst>
              <a:gd name="connsiteX0" fmla="*/ 0 w 3573379"/>
              <a:gd name="connsiteY0" fmla="*/ 1287379 h 1287379"/>
              <a:gd name="connsiteX1" fmla="*/ 1828800 w 3573379"/>
              <a:gd name="connsiteY1" fmla="*/ 842210 h 1287379"/>
              <a:gd name="connsiteX2" fmla="*/ 3573379 w 3573379"/>
              <a:gd name="connsiteY2" fmla="*/ 0 h 128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3379" h="1287379">
                <a:moveTo>
                  <a:pt x="0" y="1287379"/>
                </a:moveTo>
                <a:cubicBezTo>
                  <a:pt x="616618" y="1172076"/>
                  <a:pt x="1233237" y="1056773"/>
                  <a:pt x="1828800" y="842210"/>
                </a:cubicBezTo>
                <a:cubicBezTo>
                  <a:pt x="2424363" y="627647"/>
                  <a:pt x="2998871" y="313823"/>
                  <a:pt x="3573379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2131667-2F6B-47F1-AECF-F780F357546F}"/>
              </a:ext>
            </a:extLst>
          </p:cNvPr>
          <p:cNvSpPr/>
          <p:nvPr/>
        </p:nvSpPr>
        <p:spPr>
          <a:xfrm>
            <a:off x="2538664" y="3874605"/>
            <a:ext cx="3429000" cy="781616"/>
          </a:xfrm>
          <a:custGeom>
            <a:avLst/>
            <a:gdLst>
              <a:gd name="connsiteX0" fmla="*/ 0 w 3429000"/>
              <a:gd name="connsiteY0" fmla="*/ 294435 h 294435"/>
              <a:gd name="connsiteX1" fmla="*/ 1804737 w 3429000"/>
              <a:gd name="connsiteY1" fmla="*/ 29740 h 294435"/>
              <a:gd name="connsiteX2" fmla="*/ 3429000 w 3429000"/>
              <a:gd name="connsiteY2" fmla="*/ 17708 h 294435"/>
              <a:gd name="connsiteX0" fmla="*/ 0 w 3429000"/>
              <a:gd name="connsiteY0" fmla="*/ 772903 h 772903"/>
              <a:gd name="connsiteX1" fmla="*/ 1708485 w 3429000"/>
              <a:gd name="connsiteY1" fmla="*/ 2882 h 772903"/>
              <a:gd name="connsiteX2" fmla="*/ 3429000 w 3429000"/>
              <a:gd name="connsiteY2" fmla="*/ 496176 h 772903"/>
              <a:gd name="connsiteX0" fmla="*/ 0 w 3429000"/>
              <a:gd name="connsiteY0" fmla="*/ 772903 h 772903"/>
              <a:gd name="connsiteX1" fmla="*/ 1708485 w 3429000"/>
              <a:gd name="connsiteY1" fmla="*/ 2882 h 772903"/>
              <a:gd name="connsiteX2" fmla="*/ 3429000 w 3429000"/>
              <a:gd name="connsiteY2" fmla="*/ 496176 h 772903"/>
              <a:gd name="connsiteX0" fmla="*/ 0 w 3429000"/>
              <a:gd name="connsiteY0" fmla="*/ 781616 h 781616"/>
              <a:gd name="connsiteX1" fmla="*/ 1708485 w 3429000"/>
              <a:gd name="connsiteY1" fmla="*/ 11595 h 781616"/>
              <a:gd name="connsiteX2" fmla="*/ 3429000 w 3429000"/>
              <a:gd name="connsiteY2" fmla="*/ 504889 h 78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781616">
                <a:moveTo>
                  <a:pt x="0" y="781616"/>
                </a:moveTo>
                <a:cubicBezTo>
                  <a:pt x="544428" y="70750"/>
                  <a:pt x="1136985" y="57716"/>
                  <a:pt x="1708485" y="11595"/>
                </a:cubicBezTo>
                <a:cubicBezTo>
                  <a:pt x="2279985" y="-34526"/>
                  <a:pt x="2746208" y="42675"/>
                  <a:pt x="3429000" y="50488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F0E6C49-E03E-43EA-B4C2-3BAE8DC1081A}"/>
                  </a:ext>
                </a:extLst>
              </p:cNvPr>
              <p:cNvSpPr txBox="1"/>
              <p:nvPr/>
            </p:nvSpPr>
            <p:spPr>
              <a:xfrm>
                <a:off x="2780085" y="1050404"/>
                <a:ext cx="258418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mapping might be completely arbitrary, or might have some underlying rule, e.g.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dirty="0"/>
                  <a:t>(meaning each value is mapped to twice its value)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F0E6C49-E03E-43EA-B4C2-3BAE8DC10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85" y="1050404"/>
                <a:ext cx="2584185" cy="1384995"/>
              </a:xfrm>
              <a:prstGeom prst="rect">
                <a:avLst/>
              </a:prstGeom>
              <a:blipFill>
                <a:blip r:embed="rId2"/>
                <a:stretch>
                  <a:fillRect l="-708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8E23679-68D0-49D0-B4F6-1DFC58915FA3}"/>
              </a:ext>
            </a:extLst>
          </p:cNvPr>
          <p:cNvSpPr txBox="1"/>
          <p:nvPr/>
        </p:nvSpPr>
        <p:spPr>
          <a:xfrm>
            <a:off x="3087589" y="4083358"/>
            <a:ext cx="2581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Also notice that </a:t>
            </a:r>
            <a:r>
              <a:rPr lang="en-GB" sz="1400" b="1" dirty="0"/>
              <a:t>one input might map to multiple outputs</a:t>
            </a:r>
            <a:r>
              <a:rPr lang="en-GB" sz="1400" dirty="0"/>
              <a:t>, or multiple inputs to one output.</a:t>
            </a:r>
          </a:p>
          <a:p>
            <a:endParaRPr lang="en-GB" sz="1400" dirty="0"/>
          </a:p>
          <a:p>
            <a:r>
              <a:rPr lang="en-GB" sz="1400" dirty="0"/>
              <a:t>Notice also that not all values in the set of inputs necessarily have a mapping to a value in the set of outputs.</a:t>
            </a:r>
          </a:p>
        </p:txBody>
      </p:sp>
    </p:spTree>
    <p:extLst>
      <p:ext uri="{BB962C8B-B14F-4D97-AF65-F5344CB8AC3E}">
        <p14:creationId xmlns:p14="http://schemas.microsoft.com/office/powerpoint/2010/main" val="2968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83DF3C1-EA3E-44A1-AD4D-BBB504AAF6BB}"/>
              </a:ext>
            </a:extLst>
          </p:cNvPr>
          <p:cNvSpPr/>
          <p:nvPr/>
        </p:nvSpPr>
        <p:spPr>
          <a:xfrm>
            <a:off x="5953119" y="2333625"/>
            <a:ext cx="1581155" cy="2352675"/>
          </a:xfrm>
          <a:custGeom>
            <a:avLst/>
            <a:gdLst>
              <a:gd name="connsiteX0" fmla="*/ 1581152 w 1590677"/>
              <a:gd name="connsiteY0" fmla="*/ 0 h 2228850"/>
              <a:gd name="connsiteX1" fmla="*/ 2 w 1590677"/>
              <a:gd name="connsiteY1" fmla="*/ 1362075 h 2228850"/>
              <a:gd name="connsiteX2" fmla="*/ 1590677 w 1590677"/>
              <a:gd name="connsiteY2" fmla="*/ 2228850 h 2228850"/>
              <a:gd name="connsiteX0" fmla="*/ 1581155 w 1590680"/>
              <a:gd name="connsiteY0" fmla="*/ 0 h 2228850"/>
              <a:gd name="connsiteX1" fmla="*/ 5 w 1590680"/>
              <a:gd name="connsiteY1" fmla="*/ 1362075 h 2228850"/>
              <a:gd name="connsiteX2" fmla="*/ 1590680 w 1590680"/>
              <a:gd name="connsiteY2" fmla="*/ 2228850 h 2228850"/>
              <a:gd name="connsiteX0" fmla="*/ 1581155 w 1590680"/>
              <a:gd name="connsiteY0" fmla="*/ 0 h 2264293"/>
              <a:gd name="connsiteX1" fmla="*/ 5 w 1590680"/>
              <a:gd name="connsiteY1" fmla="*/ 1362075 h 2264293"/>
              <a:gd name="connsiteX2" fmla="*/ 1590680 w 1590680"/>
              <a:gd name="connsiteY2" fmla="*/ 2228850 h 2264293"/>
              <a:gd name="connsiteX0" fmla="*/ 1581155 w 1590680"/>
              <a:gd name="connsiteY0" fmla="*/ 0 h 2264293"/>
              <a:gd name="connsiteX1" fmla="*/ 5 w 1590680"/>
              <a:gd name="connsiteY1" fmla="*/ 1362075 h 2264293"/>
              <a:gd name="connsiteX2" fmla="*/ 1590680 w 1590680"/>
              <a:gd name="connsiteY2" fmla="*/ 2228850 h 2264293"/>
              <a:gd name="connsiteX0" fmla="*/ 1581155 w 1581155"/>
              <a:gd name="connsiteY0" fmla="*/ 0 h 2383675"/>
              <a:gd name="connsiteX1" fmla="*/ 5 w 1581155"/>
              <a:gd name="connsiteY1" fmla="*/ 1362075 h 2383675"/>
              <a:gd name="connsiteX2" fmla="*/ 1552580 w 1581155"/>
              <a:gd name="connsiteY2" fmla="*/ 2352675 h 2383675"/>
              <a:gd name="connsiteX0" fmla="*/ 1581155 w 1581155"/>
              <a:gd name="connsiteY0" fmla="*/ 0 h 2352675"/>
              <a:gd name="connsiteX1" fmla="*/ 5 w 1581155"/>
              <a:gd name="connsiteY1" fmla="*/ 1362075 h 2352675"/>
              <a:gd name="connsiteX2" fmla="*/ 1552580 w 1581155"/>
              <a:gd name="connsiteY2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5" h="2352675">
                <a:moveTo>
                  <a:pt x="1581155" y="0"/>
                </a:moveTo>
                <a:cubicBezTo>
                  <a:pt x="323061" y="209550"/>
                  <a:pt x="-1583" y="990600"/>
                  <a:pt x="5" y="1362075"/>
                </a:cubicBezTo>
                <a:cubicBezTo>
                  <a:pt x="1592" y="1733550"/>
                  <a:pt x="72236" y="2247900"/>
                  <a:pt x="1552580" y="23526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3D320D9-E826-4312-98CA-FF3B15B5AA53}"/>
              </a:ext>
            </a:extLst>
          </p:cNvPr>
          <p:cNvSpPr/>
          <p:nvPr/>
        </p:nvSpPr>
        <p:spPr>
          <a:xfrm rot="1768965">
            <a:off x="2625574" y="2943366"/>
            <a:ext cx="256555" cy="3693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What is a function?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95536" y="6246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!"/>
            </a:pPr>
            <a:r>
              <a:rPr lang="en-GB" dirty="0"/>
              <a:t>A function is: a mapping such that every element of the domain is mapped to </a:t>
            </a:r>
          </a:p>
          <a:p>
            <a:r>
              <a:rPr lang="en-GB" dirty="0"/>
              <a:t>                             exactly one element of the range.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400" y="1355839"/>
            <a:ext cx="1022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Notation: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97" y="20608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0582" y="1345619"/>
                <a:ext cx="1778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82" y="1345619"/>
                <a:ext cx="177886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69052" y="1343088"/>
                <a:ext cx="1789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: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→2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52" y="1343088"/>
                <a:ext cx="1789634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919128" y="4764179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2359288" y="2603939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742298" y="456720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98" y="4567205"/>
                <a:ext cx="3600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040207" y="247868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207" y="2478688"/>
                <a:ext cx="360040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>
          <a:xfrm>
            <a:off x="5004048" y="3684059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940152" y="2459923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884368" y="354004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540043"/>
                <a:ext cx="3600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46988" y="211435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88" y="2114359"/>
                <a:ext cx="360040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66400" y="5589000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0" y="5589000"/>
                <a:ext cx="266429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791163" y="5589000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/>
              </a:p>
              <a:p>
                <a:r>
                  <a:rPr lang="en-GB" sz="1100" dirty="0"/>
                  <a:t>(i.e. all real values)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63" y="5589000"/>
                <a:ext cx="1440160" cy="523220"/>
              </a:xfrm>
              <a:prstGeom prst="rect">
                <a:avLst/>
              </a:prstGeom>
              <a:blipFill>
                <a:blip r:embed="rId19"/>
                <a:stretch>
                  <a:fillRect l="-2542" t="-3488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414864" y="5709316"/>
                <a:ext cx="2155271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64" y="5709316"/>
                <a:ext cx="2155271" cy="52803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656455" y="5809669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≥0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55" y="5809669"/>
                <a:ext cx="1440160" cy="338554"/>
              </a:xfrm>
              <a:prstGeom prst="rect">
                <a:avLst/>
              </a:prstGeom>
              <a:blipFill>
                <a:blip r:embed="rId21"/>
                <a:stretch>
                  <a:fillRect l="-2542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622331" y="6289077"/>
                <a:ext cx="2425275" cy="46166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200" dirty="0"/>
                  <a:t> but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200" dirty="0"/>
                  <a:t> also. This is one-to-many so not a function.</a:t>
                </a: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31" y="6289077"/>
                <a:ext cx="2425275" cy="461665"/>
              </a:xfrm>
              <a:prstGeom prst="rect">
                <a:avLst/>
              </a:prstGeom>
              <a:blipFill>
                <a:blip r:embed="rId2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870189" y="2538043"/>
                <a:ext cx="2054735" cy="95410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each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/>
                  <a:t> (except 0), we get two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400" dirty="0"/>
                  <a:t>! We say this is a </a:t>
                </a:r>
                <a:r>
                  <a:rPr lang="en-GB" sz="1400" b="1" u="sng" dirty="0"/>
                  <a:t>one-to-many mapping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89" y="2538043"/>
                <a:ext cx="2054735" cy="954107"/>
              </a:xfrm>
              <a:prstGeom prst="rect">
                <a:avLst/>
              </a:prstGeom>
              <a:blipFill>
                <a:blip r:embed="rId23"/>
                <a:stretch>
                  <a:fillRect l="-293" r="-146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185556" y="2852936"/>
            <a:ext cx="168561" cy="1588206"/>
            <a:chOff x="6185556" y="2852936"/>
            <a:chExt cx="168561" cy="1588206"/>
          </a:xfrm>
        </p:grpSpPr>
        <p:sp>
          <p:nvSpPr>
            <p:cNvPr id="5" name="Oval 4"/>
            <p:cNvSpPr/>
            <p:nvPr/>
          </p:nvSpPr>
          <p:spPr>
            <a:xfrm>
              <a:off x="6205132" y="2852936"/>
              <a:ext cx="148985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6185556" y="4297126"/>
              <a:ext cx="148985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5" idx="4"/>
              <a:endCxn id="110" idx="0"/>
            </p:cNvCxnSpPr>
            <p:nvPr/>
          </p:nvCxnSpPr>
          <p:spPr>
            <a:xfrm flipH="1">
              <a:off x="6260049" y="2996952"/>
              <a:ext cx="19576" cy="130017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130126" y="216753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Function?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020009" y="641510"/>
            <a:ext cx="5993691" cy="5776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A81D6-1083-474F-A8BA-AF11F4E23632}"/>
              </a:ext>
            </a:extLst>
          </p:cNvPr>
          <p:cNvSpPr/>
          <p:nvPr/>
        </p:nvSpPr>
        <p:spPr>
          <a:xfrm>
            <a:off x="1089660" y="3230880"/>
            <a:ext cx="2369820" cy="1526717"/>
          </a:xfrm>
          <a:custGeom>
            <a:avLst/>
            <a:gdLst>
              <a:gd name="connsiteX0" fmla="*/ 0 w 2369820"/>
              <a:gd name="connsiteY0" fmla="*/ 0 h 1526717"/>
              <a:gd name="connsiteX1" fmla="*/ 670560 w 2369820"/>
              <a:gd name="connsiteY1" fmla="*/ 1508760 h 1526717"/>
              <a:gd name="connsiteX2" fmla="*/ 1272540 w 2369820"/>
              <a:gd name="connsiteY2" fmla="*/ 739140 h 1526717"/>
              <a:gd name="connsiteX3" fmla="*/ 1790700 w 2369820"/>
              <a:gd name="connsiteY3" fmla="*/ 1516380 h 1526717"/>
              <a:gd name="connsiteX4" fmla="*/ 2369820 w 2369820"/>
              <a:gd name="connsiteY4" fmla="*/ 45720 h 15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820" h="1526717">
                <a:moveTo>
                  <a:pt x="0" y="0"/>
                </a:moveTo>
                <a:cubicBezTo>
                  <a:pt x="229235" y="692785"/>
                  <a:pt x="458470" y="1385570"/>
                  <a:pt x="670560" y="1508760"/>
                </a:cubicBezTo>
                <a:cubicBezTo>
                  <a:pt x="882650" y="1631950"/>
                  <a:pt x="1085850" y="737870"/>
                  <a:pt x="1272540" y="739140"/>
                </a:cubicBezTo>
                <a:cubicBezTo>
                  <a:pt x="1459230" y="740410"/>
                  <a:pt x="1607820" y="1631950"/>
                  <a:pt x="1790700" y="1516380"/>
                </a:cubicBezTo>
                <a:cubicBezTo>
                  <a:pt x="1973580" y="1400810"/>
                  <a:pt x="2171700" y="723265"/>
                  <a:pt x="2369820" y="457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724513" y="3546983"/>
                <a:ext cx="2016224" cy="7386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each input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/>
                  <a:t> value), we only get one output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400" dirty="0"/>
                  <a:t> value)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513" y="3546983"/>
                <a:ext cx="2016224" cy="738664"/>
              </a:xfrm>
              <a:prstGeom prst="rect">
                <a:avLst/>
              </a:prstGeom>
              <a:blipFill>
                <a:blip r:embed="rId9"/>
                <a:stretch>
                  <a:fillRect l="-299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F493D1-026D-48D1-BE10-78F0D5E8D178}"/>
                  </a:ext>
                </a:extLst>
              </p:cNvPr>
              <p:cNvSpPr txBox="1"/>
              <p:nvPr/>
            </p:nvSpPr>
            <p:spPr>
              <a:xfrm>
                <a:off x="2615557" y="2207515"/>
                <a:ext cx="2981688" cy="769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Fro Note</a:t>
                </a:r>
                <a:r>
                  <a:rPr lang="en-GB" sz="1100" dirty="0"/>
                  <a:t>: We can illustrate a mapping/function graphically, by plotting a point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if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maps to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. For this reason we write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to mean “make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 the output of the function”.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F493D1-026D-48D1-BE10-78F0D5E8D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57" y="2207515"/>
                <a:ext cx="2981688" cy="769441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D547E208-838D-4043-B855-27D16AD0333F}"/>
              </a:ext>
            </a:extLst>
          </p:cNvPr>
          <p:cNvSpPr/>
          <p:nvPr/>
        </p:nvSpPr>
        <p:spPr>
          <a:xfrm>
            <a:off x="2465103" y="4906672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39004F-5594-4F71-A171-A2655191F425}"/>
              </a:ext>
            </a:extLst>
          </p:cNvPr>
          <p:cNvSpPr/>
          <p:nvPr/>
        </p:nvSpPr>
        <p:spPr>
          <a:xfrm>
            <a:off x="1490834" y="4905360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CA7AFE4-B1A7-4CD4-BFAF-7F7673353738}"/>
              </a:ext>
            </a:extLst>
          </p:cNvPr>
          <p:cNvSpPr/>
          <p:nvPr/>
        </p:nvSpPr>
        <p:spPr>
          <a:xfrm>
            <a:off x="2450974" y="6268508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046D2B-4099-4B42-BA09-3A85FE02A32E}"/>
              </a:ext>
            </a:extLst>
          </p:cNvPr>
          <p:cNvSpPr/>
          <p:nvPr/>
        </p:nvSpPr>
        <p:spPr>
          <a:xfrm>
            <a:off x="1476705" y="6267196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6A5DB0-96B0-44BD-9CC1-9510D30C2FC2}"/>
              </a:ext>
            </a:extLst>
          </p:cNvPr>
          <p:cNvSpPr/>
          <p:nvPr/>
        </p:nvSpPr>
        <p:spPr>
          <a:xfrm>
            <a:off x="7031204" y="3990356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AFFBAE-D612-4217-BEAD-9AAB506E7537}"/>
              </a:ext>
            </a:extLst>
          </p:cNvPr>
          <p:cNvSpPr/>
          <p:nvPr/>
        </p:nvSpPr>
        <p:spPr>
          <a:xfrm>
            <a:off x="7981517" y="3981394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E67ABC6-E3AE-4655-AEB6-924F94DA2FA8}"/>
              </a:ext>
            </a:extLst>
          </p:cNvPr>
          <p:cNvSpPr/>
          <p:nvPr/>
        </p:nvSpPr>
        <p:spPr>
          <a:xfrm>
            <a:off x="4711516" y="6301805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32F84E-8C76-4197-AF5F-667AB5D938AA}"/>
              </a:ext>
            </a:extLst>
          </p:cNvPr>
          <p:cNvSpPr/>
          <p:nvPr/>
        </p:nvSpPr>
        <p:spPr>
          <a:xfrm>
            <a:off x="5613703" y="6304875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6784C9-1676-478B-ADF9-D049D0D86ED0}"/>
              </a:ext>
            </a:extLst>
          </p:cNvPr>
          <p:cNvCxnSpPr/>
          <p:nvPr/>
        </p:nvCxnSpPr>
        <p:spPr>
          <a:xfrm flipV="1">
            <a:off x="2110256" y="3009165"/>
            <a:ext cx="0" cy="182692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362CDB4-5A72-4386-A5D0-3D26ABB3AF55}"/>
              </a:ext>
            </a:extLst>
          </p:cNvPr>
          <p:cNvSpPr txBox="1"/>
          <p:nvPr/>
        </p:nvSpPr>
        <p:spPr>
          <a:xfrm>
            <a:off x="133940" y="3603597"/>
            <a:ext cx="1719042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Tip</a:t>
            </a:r>
            <a:r>
              <a:rPr lang="en-GB" sz="1100" dirty="0"/>
              <a:t>: Use the ‘vertical ray test’. If a vertically fired ray can hit the curve multiple times, it is NOT a function.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0F9E22-4D72-4471-9459-B7F493DF3D46}"/>
              </a:ext>
            </a:extLst>
          </p:cNvPr>
          <p:cNvCxnSpPr>
            <a:cxnSpLocks/>
          </p:cNvCxnSpPr>
          <p:nvPr/>
        </p:nvCxnSpPr>
        <p:spPr>
          <a:xfrm flipV="1">
            <a:off x="1517650" y="3276601"/>
            <a:ext cx="488950" cy="317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CE5DF10-491F-4AA4-9E29-76BB266EED4F}"/>
                  </a:ext>
                </a:extLst>
              </p:cNvPr>
              <p:cNvSpPr txBox="1"/>
              <p:nvPr/>
            </p:nvSpPr>
            <p:spPr>
              <a:xfrm>
                <a:off x="4262266" y="4680407"/>
                <a:ext cx="2155271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CE5DF10-491F-4AA4-9E29-76BB266EE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6" y="4680407"/>
                <a:ext cx="2155271" cy="5280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F3E418C-46CB-4D2A-9DA2-5DC29469B62C}"/>
                  </a:ext>
                </a:extLst>
              </p:cNvPr>
              <p:cNvSpPr txBox="1"/>
              <p:nvPr/>
            </p:nvSpPr>
            <p:spPr>
              <a:xfrm>
                <a:off x="6409197" y="4801486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F3E418C-46CB-4D2A-9DA2-5DC29469B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97" y="4801486"/>
                <a:ext cx="1440160" cy="338554"/>
              </a:xfrm>
              <a:prstGeom prst="rect">
                <a:avLst/>
              </a:prstGeom>
              <a:blipFill>
                <a:blip r:embed="rId25"/>
                <a:stretch>
                  <a:fillRect l="-2110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>
            <a:extLst>
              <a:ext uri="{FF2B5EF4-FFF2-40B4-BE49-F238E27FC236}">
                <a16:creationId xmlns:a16="http://schemas.microsoft.com/office/drawing/2014/main" id="{C8D2487C-2A8C-4051-AF29-6F7911F2D1DA}"/>
              </a:ext>
            </a:extLst>
          </p:cNvPr>
          <p:cNvSpPr/>
          <p:nvPr/>
        </p:nvSpPr>
        <p:spPr>
          <a:xfrm>
            <a:off x="4695536" y="5237143"/>
            <a:ext cx="745928" cy="416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238D989-7056-468D-9172-114D5502397C}"/>
              </a:ext>
            </a:extLst>
          </p:cNvPr>
          <p:cNvSpPr/>
          <p:nvPr/>
        </p:nvSpPr>
        <p:spPr>
          <a:xfrm>
            <a:off x="5597723" y="5240213"/>
            <a:ext cx="745928" cy="417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035F720-80BE-40D9-933B-CDABD5646C88}"/>
                  </a:ext>
                </a:extLst>
              </p:cNvPr>
              <p:cNvSpPr txBox="1"/>
              <p:nvPr/>
            </p:nvSpPr>
            <p:spPr>
              <a:xfrm>
                <a:off x="6553200" y="5117804"/>
                <a:ext cx="2339357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can’t square root a negative number, but the input set is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200" dirty="0"/>
                  <a:t>, so some inputs don’t map to a value.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035F720-80BE-40D9-933B-CDABD5646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17804"/>
                <a:ext cx="2339357" cy="646331"/>
              </a:xfrm>
              <a:prstGeom prst="rect">
                <a:avLst/>
              </a:prstGeom>
              <a:blipFill>
                <a:blip r:embed="rId2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3C6B5F-137F-4C21-AD93-38AD5CDAF322}"/>
                  </a:ext>
                </a:extLst>
              </p:cNvPr>
              <p:cNvSpPr txBox="1"/>
              <p:nvPr/>
            </p:nvSpPr>
            <p:spPr>
              <a:xfrm>
                <a:off x="2802513" y="1733519"/>
                <a:ext cx="2872868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200" dirty="0"/>
                  <a:t> refers to the </a:t>
                </a:r>
                <a:r>
                  <a:rPr lang="en-GB" sz="1200" b="1" u="sng" dirty="0"/>
                  <a:t>output</a:t>
                </a:r>
                <a:r>
                  <a:rPr lang="en-GB" sz="1200" dirty="0"/>
                  <a:t> of the function.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3C6B5F-137F-4C21-AD93-38AD5CDA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13" y="1733519"/>
                <a:ext cx="2872868" cy="276999"/>
              </a:xfrm>
              <a:prstGeom prst="rect">
                <a:avLst/>
              </a:prstGeom>
              <a:blipFill>
                <a:blip r:embed="rId2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2DCB6D-6765-400C-A881-27E5EC524FD9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2551814" y="1701209"/>
            <a:ext cx="250699" cy="170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7" grpId="0" animBg="1"/>
      <p:bldP spid="11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115" grpId="0" animBg="1"/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One-to-one </a:t>
              </a:r>
              <a:r>
                <a:rPr lang="en-GB" sz="3200" dirty="0" err="1"/>
                <a:t>vs</a:t>
              </a:r>
              <a:r>
                <a:rPr lang="en-GB" sz="3200" dirty="0"/>
                <a:t> Many-to-one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1431" y="737809"/>
            <a:ext cx="86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While functions permit an input only to be mapped to one output, there’s nothing stopping multiple different inputs mapping to the same output.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760" y="2454796"/>
            <a:ext cx="15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Many-to-one</a:t>
            </a:r>
          </a:p>
          <a:p>
            <a:r>
              <a:rPr lang="en-GB" dirty="0"/>
              <a:t>function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7740" y="24166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Multiple inputs can map to the same output.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9788" y="3208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9788" y="3856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7900" y="3496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437780" y="3064768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445892" y="3064768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7820" y="3424808"/>
            <a:ext cx="720080" cy="25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2941836" y="3784848"/>
            <a:ext cx="576064" cy="25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11092" y="2556396"/>
                <a:ext cx="1802408" cy="137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endParaRPr lang="en-GB" sz="2000" dirty="0"/>
              </a:p>
              <a:p>
                <a:r>
                  <a:rPr lang="en-GB" sz="2000" dirty="0"/>
                  <a:t>e.g.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92" y="2556396"/>
                <a:ext cx="1802408" cy="1377878"/>
              </a:xfrm>
              <a:prstGeom prst="rect">
                <a:avLst/>
              </a:prstGeom>
              <a:blipFill>
                <a:blip r:embed="rId2"/>
                <a:stretch>
                  <a:fillRect l="-3378" b="-4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15257" y="1914460"/>
            <a:ext cx="15644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Type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7083" y="1914460"/>
            <a:ext cx="25096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Description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9992" y="1922010"/>
            <a:ext cx="208823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970336" y="1988840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26136" y="2065040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1560" y="47971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One-to-one</a:t>
            </a:r>
          </a:p>
          <a:p>
            <a:r>
              <a:rPr lang="en-GB" dirty="0"/>
              <a:t>function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611560" y="4653136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53940" y="46997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output has one input and vice versa.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85988" y="5635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988" y="5923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94100" y="5491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2513980" y="5347816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522092" y="5347816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874020" y="570785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874020" y="5995888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94100" y="5851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85988" y="6211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2874020" y="6283920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94100" y="6139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40076" y="4903068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76" y="4903068"/>
                <a:ext cx="2448272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979712" y="2283791"/>
            <a:ext cx="2555799" cy="23676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516761" y="2283792"/>
            <a:ext cx="2071463" cy="2367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979712" y="4651394"/>
            <a:ext cx="2537049" cy="20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26012" y="4651394"/>
            <a:ext cx="2062212" cy="20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33B928-521C-4E11-A199-84768C16C2D6}"/>
              </a:ext>
            </a:extLst>
          </p:cNvPr>
          <p:cNvCxnSpPr/>
          <p:nvPr/>
        </p:nvCxnSpPr>
        <p:spPr>
          <a:xfrm>
            <a:off x="6948264" y="3578116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2B8959-FFE5-4875-89BE-F7437A17718D}"/>
              </a:ext>
            </a:extLst>
          </p:cNvPr>
          <p:cNvCxnSpPr>
            <a:cxnSpLocks/>
          </p:cNvCxnSpPr>
          <p:nvPr/>
        </p:nvCxnSpPr>
        <p:spPr>
          <a:xfrm flipV="1">
            <a:off x="7837512" y="2505596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EE9EED-114E-4EF5-B86F-1BF05A416AFA}"/>
                  </a:ext>
                </a:extLst>
              </p:cNvPr>
              <p:cNvSpPr txBox="1"/>
              <p:nvPr/>
            </p:nvSpPr>
            <p:spPr>
              <a:xfrm>
                <a:off x="8763321" y="340156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EE9EED-114E-4EF5-B86F-1BF05A416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321" y="3401566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9BD5CA-BB0B-4577-926E-1F7B458A9DEE}"/>
                  </a:ext>
                </a:extLst>
              </p:cNvPr>
              <p:cNvSpPr txBox="1"/>
              <p:nvPr/>
            </p:nvSpPr>
            <p:spPr>
              <a:xfrm>
                <a:off x="7680510" y="219781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9BD5CA-BB0B-4577-926E-1F7B458A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10" y="2197819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68E422-0DD2-4AC7-8292-79310B14C25D}"/>
              </a:ext>
            </a:extLst>
          </p:cNvPr>
          <p:cNvSpPr/>
          <p:nvPr/>
        </p:nvSpPr>
        <p:spPr>
          <a:xfrm>
            <a:off x="7000875" y="2638425"/>
            <a:ext cx="1590675" cy="943040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943040">
                <a:moveTo>
                  <a:pt x="0" y="0"/>
                </a:moveTo>
                <a:cubicBezTo>
                  <a:pt x="272256" y="468312"/>
                  <a:pt x="544513" y="936625"/>
                  <a:pt x="809625" y="942975"/>
                </a:cubicBezTo>
                <a:cubicBezTo>
                  <a:pt x="1074737" y="949325"/>
                  <a:pt x="1332706" y="493712"/>
                  <a:pt x="1590675" y="381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C86BE7-6F6C-40F4-ABDB-DF21D214E042}"/>
              </a:ext>
            </a:extLst>
          </p:cNvPr>
          <p:cNvCxnSpPr>
            <a:cxnSpLocks/>
          </p:cNvCxnSpPr>
          <p:nvPr/>
        </p:nvCxnSpPr>
        <p:spPr>
          <a:xfrm flipV="1">
            <a:off x="6900639" y="3101127"/>
            <a:ext cx="1872208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93929C8-9015-46B3-BCA1-0B98001CF651}"/>
              </a:ext>
            </a:extLst>
          </p:cNvPr>
          <p:cNvSpPr/>
          <p:nvPr/>
        </p:nvSpPr>
        <p:spPr>
          <a:xfrm>
            <a:off x="7233121" y="3059852"/>
            <a:ext cx="86524" cy="840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79A85AE-1597-4201-B963-E765AFA361E4}"/>
              </a:ext>
            </a:extLst>
          </p:cNvPr>
          <p:cNvSpPr/>
          <p:nvPr/>
        </p:nvSpPr>
        <p:spPr>
          <a:xfrm>
            <a:off x="8312118" y="3063359"/>
            <a:ext cx="86524" cy="840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C4415F-3671-4B6E-BC8A-5FE93E413C7F}"/>
                  </a:ext>
                </a:extLst>
              </p:cNvPr>
              <p:cNvSpPr txBox="1"/>
              <p:nvPr/>
            </p:nvSpPr>
            <p:spPr>
              <a:xfrm>
                <a:off x="8227057" y="2397667"/>
                <a:ext cx="8106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C4415F-3671-4B6E-BC8A-5FE93E413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7" y="2397667"/>
                <a:ext cx="810617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8AB1C23-14FF-4BC7-B102-87860C897839}"/>
              </a:ext>
            </a:extLst>
          </p:cNvPr>
          <p:cNvSpPr txBox="1"/>
          <p:nvPr/>
        </p:nvSpPr>
        <p:spPr>
          <a:xfrm>
            <a:off x="7086488" y="4498488"/>
            <a:ext cx="1684101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You can use the ‘horizontal ray test’ to see if a function is one-to-one or many-to-one.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295D0D-380D-4DA2-918A-C90D37FFF9F4}"/>
              </a:ext>
            </a:extLst>
          </p:cNvPr>
          <p:cNvCxnSpPr>
            <a:cxnSpLocks/>
          </p:cNvCxnSpPr>
          <p:nvPr/>
        </p:nvCxnSpPr>
        <p:spPr>
          <a:xfrm>
            <a:off x="6588224" y="2269234"/>
            <a:ext cx="0" cy="4404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10" grpId="0"/>
      <p:bldP spid="46" grpId="0"/>
      <p:bldP spid="11" grpId="0" animBg="1"/>
      <p:bldP spid="14" grpId="0" animBg="1"/>
      <p:bldP spid="60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A38EE2-88FB-41DA-A4FF-642B81EB52D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32DA57E-9B37-443C-A1C1-FF833BE6189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76F9B8C-9B2C-4586-9B41-9A5E72CA13F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3FB75-61A7-4E86-A965-0DB7035D354B}"/>
                  </a:ext>
                </a:extLst>
              </p:cNvPr>
              <p:cNvSpPr txBox="1"/>
              <p:nvPr/>
            </p:nvSpPr>
            <p:spPr>
              <a:xfrm>
                <a:off x="467544" y="1340768"/>
                <a:ext cx="5888306" cy="15929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range of each of the following functions.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−5≤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≤5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GB" dirty="0"/>
                  <a:t>} </a:t>
                </a:r>
              </a:p>
              <a:p>
                <a:r>
                  <a:rPr lang="en-GB" dirty="0"/>
                  <a:t>State if the functions are one-to-one or many-to-one.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3FB75-61A7-4E86-A965-0DB7035D3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40768"/>
                <a:ext cx="5888306" cy="1592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AA94B04-6496-4448-B90D-B74E180BFEEB}"/>
              </a:ext>
            </a:extLst>
          </p:cNvPr>
          <p:cNvSpPr txBox="1"/>
          <p:nvPr/>
        </p:nvSpPr>
        <p:spPr>
          <a:xfrm>
            <a:off x="283857" y="746812"/>
            <a:ext cx="758210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It is often helpful to sketch the function to reason about the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E1A6-CA5D-4059-86EE-8FD0E139C4BB}"/>
                  </a:ext>
                </a:extLst>
              </p:cNvPr>
              <p:cNvSpPr txBox="1"/>
              <p:nvPr/>
            </p:nvSpPr>
            <p:spPr>
              <a:xfrm>
                <a:off x="599574" y="3248246"/>
                <a:ext cx="280149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range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1,4,7,10</m:t>
                        </m:r>
                      </m:e>
                    </m:d>
                  </m:oMath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one-to-one.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E1A6-CA5D-4059-86EE-8FD0E139C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4" y="3248246"/>
                <a:ext cx="2801491" cy="1631216"/>
              </a:xfrm>
              <a:prstGeom prst="rect">
                <a:avLst/>
              </a:prstGeom>
              <a:blipFill>
                <a:blip r:embed="rId3"/>
                <a:stretch>
                  <a:fillRect l="-1087" b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D37683-7E98-4AB3-885E-25CF60B779A9}"/>
                  </a:ext>
                </a:extLst>
              </p:cNvPr>
              <p:cNvSpPr txBox="1"/>
              <p:nvPr/>
            </p:nvSpPr>
            <p:spPr>
              <a:xfrm>
                <a:off x="3521986" y="5279876"/>
                <a:ext cx="20215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graph, range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≤25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many-to-one.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D37683-7E98-4AB3-885E-25CF60B77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986" y="5279876"/>
                <a:ext cx="2021540" cy="1077218"/>
              </a:xfrm>
              <a:prstGeom prst="rect">
                <a:avLst/>
              </a:prstGeom>
              <a:blipFill>
                <a:blip r:embed="rId4"/>
                <a:stretch>
                  <a:fillRect l="-1813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0AA728B-D655-45A2-B4AA-1D15B180A578}"/>
              </a:ext>
            </a:extLst>
          </p:cNvPr>
          <p:cNvSpPr/>
          <p:nvPr/>
        </p:nvSpPr>
        <p:spPr>
          <a:xfrm>
            <a:off x="467544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20B1D-D810-439D-8F73-4460CA10DE14}"/>
              </a:ext>
            </a:extLst>
          </p:cNvPr>
          <p:cNvSpPr/>
          <p:nvPr/>
        </p:nvSpPr>
        <p:spPr>
          <a:xfrm>
            <a:off x="3195673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62EB17-C4CD-4917-AE86-7C38B31C7347}"/>
              </a:ext>
            </a:extLst>
          </p:cNvPr>
          <p:cNvSpPr/>
          <p:nvPr/>
        </p:nvSpPr>
        <p:spPr>
          <a:xfrm>
            <a:off x="6247838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187BBA-8C3C-424D-9684-7425566F096E}"/>
              </a:ext>
            </a:extLst>
          </p:cNvPr>
          <p:cNvCxnSpPr/>
          <p:nvPr/>
        </p:nvCxnSpPr>
        <p:spPr>
          <a:xfrm>
            <a:off x="3552350" y="4521835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D36E4C-3533-4CD6-996E-BA11A6443E74}"/>
              </a:ext>
            </a:extLst>
          </p:cNvPr>
          <p:cNvCxnSpPr>
            <a:cxnSpLocks/>
          </p:cNvCxnSpPr>
          <p:nvPr/>
        </p:nvCxnSpPr>
        <p:spPr>
          <a:xfrm flipV="1">
            <a:off x="4441598" y="3449315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7A2C4-3911-4159-92EB-D5529992F17C}"/>
                  </a:ext>
                </a:extLst>
              </p:cNvPr>
              <p:cNvSpPr txBox="1"/>
              <p:nvPr/>
            </p:nvSpPr>
            <p:spPr>
              <a:xfrm>
                <a:off x="5367407" y="434528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7A2C4-3911-4159-92EB-D5529992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07" y="434528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039541-DAF8-492B-B3A1-4BED58C4F20E}"/>
                  </a:ext>
                </a:extLst>
              </p:cNvPr>
              <p:cNvSpPr txBox="1"/>
              <p:nvPr/>
            </p:nvSpPr>
            <p:spPr>
              <a:xfrm>
                <a:off x="4284596" y="31415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039541-DAF8-492B-B3A1-4BED58C4F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96" y="3141538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27C148-1A28-441F-9CF1-B2F6ABB0257B}"/>
              </a:ext>
            </a:extLst>
          </p:cNvPr>
          <p:cNvSpPr/>
          <p:nvPr/>
        </p:nvSpPr>
        <p:spPr>
          <a:xfrm>
            <a:off x="3604961" y="3582144"/>
            <a:ext cx="1590675" cy="943040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943040">
                <a:moveTo>
                  <a:pt x="0" y="0"/>
                </a:moveTo>
                <a:cubicBezTo>
                  <a:pt x="272256" y="468312"/>
                  <a:pt x="544513" y="936625"/>
                  <a:pt x="809625" y="942975"/>
                </a:cubicBezTo>
                <a:cubicBezTo>
                  <a:pt x="1074737" y="949325"/>
                  <a:pt x="1332706" y="493712"/>
                  <a:pt x="1590675" y="381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6ADEF8-FC80-4974-84FF-4F472B12562D}"/>
                  </a:ext>
                </a:extLst>
              </p:cNvPr>
              <p:cNvSpPr txBox="1"/>
              <p:nvPr/>
            </p:nvSpPr>
            <p:spPr>
              <a:xfrm>
                <a:off x="5199443" y="3564906"/>
                <a:ext cx="9410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6ADEF8-FC80-4974-84FF-4F472B12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43" y="3564906"/>
                <a:ext cx="941007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E4CE43-F2B3-4A89-92B7-43E6BD40C945}"/>
              </a:ext>
            </a:extLst>
          </p:cNvPr>
          <p:cNvCxnSpPr>
            <a:endCxn id="16" idx="2"/>
          </p:cNvCxnSpPr>
          <p:nvPr/>
        </p:nvCxnSpPr>
        <p:spPr>
          <a:xfrm flipV="1">
            <a:off x="5195636" y="3620244"/>
            <a:ext cx="0" cy="90159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2417AA-C34D-415F-8AA3-121E26761EFA}"/>
              </a:ext>
            </a:extLst>
          </p:cNvPr>
          <p:cNvCxnSpPr/>
          <p:nvPr/>
        </p:nvCxnSpPr>
        <p:spPr>
          <a:xfrm flipV="1">
            <a:off x="3604961" y="3620244"/>
            <a:ext cx="0" cy="90159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5F474F-B788-4E3F-A5FF-BD2B23CC9580}"/>
              </a:ext>
            </a:extLst>
          </p:cNvPr>
          <p:cNvCxnSpPr>
            <a:cxnSpLocks/>
            <a:endCxn id="16" idx="0"/>
          </p:cNvCxnSpPr>
          <p:nvPr/>
        </p:nvCxnSpPr>
        <p:spPr>
          <a:xfrm flipH="1" flipV="1">
            <a:off x="3604961" y="3582144"/>
            <a:ext cx="1595689" cy="56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49CA34-AD42-4A0D-AF51-7752CAAAAA8E}"/>
                  </a:ext>
                </a:extLst>
              </p:cNvPr>
              <p:cNvSpPr txBox="1"/>
              <p:nvPr/>
            </p:nvSpPr>
            <p:spPr>
              <a:xfrm>
                <a:off x="5047324" y="448210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49CA34-AD42-4A0D-AF51-7752CAAAA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24" y="4482106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775D19-CFDB-4191-898B-8C7BB82E4E70}"/>
                  </a:ext>
                </a:extLst>
              </p:cNvPr>
              <p:cNvSpPr txBox="1"/>
              <p:nvPr/>
            </p:nvSpPr>
            <p:spPr>
              <a:xfrm>
                <a:off x="3414440" y="448210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775D19-CFDB-4191-898B-8C7BB82E4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40" y="4482106"/>
                <a:ext cx="314003" cy="307777"/>
              </a:xfrm>
              <a:prstGeom prst="rect">
                <a:avLst/>
              </a:prstGeom>
              <a:blipFill>
                <a:blip r:embed="rId9"/>
                <a:stretch>
                  <a:fillRect r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A31D83-3187-4E07-BBE1-75681AF314FB}"/>
                  </a:ext>
                </a:extLst>
              </p:cNvPr>
              <p:cNvSpPr txBox="1"/>
              <p:nvPr/>
            </p:nvSpPr>
            <p:spPr>
              <a:xfrm>
                <a:off x="4136934" y="350717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A31D83-3187-4E07-BBE1-75681AF31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34" y="3507178"/>
                <a:ext cx="314003" cy="307777"/>
              </a:xfrm>
              <a:prstGeom prst="rect">
                <a:avLst/>
              </a:prstGeom>
              <a:blipFill>
                <a:blip r:embed="rId10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715C24-8ADE-4770-BFD7-90EEC99834CC}"/>
              </a:ext>
            </a:extLst>
          </p:cNvPr>
          <p:cNvCxnSpPr/>
          <p:nvPr/>
        </p:nvCxnSpPr>
        <p:spPr>
          <a:xfrm>
            <a:off x="6846564" y="4473588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F2FEE0-7F87-4782-8CED-68BE7B5C0DAB}"/>
              </a:ext>
            </a:extLst>
          </p:cNvPr>
          <p:cNvCxnSpPr>
            <a:cxnSpLocks/>
          </p:cNvCxnSpPr>
          <p:nvPr/>
        </p:nvCxnSpPr>
        <p:spPr>
          <a:xfrm flipV="1">
            <a:off x="7380312" y="3400284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3D83A3-513B-4333-9139-AD81A2E69A65}"/>
                  </a:ext>
                </a:extLst>
              </p:cNvPr>
              <p:cNvSpPr txBox="1"/>
              <p:nvPr/>
            </p:nvSpPr>
            <p:spPr>
              <a:xfrm>
                <a:off x="8661621" y="42970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3D83A3-513B-4333-9139-AD81A2E6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21" y="4297038"/>
                <a:ext cx="3140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FA9261-40A7-4125-A2B0-198774FB60CB}"/>
                  </a:ext>
                </a:extLst>
              </p:cNvPr>
              <p:cNvSpPr txBox="1"/>
              <p:nvPr/>
            </p:nvSpPr>
            <p:spPr>
              <a:xfrm>
                <a:off x="7213140" y="312288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FA9261-40A7-4125-A2B0-198774FB6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140" y="3122883"/>
                <a:ext cx="31400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CB857F-BD8A-49C5-B636-F5AB30CD1060}"/>
                  </a:ext>
                </a:extLst>
              </p:cNvPr>
              <p:cNvSpPr txBox="1"/>
              <p:nvPr/>
            </p:nvSpPr>
            <p:spPr>
              <a:xfrm>
                <a:off x="7946250" y="442909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CB857F-BD8A-49C5-B636-F5AB30CD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250" y="4429097"/>
                <a:ext cx="31400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1307576-FAF0-4D3E-BB46-A130ADE03BEB}"/>
              </a:ext>
            </a:extLst>
          </p:cNvPr>
          <p:cNvSpPr/>
          <p:nvPr/>
        </p:nvSpPr>
        <p:spPr>
          <a:xfrm>
            <a:off x="7467600" y="3467100"/>
            <a:ext cx="638175" cy="657225"/>
          </a:xfrm>
          <a:custGeom>
            <a:avLst/>
            <a:gdLst>
              <a:gd name="connsiteX0" fmla="*/ 0 w 1019175"/>
              <a:gd name="connsiteY0" fmla="*/ 0 h 942975"/>
              <a:gd name="connsiteX1" fmla="*/ 323850 w 1019175"/>
              <a:gd name="connsiteY1" fmla="*/ 714375 h 942975"/>
              <a:gd name="connsiteX2" fmla="*/ 1019175 w 1019175"/>
              <a:gd name="connsiteY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942975">
                <a:moveTo>
                  <a:pt x="0" y="0"/>
                </a:moveTo>
                <a:cubicBezTo>
                  <a:pt x="76994" y="278606"/>
                  <a:pt x="153988" y="557213"/>
                  <a:pt x="323850" y="714375"/>
                </a:cubicBezTo>
                <a:cubicBezTo>
                  <a:pt x="493713" y="871538"/>
                  <a:pt x="756444" y="907256"/>
                  <a:pt x="1019175" y="9429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B0DB9A-5EA2-461E-9087-C57F677696DB}"/>
              </a:ext>
            </a:extLst>
          </p:cNvPr>
          <p:cNvCxnSpPr>
            <a:cxnSpLocks/>
          </p:cNvCxnSpPr>
          <p:nvPr/>
        </p:nvCxnSpPr>
        <p:spPr>
          <a:xfrm flipV="1">
            <a:off x="8105775" y="4120407"/>
            <a:ext cx="0" cy="35634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D37B5C-890F-447F-A68B-FFB9560C287D}"/>
                  </a:ext>
                </a:extLst>
              </p:cNvPr>
              <p:cNvSpPr txBox="1"/>
              <p:nvPr/>
            </p:nvSpPr>
            <p:spPr>
              <a:xfrm>
                <a:off x="7138974" y="3880371"/>
                <a:ext cx="314003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D37B5C-890F-447F-A68B-FFB9560C2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974" y="3880371"/>
                <a:ext cx="314003" cy="49705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BDB44AE-0674-4157-A910-79F64C48EA76}"/>
              </a:ext>
            </a:extLst>
          </p:cNvPr>
          <p:cNvCxnSpPr>
            <a:cxnSpLocks/>
          </p:cNvCxnSpPr>
          <p:nvPr/>
        </p:nvCxnSpPr>
        <p:spPr>
          <a:xfrm>
            <a:off x="7386638" y="4133850"/>
            <a:ext cx="716612" cy="24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0EC8AD-C288-4DAD-A5D0-73749D094EB5}"/>
                  </a:ext>
                </a:extLst>
              </p:cNvPr>
              <p:cNvSpPr txBox="1"/>
              <p:nvPr/>
            </p:nvSpPr>
            <p:spPr>
              <a:xfrm>
                <a:off x="6771898" y="5274915"/>
                <a:ext cx="20215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graph, range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one-to-one.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0EC8AD-C288-4DAD-A5D0-73749D094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98" y="5274915"/>
                <a:ext cx="2021540" cy="830997"/>
              </a:xfrm>
              <a:prstGeom prst="rect">
                <a:avLst/>
              </a:prstGeom>
              <a:blipFill>
                <a:blip r:embed="rId15"/>
                <a:stretch>
                  <a:fillRect l="-1813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917F6F2B-5E6E-45B2-A529-B98F1FF995C5}"/>
              </a:ext>
            </a:extLst>
          </p:cNvPr>
          <p:cNvSpPr/>
          <p:nvPr/>
        </p:nvSpPr>
        <p:spPr>
          <a:xfrm>
            <a:off x="683219" y="3212975"/>
            <a:ext cx="2436224" cy="23042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7C9A18-5345-40E5-9765-96E43746A6BF}"/>
              </a:ext>
            </a:extLst>
          </p:cNvPr>
          <p:cNvSpPr/>
          <p:nvPr/>
        </p:nvSpPr>
        <p:spPr>
          <a:xfrm>
            <a:off x="3404876" y="3212975"/>
            <a:ext cx="2641560" cy="3144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F36186-9A70-48BC-92AD-6E594C940D93}"/>
              </a:ext>
            </a:extLst>
          </p:cNvPr>
          <p:cNvSpPr/>
          <p:nvPr/>
        </p:nvSpPr>
        <p:spPr>
          <a:xfrm>
            <a:off x="6470111" y="3212975"/>
            <a:ext cx="2505513" cy="3144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27DC21D-3EA8-45C8-8A36-D4E0DAAFEA4A}"/>
                  </a:ext>
                </a:extLst>
              </p:cNvPr>
              <p:cNvSpPr txBox="1"/>
              <p:nvPr/>
            </p:nvSpPr>
            <p:spPr>
              <a:xfrm>
                <a:off x="6740000" y="1450465"/>
                <a:ext cx="2081110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refer to the input,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to refer to the output.</a:t>
                </a:r>
              </a:p>
              <a:p>
                <a:r>
                  <a:rPr lang="en-GB" sz="1400" b="1" u="sng" dirty="0"/>
                  <a:t>Thus your ranges should be in terms of </a:t>
                </a:r>
                <a14:m>
                  <m:oMath xmlns:m="http://schemas.openxmlformats.org/officeDocument/2006/math"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27DC21D-3EA8-45C8-8A36-D4E0DAAFE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00" y="1450465"/>
                <a:ext cx="2081110" cy="1169551"/>
              </a:xfrm>
              <a:prstGeom prst="rect">
                <a:avLst/>
              </a:prstGeom>
              <a:blipFill>
                <a:blip r:embed="rId16"/>
                <a:stretch>
                  <a:fillRect l="-290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FC322-C3D8-4B38-85FF-52832D6CAA7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D81C568-9591-45C6-977B-F1DEC371202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Piecewise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3903D8-E81D-4649-AB3B-E4E6302BDF8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55A8C3-1EFB-4B6D-B051-E506A86D8D83}"/>
              </a:ext>
            </a:extLst>
          </p:cNvPr>
          <p:cNvSpPr txBox="1"/>
          <p:nvPr/>
        </p:nvSpPr>
        <p:spPr>
          <a:xfrm>
            <a:off x="283857" y="757445"/>
            <a:ext cx="758210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‘piecewise function’ is one which is defined in parts: we can use different rules for different intervals within the domain.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AE49A-C9EB-4542-9896-43BFD732FEC6}"/>
                  </a:ext>
                </a:extLst>
              </p:cNvPr>
              <p:cNvSpPr txBox="1"/>
              <p:nvPr/>
            </p:nvSpPr>
            <p:spPr>
              <a:xfrm>
                <a:off x="778308" y="1540828"/>
                <a:ext cx="5888306" cy="15411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+3,  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and 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AE49A-C9EB-4542-9896-43BFD732F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8" y="1540828"/>
                <a:ext cx="5888306" cy="1541191"/>
              </a:xfrm>
              <a:prstGeom prst="rect">
                <a:avLst/>
              </a:prstGeom>
              <a:blipFill>
                <a:blip r:embed="rId2"/>
                <a:stretch>
                  <a:fillRect b="-35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53A32-E16A-4BE1-8077-CBB57C4D84CC}"/>
              </a:ext>
            </a:extLst>
          </p:cNvPr>
          <p:cNvCxnSpPr>
            <a:cxnSpLocks/>
          </p:cNvCxnSpPr>
          <p:nvPr/>
        </p:nvCxnSpPr>
        <p:spPr>
          <a:xfrm>
            <a:off x="580838" y="5589240"/>
            <a:ext cx="2262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D56765-3442-49FA-80A7-CC4D3894EB0B}"/>
              </a:ext>
            </a:extLst>
          </p:cNvPr>
          <p:cNvCxnSpPr>
            <a:cxnSpLocks/>
          </p:cNvCxnSpPr>
          <p:nvPr/>
        </p:nvCxnSpPr>
        <p:spPr>
          <a:xfrm flipV="1">
            <a:off x="1712323" y="3501008"/>
            <a:ext cx="0" cy="22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861E05-4F1E-4E03-A291-0011E8BB69E8}"/>
                  </a:ext>
                </a:extLst>
              </p:cNvPr>
              <p:cNvSpPr txBox="1"/>
              <p:nvPr/>
            </p:nvSpPr>
            <p:spPr>
              <a:xfrm>
                <a:off x="2814332" y="541721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861E05-4F1E-4E03-A291-0011E8BB6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32" y="5417213"/>
                <a:ext cx="314003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7394D9-449A-47B3-87FE-8C6CA442884B}"/>
                  </a:ext>
                </a:extLst>
              </p:cNvPr>
              <p:cNvSpPr txBox="1"/>
              <p:nvPr/>
            </p:nvSpPr>
            <p:spPr>
              <a:xfrm>
                <a:off x="1545034" y="31946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7394D9-449A-47B3-87FE-8C6CA4428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34" y="3194638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B6E06-5420-486F-99BB-7D8CF96C442A}"/>
                  </a:ext>
                </a:extLst>
              </p:cNvPr>
              <p:cNvSpPr txBox="1"/>
              <p:nvPr/>
            </p:nvSpPr>
            <p:spPr>
              <a:xfrm>
                <a:off x="2011090" y="556304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B6E06-5420-486F-99BB-7D8CF96C4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90" y="556304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29839D-8D2A-41B8-9860-685750605FDA}"/>
                  </a:ext>
                </a:extLst>
              </p:cNvPr>
              <p:cNvSpPr txBox="1"/>
              <p:nvPr/>
            </p:nvSpPr>
            <p:spPr>
              <a:xfrm>
                <a:off x="1462894" y="487715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29839D-8D2A-41B8-9860-685750605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894" y="4877159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4E40E2-3642-49BF-99B4-0657D1F8D592}"/>
              </a:ext>
            </a:extLst>
          </p:cNvPr>
          <p:cNvCxnSpPr>
            <a:cxnSpLocks/>
          </p:cNvCxnSpPr>
          <p:nvPr/>
        </p:nvCxnSpPr>
        <p:spPr>
          <a:xfrm>
            <a:off x="1119994" y="3645024"/>
            <a:ext cx="991381" cy="1358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7B250D-510F-4DEA-9132-2AA167762AA7}"/>
              </a:ext>
            </a:extLst>
          </p:cNvPr>
          <p:cNvSpPr/>
          <p:nvPr/>
        </p:nvSpPr>
        <p:spPr>
          <a:xfrm>
            <a:off x="2188092" y="3747755"/>
            <a:ext cx="659218" cy="967563"/>
          </a:xfrm>
          <a:custGeom>
            <a:avLst/>
            <a:gdLst>
              <a:gd name="connsiteX0" fmla="*/ 0 w 659218"/>
              <a:gd name="connsiteY0" fmla="*/ 967563 h 967563"/>
              <a:gd name="connsiteX1" fmla="*/ 404037 w 659218"/>
              <a:gd name="connsiteY1" fmla="*/ 563526 h 967563"/>
              <a:gd name="connsiteX2" fmla="*/ 659218 w 659218"/>
              <a:gd name="connsiteY2" fmla="*/ 0 h 9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218" h="967563">
                <a:moveTo>
                  <a:pt x="0" y="967563"/>
                </a:moveTo>
                <a:cubicBezTo>
                  <a:pt x="147083" y="846174"/>
                  <a:pt x="294167" y="724786"/>
                  <a:pt x="404037" y="563526"/>
                </a:cubicBezTo>
                <a:cubicBezTo>
                  <a:pt x="513907" y="402265"/>
                  <a:pt x="586562" y="201132"/>
                  <a:pt x="65921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FE82B1-5C31-49B1-B712-277EC6B966F2}"/>
              </a:ext>
            </a:extLst>
          </p:cNvPr>
          <p:cNvSpPr/>
          <p:nvPr/>
        </p:nvSpPr>
        <p:spPr>
          <a:xfrm>
            <a:off x="2109140" y="4706864"/>
            <a:ext cx="94310" cy="93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A06BDC-F5F0-45D1-9BA6-8408B3EB93A1}"/>
              </a:ext>
            </a:extLst>
          </p:cNvPr>
          <p:cNvSpPr/>
          <p:nvPr/>
        </p:nvSpPr>
        <p:spPr>
          <a:xfrm>
            <a:off x="2107109" y="4993471"/>
            <a:ext cx="94310" cy="937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29E4AB-E33A-4A0E-9DB3-8904E8C890DB}"/>
                  </a:ext>
                </a:extLst>
              </p:cNvPr>
              <p:cNvSpPr txBox="1"/>
              <p:nvPr/>
            </p:nvSpPr>
            <p:spPr>
              <a:xfrm>
                <a:off x="1471630" y="459610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29E4AB-E33A-4A0E-9DB3-8904E8C8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30" y="4596109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8F62A-59BE-4B9A-948B-79B359127277}"/>
                  </a:ext>
                </a:extLst>
              </p:cNvPr>
              <p:cNvSpPr txBox="1"/>
              <p:nvPr/>
            </p:nvSpPr>
            <p:spPr>
              <a:xfrm>
                <a:off x="1484330" y="429934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8F62A-59BE-4B9A-948B-79B359127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30" y="4299345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478012-FF04-4E6F-9185-C192B2A67B79}"/>
                  </a:ext>
                </a:extLst>
              </p:cNvPr>
              <p:cNvSpPr txBox="1"/>
              <p:nvPr/>
            </p:nvSpPr>
            <p:spPr>
              <a:xfrm>
                <a:off x="5100694" y="3162647"/>
                <a:ext cx="215071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graph, the range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+3=19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478012-FF04-4E6F-9185-C192B2A67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94" y="3162647"/>
                <a:ext cx="2150711" cy="3139321"/>
              </a:xfrm>
              <a:prstGeom prst="rect">
                <a:avLst/>
              </a:prstGeom>
              <a:blipFill>
                <a:blip r:embed="rId9"/>
                <a:stretch>
                  <a:fillRect l="-2550" t="-1165" r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8068225-81E2-44EB-821F-EF11E1BB30F5}"/>
              </a:ext>
            </a:extLst>
          </p:cNvPr>
          <p:cNvSpPr txBox="1"/>
          <p:nvPr/>
        </p:nvSpPr>
        <p:spPr>
          <a:xfrm>
            <a:off x="2512868" y="4415043"/>
            <a:ext cx="187838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filled/unfilled circles have the same meaning as with inequalities on a number line – unfilled indicates not included.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E2E8B8-9173-4F8C-9B74-934E3BCFD6A5}"/>
                  </a:ext>
                </a:extLst>
              </p:cNvPr>
              <p:cNvSpPr txBox="1"/>
              <p:nvPr/>
            </p:nvSpPr>
            <p:spPr>
              <a:xfrm>
                <a:off x="2099599" y="3512954"/>
                <a:ext cx="1267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E2E8B8-9173-4F8C-9B74-934E3BCF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99" y="3512954"/>
                <a:ext cx="1267914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5B4BB-4D9B-46E8-895D-39A55C72D599}"/>
                  </a:ext>
                </a:extLst>
              </p:cNvPr>
              <p:cNvSpPr txBox="1"/>
              <p:nvPr/>
            </p:nvSpPr>
            <p:spPr>
              <a:xfrm>
                <a:off x="463542" y="3434378"/>
                <a:ext cx="1267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5B4BB-4D9B-46E8-895D-39A55C72D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2" y="3434378"/>
                <a:ext cx="126791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3D449-3100-4A30-A1FA-3806604A9EC0}"/>
              </a:ext>
            </a:extLst>
          </p:cNvPr>
          <p:cNvGrpSpPr/>
          <p:nvPr/>
        </p:nvGrpSpPr>
        <p:grpSpPr>
          <a:xfrm>
            <a:off x="7120933" y="3596617"/>
            <a:ext cx="1976108" cy="2195092"/>
            <a:chOff x="7205993" y="2986025"/>
            <a:chExt cx="2825956" cy="320509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0C2DCB8-F907-4CB3-B2DD-9DAD61CA9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5993" y="5838046"/>
              <a:ext cx="2526284" cy="29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AC61C01-CCF5-411B-8D2E-FF3B88973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9281" y="3353221"/>
              <a:ext cx="8197" cy="2659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FFF3E4F-FE86-4F00-9070-F4A2AD7C77C8}"/>
                    </a:ext>
                  </a:extLst>
                </p:cNvPr>
                <p:cNvSpPr txBox="1"/>
                <p:nvPr/>
              </p:nvSpPr>
              <p:spPr>
                <a:xfrm>
                  <a:off x="9521215" y="5741725"/>
                  <a:ext cx="310951" cy="449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FFF3E4F-FE86-4F00-9070-F4A2AD7C7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1215" y="5741725"/>
                  <a:ext cx="310951" cy="449390"/>
                </a:xfrm>
                <a:prstGeom prst="rect">
                  <a:avLst/>
                </a:prstGeom>
                <a:blipFill>
                  <a:blip r:embed="rId12"/>
                  <a:stretch>
                    <a:fillRect r="-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00B630-FCEC-4F31-A1A2-C7F6783F5EDA}"/>
                    </a:ext>
                  </a:extLst>
                </p:cNvPr>
                <p:cNvSpPr txBox="1"/>
                <p:nvPr/>
              </p:nvSpPr>
              <p:spPr>
                <a:xfrm>
                  <a:off x="8122514" y="2986025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00B630-FCEC-4F31-A1A2-C7F6783F5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2514" y="2986025"/>
                  <a:ext cx="314003" cy="307777"/>
                </a:xfrm>
                <a:prstGeom prst="rect">
                  <a:avLst/>
                </a:prstGeom>
                <a:blipFill>
                  <a:blip r:embed="rId13"/>
                  <a:stretch>
                    <a:fillRect r="-16667" b="-4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334580-89B0-4A16-976C-F3B0065C1330}"/>
                    </a:ext>
                  </a:extLst>
                </p:cNvPr>
                <p:cNvSpPr txBox="1"/>
                <p:nvPr/>
              </p:nvSpPr>
              <p:spPr>
                <a:xfrm>
                  <a:off x="8636245" y="5841198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334580-89B0-4A16-976C-F3B0065C1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245" y="5841198"/>
                  <a:ext cx="314003" cy="307777"/>
                </a:xfrm>
                <a:prstGeom prst="rect">
                  <a:avLst/>
                </a:prstGeom>
                <a:blipFill>
                  <a:blip r:embed="rId14"/>
                  <a:stretch>
                    <a:fillRect r="-13889" b="-29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13B24ED-31F1-4456-8420-51C9ED7705B0}"/>
                    </a:ext>
                  </a:extLst>
                </p:cNvPr>
                <p:cNvSpPr txBox="1"/>
                <p:nvPr/>
              </p:nvSpPr>
              <p:spPr>
                <a:xfrm>
                  <a:off x="8088049" y="5155312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13B24ED-31F1-4456-8420-51C9ED770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049" y="5155312"/>
                  <a:ext cx="314003" cy="307777"/>
                </a:xfrm>
                <a:prstGeom prst="rect">
                  <a:avLst/>
                </a:prstGeom>
                <a:blipFill>
                  <a:blip r:embed="rId15"/>
                  <a:stretch>
                    <a:fillRect r="-13889" b="-29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BF54E1-B0ED-4406-8E81-8A83594A395E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41" y="3415805"/>
              <a:ext cx="1326690" cy="1866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857EF49-3008-497A-827E-7DCFBBD59DFF}"/>
                </a:ext>
              </a:extLst>
            </p:cNvPr>
            <p:cNvSpPr/>
            <p:nvPr/>
          </p:nvSpPr>
          <p:spPr>
            <a:xfrm>
              <a:off x="8813246" y="3441789"/>
              <a:ext cx="747756" cy="1551682"/>
            </a:xfrm>
            <a:custGeom>
              <a:avLst/>
              <a:gdLst>
                <a:gd name="connsiteX0" fmla="*/ 0 w 659218"/>
                <a:gd name="connsiteY0" fmla="*/ 967563 h 967563"/>
                <a:gd name="connsiteX1" fmla="*/ 404037 w 659218"/>
                <a:gd name="connsiteY1" fmla="*/ 563526 h 967563"/>
                <a:gd name="connsiteX2" fmla="*/ 659218 w 659218"/>
                <a:gd name="connsiteY2" fmla="*/ 0 h 96756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7756" h="1551683">
                  <a:moveTo>
                    <a:pt x="0" y="1551683"/>
                  </a:moveTo>
                  <a:cubicBezTo>
                    <a:pt x="147083" y="1430294"/>
                    <a:pt x="279411" y="1406260"/>
                    <a:pt x="404037" y="1147646"/>
                  </a:cubicBezTo>
                  <a:cubicBezTo>
                    <a:pt x="515042" y="951616"/>
                    <a:pt x="600184" y="910421"/>
                    <a:pt x="7477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DC25DF-C2EB-4415-8BEE-24219932921B}"/>
                </a:ext>
              </a:extLst>
            </p:cNvPr>
            <p:cNvSpPr/>
            <p:nvPr/>
          </p:nvSpPr>
          <p:spPr>
            <a:xfrm>
              <a:off x="8734295" y="4985017"/>
              <a:ext cx="94310" cy="93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374F31-A17C-4E48-9510-0C8631139ED1}"/>
                </a:ext>
              </a:extLst>
            </p:cNvPr>
            <p:cNvSpPr/>
            <p:nvPr/>
          </p:nvSpPr>
          <p:spPr>
            <a:xfrm>
              <a:off x="8732264" y="5271624"/>
              <a:ext cx="94310" cy="937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D173FFF-2799-4086-8D1F-8AE9D9B6D50D}"/>
                    </a:ext>
                  </a:extLst>
                </p:cNvPr>
                <p:cNvSpPr txBox="1"/>
                <p:nvPr/>
              </p:nvSpPr>
              <p:spPr>
                <a:xfrm>
                  <a:off x="8096785" y="4874262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D173FFF-2799-4086-8D1F-8AE9D9B6D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6785" y="4874262"/>
                  <a:ext cx="314003" cy="307777"/>
                </a:xfrm>
                <a:prstGeom prst="rect">
                  <a:avLst/>
                </a:prstGeom>
                <a:blipFill>
                  <a:blip r:embed="rId16"/>
                  <a:stretch>
                    <a:fillRect r="-13889" b="-28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3BF5D39-691E-476F-95DE-81833988C6FF}"/>
                    </a:ext>
                  </a:extLst>
                </p:cNvPr>
                <p:cNvSpPr txBox="1"/>
                <p:nvPr/>
              </p:nvSpPr>
              <p:spPr>
                <a:xfrm>
                  <a:off x="8109485" y="4577498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3BF5D39-691E-476F-95DE-81833988C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485" y="4577498"/>
                  <a:ext cx="314003" cy="307777"/>
                </a:xfrm>
                <a:prstGeom prst="rect">
                  <a:avLst/>
                </a:prstGeom>
                <a:blipFill>
                  <a:blip r:embed="rId17"/>
                  <a:stretch>
                    <a:fillRect r="-13889" b="-323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AF6A7EC-32E5-403A-B593-4D67FF3FE402}"/>
                    </a:ext>
                  </a:extLst>
                </p:cNvPr>
                <p:cNvSpPr txBox="1"/>
                <p:nvPr/>
              </p:nvSpPr>
              <p:spPr>
                <a:xfrm>
                  <a:off x="8496220" y="3065648"/>
                  <a:ext cx="1535729" cy="448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AF6A7EC-32E5-403A-B593-4D67FF3FE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220" y="3065648"/>
                  <a:ext cx="1535729" cy="448320"/>
                </a:xfrm>
                <a:prstGeom prst="rect">
                  <a:avLst/>
                </a:prstGeom>
                <a:blipFill>
                  <a:blip r:embed="rId1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A56B86-C4C2-4909-A969-573531A872AE}"/>
                    </a:ext>
                  </a:extLst>
                </p:cNvPr>
                <p:cNvSpPr txBox="1"/>
                <p:nvPr/>
              </p:nvSpPr>
              <p:spPr>
                <a:xfrm>
                  <a:off x="7939390" y="3558610"/>
                  <a:ext cx="314003" cy="404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A56B86-C4C2-4909-A969-573531A87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390" y="3558610"/>
                  <a:ext cx="314003" cy="404451"/>
                </a:xfrm>
                <a:prstGeom prst="rect">
                  <a:avLst/>
                </a:prstGeom>
                <a:blipFill>
                  <a:blip r:embed="rId19"/>
                  <a:stretch>
                    <a:fillRect r="-4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04CC5A4-BD56-4B64-BB57-398C6F9B6C72}"/>
              </a:ext>
            </a:extLst>
          </p:cNvPr>
          <p:cNvCxnSpPr>
            <a:cxnSpLocks/>
          </p:cNvCxnSpPr>
          <p:nvPr/>
        </p:nvCxnSpPr>
        <p:spPr>
          <a:xfrm flipH="1">
            <a:off x="7477790" y="4186238"/>
            <a:ext cx="1243012" cy="47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66BC5F-A215-4F5E-B58E-3A94DB373E44}"/>
              </a:ext>
            </a:extLst>
          </p:cNvPr>
          <p:cNvCxnSpPr>
            <a:cxnSpLocks/>
          </p:cNvCxnSpPr>
          <p:nvPr/>
        </p:nvCxnSpPr>
        <p:spPr>
          <a:xfrm flipH="1">
            <a:off x="7484139" y="4197350"/>
            <a:ext cx="6350" cy="13589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C3370E-D0C9-41DA-B55D-96F3782700AA}"/>
              </a:ext>
            </a:extLst>
          </p:cNvPr>
          <p:cNvCxnSpPr>
            <a:cxnSpLocks/>
          </p:cNvCxnSpPr>
          <p:nvPr/>
        </p:nvCxnSpPr>
        <p:spPr>
          <a:xfrm flipH="1">
            <a:off x="8721555" y="4185507"/>
            <a:ext cx="6350" cy="13589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971C2CF-BA20-4A45-97CF-6C57631E0373}"/>
              </a:ext>
            </a:extLst>
          </p:cNvPr>
          <p:cNvSpPr/>
          <p:nvPr/>
        </p:nvSpPr>
        <p:spPr>
          <a:xfrm>
            <a:off x="169832" y="324487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99380-667D-4200-A025-4B872D1E8280}"/>
              </a:ext>
            </a:extLst>
          </p:cNvPr>
          <p:cNvSpPr/>
          <p:nvPr/>
        </p:nvSpPr>
        <p:spPr>
          <a:xfrm>
            <a:off x="4759948" y="324487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20951B-EA1B-4CA4-A08E-2401F66D74B6}"/>
              </a:ext>
            </a:extLst>
          </p:cNvPr>
          <p:cNvSpPr/>
          <p:nvPr/>
        </p:nvSpPr>
        <p:spPr>
          <a:xfrm>
            <a:off x="385856" y="3227014"/>
            <a:ext cx="4059828" cy="2851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38FBDA5-31DA-4239-BF34-CACFBB5196ED}"/>
                  </a:ext>
                </a:extLst>
              </p:cNvPr>
              <p:cNvSpPr txBox="1"/>
              <p:nvPr/>
            </p:nvSpPr>
            <p:spPr>
              <a:xfrm>
                <a:off x="7038623" y="5929709"/>
                <a:ext cx="1654671" cy="6001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100" dirty="0"/>
                  <a:t> corresponds to a part of the curve which was never used.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38FBDA5-31DA-4239-BF34-CACFBB51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623" y="5929709"/>
                <a:ext cx="1654671" cy="600164"/>
              </a:xfrm>
              <a:prstGeom prst="rect">
                <a:avLst/>
              </a:prstGeom>
              <a:blipFill>
                <a:blip r:embed="rId2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BAE05A3-DBC8-4B63-AD45-17FB109942F9}"/>
              </a:ext>
            </a:extLst>
          </p:cNvPr>
          <p:cNvCxnSpPr>
            <a:cxnSpLocks/>
          </p:cNvCxnSpPr>
          <p:nvPr/>
        </p:nvCxnSpPr>
        <p:spPr>
          <a:xfrm flipH="1" flipV="1">
            <a:off x="6677247" y="5018568"/>
            <a:ext cx="435934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263C786-58D7-4A73-81B2-7999FBA8117E}"/>
              </a:ext>
            </a:extLst>
          </p:cNvPr>
          <p:cNvSpPr/>
          <p:nvPr/>
        </p:nvSpPr>
        <p:spPr>
          <a:xfrm>
            <a:off x="4975972" y="3244873"/>
            <a:ext cx="4059828" cy="328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15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1A7AD8-8252-4906-8865-71E77D35B23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17F3CAB-1153-4FEF-BE85-2E4EEA8479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B14D4A-6F75-4723-8B95-F9F178733B2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31893-09DE-41E0-8083-3730EBCC8101}"/>
                  </a:ext>
                </a:extLst>
              </p:cNvPr>
              <p:cNvSpPr txBox="1"/>
              <p:nvPr/>
            </p:nvSpPr>
            <p:spPr>
              <a:xfrm>
                <a:off x="539552" y="1340768"/>
                <a:ext cx="360040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31893-09DE-41E0-8083-3730EBCC8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3600400" cy="923330"/>
              </a:xfrm>
              <a:prstGeom prst="rect">
                <a:avLst/>
              </a:prstGeom>
              <a:blipFill>
                <a:blip r:embed="rId2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34B9B64-A488-456C-8011-2A94A33116D3}"/>
              </a:ext>
            </a:extLst>
          </p:cNvPr>
          <p:cNvSpPr txBox="1"/>
          <p:nvPr/>
        </p:nvSpPr>
        <p:spPr>
          <a:xfrm>
            <a:off x="467544" y="980728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6BF526-4105-453E-89C5-59181815C0AD}"/>
                  </a:ext>
                </a:extLst>
              </p:cNvPr>
              <p:cNvSpPr txBox="1"/>
              <p:nvPr/>
            </p:nvSpPr>
            <p:spPr>
              <a:xfrm>
                <a:off x="4427984" y="1360155"/>
                <a:ext cx="447996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6BF526-4105-453E-89C5-59181815C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60155"/>
                <a:ext cx="4479968" cy="923330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B5E079-28D1-4AB9-8F52-375DD94A00E5}"/>
              </a:ext>
            </a:extLst>
          </p:cNvPr>
          <p:cNvSpPr txBox="1"/>
          <p:nvPr/>
        </p:nvSpPr>
        <p:spPr>
          <a:xfrm>
            <a:off x="4425928" y="980728"/>
            <a:ext cx="44820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2010 Q4d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4F4AA-4FA3-4AD7-8C23-BD9BB1545B08}"/>
              </a:ext>
            </a:extLst>
          </p:cNvPr>
          <p:cNvSpPr txBox="1"/>
          <p:nvPr/>
        </p:nvSpPr>
        <p:spPr>
          <a:xfrm>
            <a:off x="4400528" y="2350635"/>
            <a:ext cx="389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Hint: </a:t>
            </a:r>
            <a:r>
              <a:rPr lang="en-GB" sz="1400" dirty="0"/>
              <a:t>Identify the minimum point first, as this may or may not affect the range.</a:t>
            </a:r>
          </a:p>
          <a:p>
            <a:r>
              <a:rPr lang="en-GB" sz="1400" b="1" dirty="0"/>
              <a:t>Extra Hint</a:t>
            </a:r>
            <a:r>
              <a:rPr lang="en-GB" sz="1400" dirty="0"/>
              <a:t>: Carefully consider the stated domain.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11994-015E-4020-8E5F-A531540ACE6E}"/>
              </a:ext>
            </a:extLst>
          </p:cNvPr>
          <p:cNvCxnSpPr/>
          <p:nvPr/>
        </p:nvCxnSpPr>
        <p:spPr>
          <a:xfrm>
            <a:off x="1207021" y="3792627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2F885F-E4CC-4706-A189-A53E88EE723A}"/>
              </a:ext>
            </a:extLst>
          </p:cNvPr>
          <p:cNvCxnSpPr>
            <a:cxnSpLocks/>
          </p:cNvCxnSpPr>
          <p:nvPr/>
        </p:nvCxnSpPr>
        <p:spPr>
          <a:xfrm flipV="1">
            <a:off x="2096269" y="2720107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644D65-2861-405A-8159-A014F259E8E5}"/>
                  </a:ext>
                </a:extLst>
              </p:cNvPr>
              <p:cNvSpPr txBox="1"/>
              <p:nvPr/>
            </p:nvSpPr>
            <p:spPr>
              <a:xfrm>
                <a:off x="3022078" y="361607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644D65-2861-405A-8159-A014F259E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078" y="3616077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A8F725-19B1-4B08-88AE-14D6E388A8A5}"/>
                  </a:ext>
                </a:extLst>
              </p:cNvPr>
              <p:cNvSpPr txBox="1"/>
              <p:nvPr/>
            </p:nvSpPr>
            <p:spPr>
              <a:xfrm>
                <a:off x="1939267" y="241233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A8F725-19B1-4B08-88AE-14D6E388A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67" y="2412330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52A1409-F88C-46E0-8888-50BC25B06172}"/>
              </a:ext>
            </a:extLst>
          </p:cNvPr>
          <p:cNvSpPr/>
          <p:nvPr/>
        </p:nvSpPr>
        <p:spPr>
          <a:xfrm>
            <a:off x="1222745" y="2636875"/>
            <a:ext cx="1658679" cy="871870"/>
          </a:xfrm>
          <a:custGeom>
            <a:avLst/>
            <a:gdLst>
              <a:gd name="connsiteX0" fmla="*/ 0 w 1658679"/>
              <a:gd name="connsiteY0" fmla="*/ 871870 h 871870"/>
              <a:gd name="connsiteX1" fmla="*/ 914400 w 1658679"/>
              <a:gd name="connsiteY1" fmla="*/ 659218 h 871870"/>
              <a:gd name="connsiteX2" fmla="*/ 1414130 w 1658679"/>
              <a:gd name="connsiteY2" fmla="*/ 308344 h 871870"/>
              <a:gd name="connsiteX3" fmla="*/ 1658679 w 1658679"/>
              <a:gd name="connsiteY3" fmla="*/ 0 h 8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679" h="871870">
                <a:moveTo>
                  <a:pt x="0" y="871870"/>
                </a:moveTo>
                <a:cubicBezTo>
                  <a:pt x="339356" y="812504"/>
                  <a:pt x="678712" y="753139"/>
                  <a:pt x="914400" y="659218"/>
                </a:cubicBezTo>
                <a:cubicBezTo>
                  <a:pt x="1150088" y="565297"/>
                  <a:pt x="1290084" y="418214"/>
                  <a:pt x="1414130" y="308344"/>
                </a:cubicBezTo>
                <a:cubicBezTo>
                  <a:pt x="1538177" y="198474"/>
                  <a:pt x="1598428" y="99237"/>
                  <a:pt x="165867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FBC284-41A0-4736-8E7A-857B59E19180}"/>
              </a:ext>
            </a:extLst>
          </p:cNvPr>
          <p:cNvCxnSpPr/>
          <p:nvPr/>
        </p:nvCxnSpPr>
        <p:spPr>
          <a:xfrm>
            <a:off x="1226488" y="3532257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D3C64B-475B-4F4D-92F4-8E8D48B0F011}"/>
                  </a:ext>
                </a:extLst>
              </p:cNvPr>
              <p:cNvSpPr txBox="1"/>
              <p:nvPr/>
            </p:nvSpPr>
            <p:spPr>
              <a:xfrm>
                <a:off x="2693627" y="3289250"/>
                <a:ext cx="6820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D3C64B-475B-4F4D-92F4-8E8D48B0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627" y="3289250"/>
                <a:ext cx="682033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5862C-E43E-4591-B5B0-D4199104BC1A}"/>
                  </a:ext>
                </a:extLst>
              </p:cNvPr>
              <p:cNvSpPr txBox="1"/>
              <p:nvPr/>
            </p:nvSpPr>
            <p:spPr>
              <a:xfrm>
                <a:off x="1219722" y="4784452"/>
                <a:ext cx="2129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5862C-E43E-4591-B5B0-D4199104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22" y="4784452"/>
                <a:ext cx="212906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68E695-FA4A-44F5-82FE-01032409C931}"/>
              </a:ext>
            </a:extLst>
          </p:cNvPr>
          <p:cNvCxnSpPr>
            <a:cxnSpLocks/>
          </p:cNvCxnSpPr>
          <p:nvPr/>
        </p:nvCxnSpPr>
        <p:spPr>
          <a:xfrm>
            <a:off x="4434255" y="4703100"/>
            <a:ext cx="1992536" cy="3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7D45D6-0DFA-4CB8-AB52-759D85CD2516}"/>
              </a:ext>
            </a:extLst>
          </p:cNvPr>
          <p:cNvCxnSpPr>
            <a:cxnSpLocks/>
          </p:cNvCxnSpPr>
          <p:nvPr/>
        </p:nvCxnSpPr>
        <p:spPr>
          <a:xfrm flipV="1">
            <a:off x="5323503" y="3630580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322EE-1452-42AF-A130-F841C9BD2615}"/>
                  </a:ext>
                </a:extLst>
              </p:cNvPr>
              <p:cNvSpPr txBox="1"/>
              <p:nvPr/>
            </p:nvSpPr>
            <p:spPr>
              <a:xfrm>
                <a:off x="6414412" y="452655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322EE-1452-42AF-A130-F841C9BD2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12" y="4526550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68D6CB-AB4E-42D3-A8E6-E7AE6B34CC02}"/>
                  </a:ext>
                </a:extLst>
              </p:cNvPr>
              <p:cNvSpPr txBox="1"/>
              <p:nvPr/>
            </p:nvSpPr>
            <p:spPr>
              <a:xfrm>
                <a:off x="5166501" y="332280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68D6CB-AB4E-42D3-A8E6-E7AE6B34C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01" y="3322803"/>
                <a:ext cx="31400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1E2B6AF-F63B-401B-90C7-CC4347E1AA67}"/>
              </a:ext>
            </a:extLst>
          </p:cNvPr>
          <p:cNvSpPr/>
          <p:nvPr/>
        </p:nvSpPr>
        <p:spPr>
          <a:xfrm>
            <a:off x="5328877" y="4115417"/>
            <a:ext cx="999490" cy="828426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  <a:gd name="connsiteX0" fmla="*/ 0 w 1310849"/>
              <a:gd name="connsiteY0" fmla="*/ 390968 h 921962"/>
              <a:gd name="connsiteX1" fmla="*/ 529799 w 1310849"/>
              <a:gd name="connsiteY1" fmla="*/ 904875 h 921962"/>
              <a:gd name="connsiteX2" fmla="*/ 1310849 w 1310849"/>
              <a:gd name="connsiteY2" fmla="*/ 0 h 921962"/>
              <a:gd name="connsiteX0" fmla="*/ 0 w 1310849"/>
              <a:gd name="connsiteY0" fmla="*/ 390968 h 914650"/>
              <a:gd name="connsiteX1" fmla="*/ 529799 w 1310849"/>
              <a:gd name="connsiteY1" fmla="*/ 904875 h 914650"/>
              <a:gd name="connsiteX2" fmla="*/ 1310849 w 1310849"/>
              <a:gd name="connsiteY2" fmla="*/ 0 h 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849" h="914650">
                <a:moveTo>
                  <a:pt x="0" y="390968"/>
                </a:moveTo>
                <a:cubicBezTo>
                  <a:pt x="182311" y="699431"/>
                  <a:pt x="311324" y="970036"/>
                  <a:pt x="529799" y="904875"/>
                </a:cubicBezTo>
                <a:cubicBezTo>
                  <a:pt x="748274" y="839714"/>
                  <a:pt x="1052880" y="455612"/>
                  <a:pt x="131084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E80F40-8BCD-4962-B30F-BB54ED082445}"/>
                  </a:ext>
                </a:extLst>
              </p:cNvPr>
              <p:cNvSpPr txBox="1"/>
              <p:nvPr/>
            </p:nvSpPr>
            <p:spPr>
              <a:xfrm>
                <a:off x="5106735" y="4336422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E80F40-8BCD-4962-B30F-BB54ED082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35" y="4336422"/>
                <a:ext cx="2421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539C04-DE1E-44FB-B6B1-07CCA83B0949}"/>
                  </a:ext>
                </a:extLst>
              </p:cNvPr>
              <p:cNvSpPr txBox="1"/>
              <p:nvPr/>
            </p:nvSpPr>
            <p:spPr>
              <a:xfrm>
                <a:off x="5530172" y="4919284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2,−3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539C04-DE1E-44FB-B6B1-07CCA83B0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72" y="4919284"/>
                <a:ext cx="242168" cy="261610"/>
              </a:xfrm>
              <a:prstGeom prst="rect">
                <a:avLst/>
              </a:prstGeom>
              <a:blipFill>
                <a:blip r:embed="rId11"/>
                <a:stretch>
                  <a:fillRect r="-1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9C5BB7-96C0-4BBD-AC3D-6B06A510F4DA}"/>
                  </a:ext>
                </a:extLst>
              </p:cNvPr>
              <p:cNvSpPr txBox="1"/>
              <p:nvPr/>
            </p:nvSpPr>
            <p:spPr>
              <a:xfrm>
                <a:off x="6248878" y="3928567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(5,6)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9C5BB7-96C0-4BBD-AC3D-6B06A510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78" y="3928567"/>
                <a:ext cx="242168" cy="261610"/>
              </a:xfrm>
              <a:prstGeom prst="rect">
                <a:avLst/>
              </a:prstGeom>
              <a:blipFill>
                <a:blip r:embed="rId12"/>
                <a:stretch>
                  <a:fillRect r="-90000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9045077-BABF-457B-879F-DEE4060A702C}"/>
              </a:ext>
            </a:extLst>
          </p:cNvPr>
          <p:cNvSpPr txBox="1"/>
          <p:nvPr/>
        </p:nvSpPr>
        <p:spPr>
          <a:xfrm>
            <a:off x="1178094" y="5325521"/>
            <a:ext cx="226685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Notice the range doesn’t include 2, as the line never reaches the asymptote.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27E2F5-91E5-4D9D-B5C9-B467F2277490}"/>
                  </a:ext>
                </a:extLst>
              </p:cNvPr>
              <p:cNvSpPr txBox="1"/>
              <p:nvPr/>
            </p:nvSpPr>
            <p:spPr>
              <a:xfrm>
                <a:off x="6820674" y="3461026"/>
                <a:ext cx="216383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−4+1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minimum point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(2,−3)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At two end points of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27E2F5-91E5-4D9D-B5C9-B467F2277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74" y="3461026"/>
                <a:ext cx="2163838" cy="2246769"/>
              </a:xfrm>
              <a:prstGeom prst="rect">
                <a:avLst/>
              </a:prstGeom>
              <a:blipFill>
                <a:blip r:embed="rId13"/>
                <a:stretch>
                  <a:fillRect l="-845" b="-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C302F62-7EE3-4C2A-97E8-598B1A4F392A}"/>
              </a:ext>
            </a:extLst>
          </p:cNvPr>
          <p:cNvSpPr/>
          <p:nvPr/>
        </p:nvSpPr>
        <p:spPr>
          <a:xfrm>
            <a:off x="520464" y="2427604"/>
            <a:ext cx="3619488" cy="38097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9AE28E-CF1E-4990-94DC-6BCB06C25ED6}"/>
              </a:ext>
            </a:extLst>
          </p:cNvPr>
          <p:cNvSpPr/>
          <p:nvPr/>
        </p:nvSpPr>
        <p:spPr>
          <a:xfrm>
            <a:off x="4434254" y="3156450"/>
            <a:ext cx="4473697" cy="30808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99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30-32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D74258-B952-D842-92DB-4A0C6EA93702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Q7-8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Q9-12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45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BCBDAA-7C30-4A42-87FB-D437D7022B5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E9AE510-D40E-4EAC-BB88-4512B31372B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Summary of Domain/Range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3E2208-5829-4F9E-9ED7-9849BCDAB9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1D26EB-8644-4A9D-ACAD-4EBB6779AB4D}"/>
              </a:ext>
            </a:extLst>
          </p:cNvPr>
          <p:cNvSpPr txBox="1"/>
          <p:nvPr/>
        </p:nvSpPr>
        <p:spPr>
          <a:xfrm>
            <a:off x="406168" y="804814"/>
            <a:ext cx="865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important that you can identify the range for </a:t>
            </a:r>
            <a:r>
              <a:rPr lang="en-GB" b="1" u="sng" dirty="0"/>
              <a:t>common graphs</a:t>
            </a:r>
            <a:r>
              <a:rPr lang="en-GB" dirty="0"/>
              <a:t>, </a:t>
            </a:r>
            <a:r>
              <a:rPr lang="en-GB" b="1" dirty="0"/>
              <a:t>using a suitable sketch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8398E-0CC2-48B8-A70F-CCD9C1BD1672}"/>
                  </a:ext>
                </a:extLst>
              </p:cNvPr>
              <p:cNvSpPr txBox="1"/>
              <p:nvPr/>
            </p:nvSpPr>
            <p:spPr>
              <a:xfrm>
                <a:off x="540505" y="1463519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8398E-0CC2-48B8-A70F-CCD9C1BD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05" y="1463519"/>
                <a:ext cx="2808312" cy="646331"/>
              </a:xfrm>
              <a:prstGeom prst="rect">
                <a:avLst/>
              </a:prstGeom>
              <a:blipFill>
                <a:blip r:embed="rId2"/>
                <a:stretch>
                  <a:fillRect l="-195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092C4C-7E48-497B-8079-5255DDC7A00E}"/>
                  </a:ext>
                </a:extLst>
              </p:cNvPr>
              <p:cNvSpPr txBox="1"/>
              <p:nvPr/>
            </p:nvSpPr>
            <p:spPr>
              <a:xfrm>
                <a:off x="4644008" y="1324009"/>
                <a:ext cx="3195560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092C4C-7E48-497B-8079-5255DDC7A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324009"/>
                <a:ext cx="3195560" cy="889731"/>
              </a:xfrm>
              <a:prstGeom prst="rect">
                <a:avLst/>
              </a:prstGeom>
              <a:blipFill>
                <a:blip r:embed="rId3"/>
                <a:stretch>
                  <a:fillRect l="-1718"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9D37C-0C5C-4F5B-9EC0-0C63D168E4B9}"/>
                  </a:ext>
                </a:extLst>
              </p:cNvPr>
              <p:cNvSpPr txBox="1"/>
              <p:nvPr/>
            </p:nvSpPr>
            <p:spPr>
              <a:xfrm>
                <a:off x="552679" y="2505548"/>
                <a:ext cx="32006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9D37C-0C5C-4F5B-9EC0-0C63D168E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9" y="2505548"/>
                <a:ext cx="3200613" cy="646331"/>
              </a:xfrm>
              <a:prstGeom prst="rect">
                <a:avLst/>
              </a:prstGeom>
              <a:blipFill>
                <a:blip r:embed="rId4"/>
                <a:stretch>
                  <a:fillRect l="-171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DE45AE-4664-4494-AF0A-2B95E0F5B2A6}"/>
                  </a:ext>
                </a:extLst>
              </p:cNvPr>
              <p:cNvSpPr txBox="1"/>
              <p:nvPr/>
            </p:nvSpPr>
            <p:spPr>
              <a:xfrm>
                <a:off x="4571428" y="2492896"/>
                <a:ext cx="3195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DE45AE-4664-4494-AF0A-2B95E0F5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492896"/>
                <a:ext cx="3195560" cy="646331"/>
              </a:xfrm>
              <a:prstGeom prst="rect">
                <a:avLst/>
              </a:prstGeom>
              <a:blipFill>
                <a:blip r:embed="rId5"/>
                <a:stretch>
                  <a:fillRect l="-171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35FBDD-C9E7-404E-B4D0-528F42197ECC}"/>
                  </a:ext>
                </a:extLst>
              </p:cNvPr>
              <p:cNvSpPr txBox="1"/>
              <p:nvPr/>
            </p:nvSpPr>
            <p:spPr>
              <a:xfrm>
                <a:off x="527634" y="3557543"/>
                <a:ext cx="34383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35FBDD-C9E7-404E-B4D0-528F4219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4" y="3557543"/>
                <a:ext cx="3438310" cy="646331"/>
              </a:xfrm>
              <a:prstGeom prst="rect">
                <a:avLst/>
              </a:prstGeom>
              <a:blipFill>
                <a:blip r:embed="rId6"/>
                <a:stretch>
                  <a:fillRect l="-159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B26B14E-CD7A-432D-96E0-A230E125FCD6}"/>
              </a:ext>
            </a:extLst>
          </p:cNvPr>
          <p:cNvSpPr txBox="1"/>
          <p:nvPr/>
        </p:nvSpPr>
        <p:spPr>
          <a:xfrm>
            <a:off x="508865" y="4511252"/>
            <a:ext cx="75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careful in noting the domain – it may be ‘restricted’, which similarly restricts the range. Again, use a sketch!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8939F1-918A-4E47-B62B-A1BD2A585006}"/>
              </a:ext>
            </a:extLst>
          </p:cNvPr>
          <p:cNvCxnSpPr/>
          <p:nvPr/>
        </p:nvCxnSpPr>
        <p:spPr>
          <a:xfrm>
            <a:off x="406168" y="1324009"/>
            <a:ext cx="8270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60F70-5A1B-4E1C-A00C-0F0C6921C6B7}"/>
              </a:ext>
            </a:extLst>
          </p:cNvPr>
          <p:cNvCxnSpPr/>
          <p:nvPr/>
        </p:nvCxnSpPr>
        <p:spPr>
          <a:xfrm>
            <a:off x="406168" y="4365104"/>
            <a:ext cx="8270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79B039-D0C5-4DFA-A69A-A3465EBE8CD5}"/>
                  </a:ext>
                </a:extLst>
              </p:cNvPr>
              <p:cNvSpPr txBox="1"/>
              <p:nvPr/>
            </p:nvSpPr>
            <p:spPr>
              <a:xfrm>
                <a:off x="587452" y="5434726"/>
                <a:ext cx="36965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−1≤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79B039-D0C5-4DFA-A69A-A3465EBE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52" y="5434726"/>
                <a:ext cx="3696516" cy="646331"/>
              </a:xfrm>
              <a:prstGeom prst="rect">
                <a:avLst/>
              </a:prstGeom>
              <a:blipFill>
                <a:blip r:embed="rId7"/>
                <a:stretch>
                  <a:fillRect l="-131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D3D0817-56C5-42F1-A241-232E00801F7C}"/>
              </a:ext>
            </a:extLst>
          </p:cNvPr>
          <p:cNvSpPr/>
          <p:nvPr/>
        </p:nvSpPr>
        <p:spPr>
          <a:xfrm>
            <a:off x="1317801" y="1797316"/>
            <a:ext cx="2073986" cy="4780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841DD-A42A-4381-98BC-4C6406DE63EA}"/>
              </a:ext>
            </a:extLst>
          </p:cNvPr>
          <p:cNvSpPr/>
          <p:nvPr/>
        </p:nvSpPr>
        <p:spPr>
          <a:xfrm>
            <a:off x="1345555" y="2851060"/>
            <a:ext cx="2073986" cy="4780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F6175-1EE2-45B3-A990-F01BE39C5396}"/>
              </a:ext>
            </a:extLst>
          </p:cNvPr>
          <p:cNvSpPr/>
          <p:nvPr/>
        </p:nvSpPr>
        <p:spPr>
          <a:xfrm>
            <a:off x="5446728" y="1913355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CFB5AF-2AEB-44EE-9B6F-2BE1B3D1DB0B}"/>
              </a:ext>
            </a:extLst>
          </p:cNvPr>
          <p:cNvSpPr/>
          <p:nvPr/>
        </p:nvSpPr>
        <p:spPr>
          <a:xfrm>
            <a:off x="5362563" y="2848007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08562-5067-4C42-BC6A-E60AAACC9014}"/>
              </a:ext>
            </a:extLst>
          </p:cNvPr>
          <p:cNvSpPr/>
          <p:nvPr/>
        </p:nvSpPr>
        <p:spPr>
          <a:xfrm>
            <a:off x="1317998" y="3869313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A644EB-FFD3-4185-AB7E-B4237B5E7301}"/>
              </a:ext>
            </a:extLst>
          </p:cNvPr>
          <p:cNvSpPr/>
          <p:nvPr/>
        </p:nvSpPr>
        <p:spPr>
          <a:xfrm>
            <a:off x="1387208" y="5767163"/>
            <a:ext cx="1770662" cy="495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28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40B9E68-48A6-45D7-9C50-0B7685285267}"/>
              </a:ext>
            </a:extLst>
          </p:cNvPr>
          <p:cNvCxnSpPr>
            <a:cxnSpLocks/>
          </p:cNvCxnSpPr>
          <p:nvPr/>
        </p:nvCxnSpPr>
        <p:spPr>
          <a:xfrm>
            <a:off x="4359160" y="4529470"/>
            <a:ext cx="47743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625697-9F98-4D1C-8420-955B72734EBA}"/>
              </a:ext>
            </a:extLst>
          </p:cNvPr>
          <p:cNvCxnSpPr/>
          <p:nvPr/>
        </p:nvCxnSpPr>
        <p:spPr>
          <a:xfrm>
            <a:off x="4347468" y="1970509"/>
            <a:ext cx="0" cy="4482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0DE37DF-AAED-45C3-A93C-84A0786B719C}"/>
              </a:ext>
            </a:extLst>
          </p:cNvPr>
          <p:cNvSpPr/>
          <p:nvPr/>
        </p:nvSpPr>
        <p:spPr>
          <a:xfrm>
            <a:off x="6682740" y="5356860"/>
            <a:ext cx="2466338" cy="1505566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01B132-BBF8-4BBC-A815-4597BC652027}"/>
              </a:ext>
            </a:extLst>
          </p:cNvPr>
          <p:cNvSpPr/>
          <p:nvPr/>
        </p:nvSpPr>
        <p:spPr>
          <a:xfrm>
            <a:off x="4560893" y="1587938"/>
            <a:ext cx="4572572" cy="2941532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758" y="622585"/>
                <a:ext cx="67830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What is the difference between the notation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8" y="622585"/>
                <a:ext cx="6783042" cy="830997"/>
              </a:xfrm>
              <a:prstGeom prst="rect">
                <a:avLst/>
              </a:prstGeom>
              <a:blipFill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3" y="674217"/>
            <a:ext cx="691428" cy="8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E5339-7711-42CF-9D14-CC035C0ACFC5}"/>
                  </a:ext>
                </a:extLst>
              </p:cNvPr>
              <p:cNvSpPr txBox="1"/>
              <p:nvPr/>
            </p:nvSpPr>
            <p:spPr>
              <a:xfrm>
                <a:off x="319108" y="1587938"/>
                <a:ext cx="3672408" cy="64633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means “the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a mapping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”.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E5339-7711-42CF-9D14-CC035C0AC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8" y="1587938"/>
                <a:ext cx="3672408" cy="646331"/>
              </a:xfrm>
              <a:prstGeom prst="rect">
                <a:avLst/>
              </a:prstGeom>
              <a:blipFill>
                <a:blip r:embed="rId4"/>
                <a:stretch>
                  <a:fillRect b="-1527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A7386-3F4A-4DC6-BF28-F8B70098B29E}"/>
                  </a:ext>
                </a:extLst>
              </p:cNvPr>
              <p:cNvSpPr txBox="1"/>
              <p:nvPr/>
            </p:nvSpPr>
            <p:spPr>
              <a:xfrm>
                <a:off x="316774" y="2293160"/>
                <a:ext cx="3479049" cy="182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You’re used to variables, e.g.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, representing numerical values. But we’ve also seen that the value of a variable can be a vector, e.g.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300" dirty="0"/>
                  <a:t>, sets, e.g.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GB" sz="1300" dirty="0"/>
                  <a:t> and so on. So when we use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 on its own, its ‘value’ is a mapping, in this case with the value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300" dirty="0"/>
                  <a:t>.</a:t>
                </a:r>
              </a:p>
              <a:p>
                <a:r>
                  <a:rPr lang="en-GB" sz="1300" b="1" dirty="0"/>
                  <a:t>This notation therefore places more emphasis on the </a:t>
                </a:r>
                <a:r>
                  <a:rPr lang="en-GB" sz="1300" b="1" u="sng" dirty="0"/>
                  <a:t>value</a:t>
                </a:r>
                <a:r>
                  <a:rPr lang="en-GB" sz="1300" b="1" dirty="0"/>
                  <a:t> of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1300" b="1" dirty="0"/>
                  <a:t>, and its ‘value’ </a:t>
                </a:r>
                <a:r>
                  <a:rPr lang="en-GB" sz="1300" b="1" u="sng" dirty="0"/>
                  <a:t>as a mapping</a:t>
                </a:r>
                <a:r>
                  <a:rPr lang="en-GB" sz="1300" b="1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A7386-3F4A-4DC6-BF28-F8B70098B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4" y="2293160"/>
                <a:ext cx="3479049" cy="1824987"/>
              </a:xfrm>
              <a:prstGeom prst="rect">
                <a:avLst/>
              </a:prstGeom>
              <a:blipFill>
                <a:blip r:embed="rId5"/>
                <a:stretch>
                  <a:fillRect l="-350" t="-333" r="-876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687C92-2325-4756-B1FF-B54D5C5C7745}"/>
                  </a:ext>
                </a:extLst>
              </p:cNvPr>
              <p:cNvSpPr txBox="1"/>
              <p:nvPr/>
            </p:nvSpPr>
            <p:spPr>
              <a:xfrm>
                <a:off x="358198" y="4349642"/>
                <a:ext cx="3773732" cy="64633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means “the output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”.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687C92-2325-4756-B1FF-B54D5C5C7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98" y="4349642"/>
                <a:ext cx="3773732" cy="646331"/>
              </a:xfrm>
              <a:prstGeom prst="rect">
                <a:avLst/>
              </a:prstGeom>
              <a:blipFill>
                <a:blip r:embed="rId6"/>
                <a:stretch>
                  <a:fillRect b="-2308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7177EC-A2E3-40AD-B876-FAAA1C7A2773}"/>
                  </a:ext>
                </a:extLst>
              </p:cNvPr>
              <p:cNvSpPr txBox="1"/>
              <p:nvPr/>
            </p:nvSpPr>
            <p:spPr>
              <a:xfrm>
                <a:off x="316568" y="5061169"/>
                <a:ext cx="40309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It’s easy to think that the notation “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” refers to the function. It doesn’t! The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 is the function, and the </a:t>
                </a:r>
                <a14:m>
                  <m:oMath xmlns:m="http://schemas.openxmlformats.org/officeDocument/2006/math">
                    <m:r>
                      <a:rPr lang="en-GB" sz="1300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)"</m:t>
                    </m:r>
                  </m:oMath>
                </a14:m>
                <a:r>
                  <a:rPr lang="en-GB" sz="1300" dirty="0"/>
                  <a:t> appendage obtains the </a:t>
                </a:r>
                <a:r>
                  <a:rPr lang="en-GB" sz="1300" u="sng" dirty="0"/>
                  <a:t>output</a:t>
                </a:r>
                <a:r>
                  <a:rPr lang="en-GB" sz="1300" dirty="0"/>
                  <a:t> of the function when the input is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. Therefore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 refers specifically to the output of the function, which is why we write the range of a function in terms of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 (and not in terms of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).</a:t>
                </a:r>
              </a:p>
              <a:p>
                <a:r>
                  <a:rPr lang="en-GB" sz="1300" b="1" dirty="0"/>
                  <a:t>This notation therefore places more emphasis on the </a:t>
                </a:r>
                <a:r>
                  <a:rPr lang="en-GB" sz="1300" b="1" u="sng" dirty="0"/>
                  <a:t>output</a:t>
                </a:r>
                <a:r>
                  <a:rPr lang="en-GB" sz="1300" b="1" dirty="0"/>
                  <a:t> of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1300" b="1" dirty="0"/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7177EC-A2E3-40AD-B876-FAAA1C7A2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8" y="5061169"/>
                <a:ext cx="4030900" cy="1692771"/>
              </a:xfrm>
              <a:prstGeom prst="rect">
                <a:avLst/>
              </a:prstGeom>
              <a:blipFill>
                <a:blip r:embed="rId7"/>
                <a:stretch>
                  <a:fillRect l="-303" t="-360" b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76B8B7-95A9-490D-9217-E17816ADEBDC}"/>
              </a:ext>
            </a:extLst>
          </p:cNvPr>
          <p:cNvSpPr/>
          <p:nvPr/>
        </p:nvSpPr>
        <p:spPr>
          <a:xfrm rot="20019137">
            <a:off x="3835740" y="2297271"/>
            <a:ext cx="1870161" cy="48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Consequence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BB979-F2AD-44F0-B6D1-F5253C640186}"/>
                  </a:ext>
                </a:extLst>
              </p:cNvPr>
              <p:cNvSpPr txBox="1"/>
              <p:nvPr/>
            </p:nvSpPr>
            <p:spPr>
              <a:xfrm>
                <a:off x="5911633" y="1647724"/>
                <a:ext cx="28803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To solve an equation means to find the values of the variables, e.g. the “solution”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BB979-F2AD-44F0-B6D1-F5253C640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33" y="1647724"/>
                <a:ext cx="2880320" cy="738664"/>
              </a:xfrm>
              <a:prstGeom prst="rect">
                <a:avLst/>
              </a:prstGeom>
              <a:blipFill>
                <a:blip r:embed="rId8"/>
                <a:stretch>
                  <a:fillRect l="-636"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46EDC1-7FF7-42E0-A248-946F1F39C2B7}"/>
                  </a:ext>
                </a:extLst>
              </p:cNvPr>
              <p:cNvSpPr txBox="1"/>
              <p:nvPr/>
            </p:nvSpPr>
            <p:spPr>
              <a:xfrm>
                <a:off x="5285723" y="3058136"/>
                <a:ext cx="3271569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46EDC1-7FF7-42E0-A248-946F1F39C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23" y="3058136"/>
                <a:ext cx="3271569" cy="369332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F5D776-0A5A-4903-BBD0-45C67D231081}"/>
                  </a:ext>
                </a:extLst>
              </p:cNvPr>
              <p:cNvSpPr txBox="1"/>
              <p:nvPr/>
            </p:nvSpPr>
            <p:spPr>
              <a:xfrm>
                <a:off x="4898279" y="3433063"/>
                <a:ext cx="4046459" cy="1126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One solution to this equation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To fully solve this functional equation means to find </a:t>
                </a:r>
                <a:r>
                  <a:rPr lang="en-GB" sz="1400" b="1" dirty="0"/>
                  <a:t>all</a:t>
                </a:r>
                <a:r>
                  <a:rPr lang="en-GB" sz="1400" dirty="0"/>
                  <a:t> functions which satisfy the equation.</a:t>
                </a:r>
              </a:p>
              <a:p>
                <a:endParaRPr lang="en-GB" sz="100" dirty="0"/>
              </a:p>
              <a:p>
                <a:r>
                  <a:rPr lang="en-GB" sz="900" dirty="0"/>
                  <a:t>See http://www.drfrostmaths.com/resources/resource.php?rid=165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F5D776-0A5A-4903-BBD0-45C67D231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279" y="3433063"/>
                <a:ext cx="4046459" cy="1126399"/>
              </a:xfrm>
              <a:prstGeom prst="rect">
                <a:avLst/>
              </a:prstGeom>
              <a:blipFill>
                <a:blip r:embed="rId10"/>
                <a:stretch>
                  <a:fillRect l="-452" t="-1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9F3CF7-B5E6-4E13-972C-BEA4F7DD70EA}"/>
                  </a:ext>
                </a:extLst>
              </p:cNvPr>
              <p:cNvSpPr/>
              <p:nvPr/>
            </p:nvSpPr>
            <p:spPr>
              <a:xfrm>
                <a:off x="5982576" y="2458652"/>
                <a:ext cx="247933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To solve a </a:t>
                </a:r>
                <a:r>
                  <a:rPr lang="en-GB" sz="1400" b="1" dirty="0"/>
                  <a:t>functional equation </a:t>
                </a:r>
                <a:r>
                  <a:rPr lang="en-GB" sz="1400" dirty="0"/>
                  <a:t>means to find the ‘values’ of </a:t>
                </a:r>
                <a14:m>
                  <m:oMath xmlns:m="http://schemas.openxmlformats.org/officeDocument/2006/math">
                    <m:r>
                      <a:rPr lang="en-GB" sz="1400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9F3CF7-B5E6-4E13-972C-BEA4F7DD7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76" y="2458652"/>
                <a:ext cx="2479334" cy="523220"/>
              </a:xfrm>
              <a:prstGeom prst="rect">
                <a:avLst/>
              </a:prstGeom>
              <a:blipFill>
                <a:blip r:embed="rId11"/>
                <a:stretch>
                  <a:fillRect l="-24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5E06C0CB-B8D6-4BB3-8899-137AE16867E3}"/>
              </a:ext>
            </a:extLst>
          </p:cNvPr>
          <p:cNvSpPr/>
          <p:nvPr/>
        </p:nvSpPr>
        <p:spPr>
          <a:xfrm rot="2340673">
            <a:off x="3611866" y="4170066"/>
            <a:ext cx="1873779" cy="48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Consequence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DB1ACC-5CA4-4D89-B306-ACDF19AFF25F}"/>
              </a:ext>
            </a:extLst>
          </p:cNvPr>
          <p:cNvSpPr txBox="1"/>
          <p:nvPr/>
        </p:nvSpPr>
        <p:spPr>
          <a:xfrm>
            <a:off x="5545793" y="4709672"/>
            <a:ext cx="3019087" cy="784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A bit of Computer Science!</a:t>
            </a:r>
          </a:p>
          <a:p>
            <a:r>
              <a:rPr lang="en-GB" sz="1100" dirty="0"/>
              <a:t>In many programming languages, we can pass functions as the parameters of a method, when a variable is allowed to have a function as its value.</a:t>
            </a:r>
          </a:p>
        </p:txBody>
      </p:sp>
      <p:pic>
        <p:nvPicPr>
          <p:cNvPr id="1026" name="Picture 2" descr="computer icon">
            <a:extLst>
              <a:ext uri="{FF2B5EF4-FFF2-40B4-BE49-F238E27FC236}">
                <a16:creationId xmlns:a16="http://schemas.microsoft.com/office/drawing/2014/main" id="{2F30ED10-28B2-49E7-ACA3-F038AAAC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24" y="4548836"/>
            <a:ext cx="554794" cy="5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55F741-1155-4683-9516-C0F4C432EBA4}"/>
                  </a:ext>
                </a:extLst>
              </p:cNvPr>
              <p:cNvSpPr txBox="1"/>
              <p:nvPr/>
            </p:nvSpPr>
            <p:spPr>
              <a:xfrm>
                <a:off x="4475548" y="5538819"/>
                <a:ext cx="21386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We could code a function </a:t>
                </a:r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map</a:t>
                </a:r>
                <a:r>
                  <a:rPr lang="en-GB" sz="1100" dirty="0"/>
                  <a:t> which takes a list, say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100" dirty="0"/>
                  <a:t>, and applies a function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100" dirty="0"/>
                  <a:t> to each item of this list. </a:t>
                </a:r>
              </a:p>
              <a:p>
                <a:r>
                  <a:rPr lang="en-GB" sz="1100" dirty="0"/>
                  <a:t>e.g. </a:t>
                </a:r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map(x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x+1,[1,2,3])</a:t>
                </a:r>
              </a:p>
              <a:p>
                <a:r>
                  <a:rPr lang="en-GB" sz="1100" dirty="0"/>
                  <a:t>w</a:t>
                </a:r>
                <a:r>
                  <a:rPr lang="en-GB" sz="1100" b="0" dirty="0"/>
                  <a:t>ould output </a:t>
                </a:r>
                <a:r>
                  <a:rPr lang="en-GB" sz="11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[2,3,4]</a:t>
                </a:r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55F741-1155-4683-9516-C0F4C432E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48" y="5538819"/>
                <a:ext cx="2138612" cy="1107996"/>
              </a:xfrm>
              <a:prstGeom prst="rect">
                <a:avLst/>
              </a:prstGeom>
              <a:blipFill>
                <a:blip r:embed="rId13"/>
                <a:stretch>
                  <a:fillRect t="-552" b="-3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5ABA1E68-9746-4F01-9897-37DBB06F9879}"/>
              </a:ext>
            </a:extLst>
          </p:cNvPr>
          <p:cNvSpPr txBox="1"/>
          <p:nvPr/>
        </p:nvSpPr>
        <p:spPr>
          <a:xfrm>
            <a:off x="6682740" y="5555575"/>
            <a:ext cx="24230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map(f, a) {</a:t>
            </a:r>
            <a:b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let b be a new list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for(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size(a)) {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b</a:t>
            </a:r>
            <a:r>
              <a:rPr lang="en-GB" sz="10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f(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0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b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3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1B79DB-1F39-417F-8BC6-E36E698BE03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5760049-4F97-444A-938A-47E6F63DFF1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Composite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952DB0-16C3-4A61-90BC-8069367C04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F46F1A-FB86-4321-924B-3A19AA40D593}"/>
              </a:ext>
            </a:extLst>
          </p:cNvPr>
          <p:cNvSpPr txBox="1"/>
          <p:nvPr/>
        </p:nvSpPr>
        <p:spPr>
          <a:xfrm>
            <a:off x="406168" y="804814"/>
            <a:ext cx="865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we may apply multiple functions in succession to an input.</a:t>
            </a:r>
          </a:p>
          <a:p>
            <a:r>
              <a:rPr lang="en-GB" dirty="0"/>
              <a:t>These combined functions are known as a </a:t>
            </a:r>
            <a:r>
              <a:rPr lang="en-GB" b="1" dirty="0"/>
              <a:t>composite function</a:t>
            </a:r>
            <a:r>
              <a:rPr lang="en-GB" dirty="0"/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72344E-8CFE-4B5C-BCE8-774716888145}"/>
              </a:ext>
            </a:extLst>
          </p:cNvPr>
          <p:cNvGrpSpPr/>
          <p:nvPr/>
        </p:nvGrpSpPr>
        <p:grpSpPr>
          <a:xfrm>
            <a:off x="1675769" y="1826916"/>
            <a:ext cx="5012110" cy="2649391"/>
            <a:chOff x="899592" y="1646162"/>
            <a:chExt cx="7128792" cy="43534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2D5266-F32C-4A5B-A2BC-1B96CCBA4037}"/>
                </a:ext>
              </a:extLst>
            </p:cNvPr>
            <p:cNvSpPr/>
            <p:nvPr/>
          </p:nvSpPr>
          <p:spPr>
            <a:xfrm>
              <a:off x="899592" y="1673816"/>
              <a:ext cx="1584176" cy="32403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A2DF0A-B08B-47BB-A6E9-E468852FC66A}"/>
                </a:ext>
              </a:extLst>
            </p:cNvPr>
            <p:cNvSpPr/>
            <p:nvPr/>
          </p:nvSpPr>
          <p:spPr>
            <a:xfrm>
              <a:off x="3563888" y="1673816"/>
              <a:ext cx="1584176" cy="32403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5E5ADE-2A51-4325-AA76-9469F6A26639}"/>
                    </a:ext>
                  </a:extLst>
                </p:cNvPr>
                <p:cNvSpPr txBox="1"/>
                <p:nvPr/>
              </p:nvSpPr>
              <p:spPr>
                <a:xfrm>
                  <a:off x="1223628" y="2893265"/>
                  <a:ext cx="936104" cy="859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5E5ADE-2A51-4325-AA76-9469F6A26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628" y="2893265"/>
                  <a:ext cx="936104" cy="8597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63B6811-38B1-4E10-8973-00D94B071087}"/>
                    </a:ext>
                  </a:extLst>
                </p:cNvPr>
                <p:cNvSpPr txBox="1"/>
                <p:nvPr/>
              </p:nvSpPr>
              <p:spPr>
                <a:xfrm>
                  <a:off x="3706450" y="2912400"/>
                  <a:ext cx="936104" cy="859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63B6811-38B1-4E10-8973-00D94B071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450" y="2912400"/>
                  <a:ext cx="936104" cy="859753"/>
                </a:xfrm>
                <a:prstGeom prst="rect">
                  <a:avLst/>
                </a:prstGeom>
                <a:blipFill>
                  <a:blip r:embed="rId3"/>
                  <a:stretch>
                    <a:fillRect r="-15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A75A43-47C5-43E8-A110-0F1D52B4BA7D}"/>
                </a:ext>
              </a:extLst>
            </p:cNvPr>
            <p:cNvGrpSpPr/>
            <p:nvPr/>
          </p:nvGrpSpPr>
          <p:grpSpPr>
            <a:xfrm>
              <a:off x="6444208" y="1646162"/>
              <a:ext cx="1584176" cy="3240360"/>
              <a:chOff x="6372200" y="1385122"/>
              <a:chExt cx="1584176" cy="32403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87CE53-D1C2-415B-A9C8-991962EE3A6D}"/>
                  </a:ext>
                </a:extLst>
              </p:cNvPr>
              <p:cNvSpPr/>
              <p:nvPr/>
            </p:nvSpPr>
            <p:spPr>
              <a:xfrm>
                <a:off x="6372200" y="1385122"/>
                <a:ext cx="1584176" cy="32403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BCC5540-8C89-4EE4-9228-1A70FA641B24}"/>
                      </a:ext>
                    </a:extLst>
                  </p:cNvPr>
                  <p:cNvSpPr txBox="1"/>
                  <p:nvPr/>
                </p:nvSpPr>
                <p:spPr>
                  <a:xfrm>
                    <a:off x="6461597" y="2614753"/>
                    <a:ext cx="936104" cy="859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𝑔𝑓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BCC5540-8C89-4EE4-9228-1A70FA641B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1597" y="2614753"/>
                    <a:ext cx="936104" cy="8597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481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D53EF3A-B681-4E5A-807D-C02016F8BC7B}"/>
                </a:ext>
              </a:extLst>
            </p:cNvPr>
            <p:cNvSpPr/>
            <p:nvPr/>
          </p:nvSpPr>
          <p:spPr>
            <a:xfrm>
              <a:off x="2089494" y="2601324"/>
              <a:ext cx="1814285" cy="446459"/>
            </a:xfrm>
            <a:custGeom>
              <a:avLst/>
              <a:gdLst>
                <a:gd name="connsiteX0" fmla="*/ 0 w 1814285"/>
                <a:gd name="connsiteY0" fmla="*/ 446459 h 446459"/>
                <a:gd name="connsiteX1" fmla="*/ 580571 w 1814285"/>
                <a:gd name="connsiteY1" fmla="*/ 98116 h 446459"/>
                <a:gd name="connsiteX2" fmla="*/ 1161143 w 1814285"/>
                <a:gd name="connsiteY2" fmla="*/ 11030 h 446459"/>
                <a:gd name="connsiteX3" fmla="*/ 1814285 w 1814285"/>
                <a:gd name="connsiteY3" fmla="*/ 301316 h 4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85" h="446459">
                  <a:moveTo>
                    <a:pt x="0" y="446459"/>
                  </a:moveTo>
                  <a:cubicBezTo>
                    <a:pt x="193523" y="308573"/>
                    <a:pt x="387047" y="170687"/>
                    <a:pt x="580571" y="98116"/>
                  </a:cubicBezTo>
                  <a:cubicBezTo>
                    <a:pt x="774095" y="25545"/>
                    <a:pt x="955524" y="-22837"/>
                    <a:pt x="1161143" y="11030"/>
                  </a:cubicBezTo>
                  <a:cubicBezTo>
                    <a:pt x="1366762" y="44897"/>
                    <a:pt x="1590523" y="173106"/>
                    <a:pt x="1814285" y="301316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C95503-5C88-4721-ACA7-260AE8BCA425}"/>
                    </a:ext>
                  </a:extLst>
                </p:cNvPr>
                <p:cNvSpPr txBox="1"/>
                <p:nvPr/>
              </p:nvSpPr>
              <p:spPr>
                <a:xfrm>
                  <a:off x="2642908" y="1761460"/>
                  <a:ext cx="9361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C95503-5C88-4721-ACA7-260AE8BCA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908" y="1761460"/>
                  <a:ext cx="936104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461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A64250-CD9A-45C0-A4ED-C4DB4059F8AD}"/>
                </a:ext>
              </a:extLst>
            </p:cNvPr>
            <p:cNvGrpSpPr/>
            <p:nvPr/>
          </p:nvGrpSpPr>
          <p:grpSpPr>
            <a:xfrm>
              <a:off x="4932040" y="1691574"/>
              <a:ext cx="1814285" cy="1301636"/>
              <a:chOff x="4860032" y="1430534"/>
              <a:chExt cx="1814285" cy="1301636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E32BB072-89BE-4A13-A347-9804C00AA3FD}"/>
                  </a:ext>
                </a:extLst>
              </p:cNvPr>
              <p:cNvSpPr/>
              <p:nvPr/>
            </p:nvSpPr>
            <p:spPr>
              <a:xfrm>
                <a:off x="4860032" y="2285711"/>
                <a:ext cx="1814285" cy="446459"/>
              </a:xfrm>
              <a:custGeom>
                <a:avLst/>
                <a:gdLst>
                  <a:gd name="connsiteX0" fmla="*/ 0 w 1814285"/>
                  <a:gd name="connsiteY0" fmla="*/ 446459 h 446459"/>
                  <a:gd name="connsiteX1" fmla="*/ 580571 w 1814285"/>
                  <a:gd name="connsiteY1" fmla="*/ 98116 h 446459"/>
                  <a:gd name="connsiteX2" fmla="*/ 1161143 w 1814285"/>
                  <a:gd name="connsiteY2" fmla="*/ 11030 h 446459"/>
                  <a:gd name="connsiteX3" fmla="*/ 1814285 w 1814285"/>
                  <a:gd name="connsiteY3" fmla="*/ 301316 h 4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85" h="446459">
                    <a:moveTo>
                      <a:pt x="0" y="446459"/>
                    </a:moveTo>
                    <a:cubicBezTo>
                      <a:pt x="193523" y="308573"/>
                      <a:pt x="387047" y="170687"/>
                      <a:pt x="580571" y="98116"/>
                    </a:cubicBezTo>
                    <a:cubicBezTo>
                      <a:pt x="774095" y="25545"/>
                      <a:pt x="955524" y="-22837"/>
                      <a:pt x="1161143" y="11030"/>
                    </a:cubicBezTo>
                    <a:cubicBezTo>
                      <a:pt x="1366762" y="44897"/>
                      <a:pt x="1590523" y="173106"/>
                      <a:pt x="1814285" y="301316"/>
                    </a:cubicBezTo>
                  </a:path>
                </a:pathLst>
              </a:custGeom>
              <a:noFill/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1E97250-C5A6-4693-A133-70B9FD0D8BFF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22" y="1430534"/>
                    <a:ext cx="9361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1E97250-C5A6-4693-A133-70B9FD0D8B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9122" y="1430534"/>
                    <a:ext cx="9361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615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EED11A-B761-4EA8-82CB-833CED90ECD5}"/>
                </a:ext>
              </a:extLst>
            </p:cNvPr>
            <p:cNvGrpSpPr/>
            <p:nvPr/>
          </p:nvGrpSpPr>
          <p:grpSpPr>
            <a:xfrm>
              <a:off x="1951901" y="4296631"/>
              <a:ext cx="5155615" cy="1703002"/>
              <a:chOff x="1879893" y="4035591"/>
              <a:chExt cx="5155615" cy="1703002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091223CD-01EC-4B35-B5B0-7D82FEE1E9FB}"/>
                  </a:ext>
                </a:extLst>
              </p:cNvPr>
              <p:cNvSpPr/>
              <p:nvPr/>
            </p:nvSpPr>
            <p:spPr>
              <a:xfrm flipV="1">
                <a:off x="1879893" y="4035591"/>
                <a:ext cx="5155615" cy="1179782"/>
              </a:xfrm>
              <a:custGeom>
                <a:avLst/>
                <a:gdLst>
                  <a:gd name="connsiteX0" fmla="*/ 0 w 1814285"/>
                  <a:gd name="connsiteY0" fmla="*/ 446459 h 446459"/>
                  <a:gd name="connsiteX1" fmla="*/ 580571 w 1814285"/>
                  <a:gd name="connsiteY1" fmla="*/ 98116 h 446459"/>
                  <a:gd name="connsiteX2" fmla="*/ 1161143 w 1814285"/>
                  <a:gd name="connsiteY2" fmla="*/ 11030 h 446459"/>
                  <a:gd name="connsiteX3" fmla="*/ 1814285 w 1814285"/>
                  <a:gd name="connsiteY3" fmla="*/ 301316 h 4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85" h="446459">
                    <a:moveTo>
                      <a:pt x="0" y="446459"/>
                    </a:moveTo>
                    <a:cubicBezTo>
                      <a:pt x="193523" y="308573"/>
                      <a:pt x="387047" y="170687"/>
                      <a:pt x="580571" y="98116"/>
                    </a:cubicBezTo>
                    <a:cubicBezTo>
                      <a:pt x="774095" y="25545"/>
                      <a:pt x="955524" y="-22837"/>
                      <a:pt x="1161143" y="11030"/>
                    </a:cubicBezTo>
                    <a:cubicBezTo>
                      <a:pt x="1366762" y="44897"/>
                      <a:pt x="1590523" y="173106"/>
                      <a:pt x="1814285" y="301316"/>
                    </a:cubicBezTo>
                  </a:path>
                </a:pathLst>
              </a:custGeom>
              <a:noFill/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E6C4058-2CCE-45A3-AA91-1283FD055E3D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263" y="5215373"/>
                    <a:ext cx="9361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𝑔𝑓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3263" y="5215373"/>
                    <a:ext cx="936104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6C2E04-0A36-4535-BC19-7D1B62310438}"/>
                  </a:ext>
                </a:extLst>
              </p:cNvPr>
              <p:cNvSpPr txBox="1"/>
              <p:nvPr/>
            </p:nvSpPr>
            <p:spPr>
              <a:xfrm>
                <a:off x="1367785" y="4996715"/>
                <a:ext cx="6119297" cy="4001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Wingdings" panose="05000000000000000000" pitchFamily="2" charset="2"/>
                  </a:rPr>
                  <a:t>!</a:t>
                </a: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means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, i.e.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/>
                  <a:t> is applied first,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6C2E04-0A36-4535-BC19-7D1B623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85" y="4996715"/>
                <a:ext cx="6119297" cy="400110"/>
              </a:xfrm>
              <a:prstGeom prst="rect">
                <a:avLst/>
              </a:prstGeom>
              <a:blipFill>
                <a:blip r:embed="rId8"/>
                <a:stretch>
                  <a:fillRect l="-794" t="-7246" b="-23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23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678220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7200800" cy="572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/>
                  <a:t>Let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=4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What is…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𝑓𝑔</m:t>
                    </m:r>
                    <m:r>
                      <a:rPr lang="en-GB" sz="2000" b="0" i="1" smtClean="0">
                        <a:latin typeface="Cambria Math"/>
                      </a:rPr>
                      <m:t>(2)</m:t>
                    </m:r>
                  </m:oMath>
                </a14:m>
                <a:r>
                  <a:rPr lang="en-GB" sz="2000" dirty="0"/>
                  <a:t>?</a:t>
                </a:r>
                <a:r>
                  <a:rPr lang="en-GB" sz="2000" b="0" i="1" dirty="0">
                    <a:latin typeface="Cambria Math"/>
                  </a:rPr>
                  <a:t>	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=37</m:t>
                    </m:r>
                  </m:oMath>
                </a14:m>
                <a:endParaRPr lang="en-GB" sz="2000" b="0" i="1" dirty="0">
                  <a:latin typeface="Cambria Math"/>
                </a:endParaRPr>
              </a:p>
              <a:p>
                <a:endParaRPr lang="en-GB" sz="2000" b="0" i="1" dirty="0">
                  <a:latin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𝑓𝑔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?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=16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−16</m:t>
                      </m:r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  <a:p>
                <a:pPr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𝑔𝑓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?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/>
                  <a:t>?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+1</m:t>
                    </m:r>
                  </m:oMath>
                </a14:m>
                <a:endParaRPr lang="en-GB" sz="2000" dirty="0"/>
              </a:p>
              <a:p>
                <a:endParaRPr lang="en-GB" sz="2400" dirty="0"/>
              </a:p>
              <a:p>
                <a:pPr/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=38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+2=38</m:t>
                    </m:r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=±3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7200800" cy="5729261"/>
              </a:xfrm>
              <a:prstGeom prst="rect">
                <a:avLst/>
              </a:prstGeom>
              <a:blipFill>
                <a:blip r:embed="rId2"/>
                <a:stretch>
                  <a:fillRect l="-1270" t="-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17025" y="1895624"/>
            <a:ext cx="417646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7025" y="3888060"/>
            <a:ext cx="4176464" cy="981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9792" y="5039966"/>
            <a:ext cx="4032448" cy="621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C55B-EF61-4958-ADDC-D516C50C92E4}"/>
                  </a:ext>
                </a:extLst>
              </p:cNvPr>
              <p:cNvSpPr txBox="1"/>
              <p:nvPr/>
            </p:nvSpPr>
            <p:spPr>
              <a:xfrm>
                <a:off x="6172066" y="2852936"/>
                <a:ext cx="2448272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Replace any instance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in the outer function with the inner function.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C55B-EF61-4958-ADDC-D516C50C9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66" y="2852936"/>
                <a:ext cx="2448272" cy="830997"/>
              </a:xfrm>
              <a:prstGeom prst="rect">
                <a:avLst/>
              </a:prstGeom>
              <a:blipFill>
                <a:blip r:embed="rId3"/>
                <a:stretch>
                  <a:fillRect l="-739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017024" y="2578299"/>
            <a:ext cx="6603313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10A41-9326-4B3E-A950-2453F82500C8}"/>
                  </a:ext>
                </a:extLst>
              </p:cNvPr>
              <p:cNvSpPr txBox="1"/>
              <p:nvPr/>
            </p:nvSpPr>
            <p:spPr>
              <a:xfrm>
                <a:off x="7242405" y="5039966"/>
                <a:ext cx="165618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means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10A41-9326-4B3E-A950-2453F825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05" y="5039966"/>
                <a:ext cx="1656184" cy="646331"/>
              </a:xfrm>
              <a:prstGeom prst="rect">
                <a:avLst/>
              </a:prstGeom>
              <a:blipFill>
                <a:blip r:embed="rId4"/>
                <a:stretch>
                  <a:fillRect l="-362" t="-3636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C32FFDD-3144-4343-8D18-228BF0AA5D07}"/>
              </a:ext>
            </a:extLst>
          </p:cNvPr>
          <p:cNvSpPr/>
          <p:nvPr/>
        </p:nvSpPr>
        <p:spPr>
          <a:xfrm>
            <a:off x="2699792" y="5802969"/>
            <a:ext cx="4032448" cy="7630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99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B656AC48-97DB-45AF-9F73-BB463DDDE53D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D5B773-5154-449A-92DE-74A22FC7A52E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Further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0BB478E-3FCB-4226-AA63-1EDBDC3542A0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15F2D-BEB7-4B37-9131-D5B4596EBBED}"/>
                  </a:ext>
                </a:extLst>
              </p:cNvPr>
              <p:cNvSpPr txBox="1"/>
              <p:nvPr/>
            </p:nvSpPr>
            <p:spPr>
              <a:xfrm>
                <a:off x="446460" y="828328"/>
                <a:ext cx="5832648" cy="144193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GB" dirty="0"/>
                  <a:t>		b) 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15F2D-BEB7-4B37-9131-D5B4596E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60" y="828328"/>
                <a:ext cx="5832648" cy="1441933"/>
              </a:xfrm>
              <a:prstGeom prst="rect">
                <a:avLst/>
              </a:prstGeom>
              <a:blipFill>
                <a:blip r:embed="rId2"/>
                <a:stretch>
                  <a:fillRect b="-3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15B6D-EEFE-4EB5-8DD7-712D2217CF9A}"/>
                  </a:ext>
                </a:extLst>
              </p:cNvPr>
              <p:cNvSpPr txBox="1"/>
              <p:nvPr/>
            </p:nvSpPr>
            <p:spPr>
              <a:xfrm>
                <a:off x="1187624" y="2852936"/>
                <a:ext cx="4968552" cy="2412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4−8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15B6D-EEFE-4EB5-8DD7-712D2217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52936"/>
                <a:ext cx="4968552" cy="2412327"/>
              </a:xfrm>
              <a:prstGeom prst="rect">
                <a:avLst/>
              </a:prstGeom>
              <a:blipFill>
                <a:blip r:embed="rId3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FBFBD7-D392-4AF5-BDB9-30FBB2233684}"/>
              </a:ext>
            </a:extLst>
          </p:cNvPr>
          <p:cNvCxnSpPr/>
          <p:nvPr/>
        </p:nvCxnSpPr>
        <p:spPr>
          <a:xfrm>
            <a:off x="2791197" y="6096883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5168EC-8243-4146-AF1B-C78B5B1D6F1E}"/>
              </a:ext>
            </a:extLst>
          </p:cNvPr>
          <p:cNvCxnSpPr>
            <a:cxnSpLocks/>
          </p:cNvCxnSpPr>
          <p:nvPr/>
        </p:nvCxnSpPr>
        <p:spPr>
          <a:xfrm flipV="1">
            <a:off x="3680445" y="5024363"/>
            <a:ext cx="0" cy="168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36682-64A4-4949-B43B-3663177D4537}"/>
                  </a:ext>
                </a:extLst>
              </p:cNvPr>
              <p:cNvSpPr txBox="1"/>
              <p:nvPr/>
            </p:nvSpPr>
            <p:spPr>
              <a:xfrm>
                <a:off x="4606254" y="592033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36682-64A4-4949-B43B-3663177D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254" y="5920333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B687A-1FA8-4575-AAB3-9AC6D42C1550}"/>
                  </a:ext>
                </a:extLst>
              </p:cNvPr>
              <p:cNvSpPr txBox="1"/>
              <p:nvPr/>
            </p:nvSpPr>
            <p:spPr>
              <a:xfrm>
                <a:off x="3523443" y="471658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B687A-1FA8-4575-AAB3-9AC6D42C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443" y="4716586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B027E-8BF7-4A59-BB29-29896C24E1B3}"/>
                  </a:ext>
                </a:extLst>
              </p:cNvPr>
              <p:cNvSpPr txBox="1"/>
              <p:nvPr/>
            </p:nvSpPr>
            <p:spPr>
              <a:xfrm>
                <a:off x="2309770" y="5289814"/>
                <a:ext cx="1150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−7|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B027E-8BF7-4A59-BB29-29896C24E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770" y="5289814"/>
                <a:ext cx="1150082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739EA7-F003-4DDB-A35A-2EFD68D779FD}"/>
              </a:ext>
            </a:extLst>
          </p:cNvPr>
          <p:cNvCxnSpPr/>
          <p:nvPr/>
        </p:nvCxnSpPr>
        <p:spPr>
          <a:xfrm flipV="1">
            <a:off x="4069990" y="5658412"/>
            <a:ext cx="430002" cy="438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1FBF1C-D965-4D53-A8A0-843732603424}"/>
              </a:ext>
            </a:extLst>
          </p:cNvPr>
          <p:cNvCxnSpPr>
            <a:cxnSpLocks/>
          </p:cNvCxnSpPr>
          <p:nvPr/>
        </p:nvCxnSpPr>
        <p:spPr>
          <a:xfrm>
            <a:off x="3171942" y="5165621"/>
            <a:ext cx="898048" cy="926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985BCA-00E4-4927-ADA8-BC62F1EDCE53}"/>
                  </a:ext>
                </a:extLst>
              </p:cNvPr>
              <p:cNvSpPr txBox="1"/>
              <p:nvPr/>
            </p:nvSpPr>
            <p:spPr>
              <a:xfrm>
                <a:off x="3912988" y="604351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985BCA-00E4-4927-ADA8-BC62F1ED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88" y="6043519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5E4A77-E675-43F7-A5D0-AC56198235CA}"/>
                  </a:ext>
                </a:extLst>
              </p:cNvPr>
              <p:cNvSpPr txBox="1"/>
              <p:nvPr/>
            </p:nvSpPr>
            <p:spPr>
              <a:xfrm>
                <a:off x="3429030" y="556987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5E4A77-E675-43F7-A5D0-AC561982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30" y="5569870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D0B914-EEF5-473F-B26B-67FBE736F90A}"/>
              </a:ext>
            </a:extLst>
          </p:cNvPr>
          <p:cNvCxnSpPr>
            <a:cxnSpLocks/>
          </p:cNvCxnSpPr>
          <p:nvPr/>
        </p:nvCxnSpPr>
        <p:spPr>
          <a:xfrm flipH="1">
            <a:off x="3072091" y="5219700"/>
            <a:ext cx="1484669" cy="1487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F8D81F-DC86-4197-843D-95E98D525F7F}"/>
                  </a:ext>
                </a:extLst>
              </p:cNvPr>
              <p:cNvSpPr txBox="1"/>
              <p:nvPr/>
            </p:nvSpPr>
            <p:spPr>
              <a:xfrm>
                <a:off x="3659393" y="5054212"/>
                <a:ext cx="1150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F8D81F-DC86-4197-843D-95E98D52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93" y="5054212"/>
                <a:ext cx="115008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72D3C2-1ECA-4B76-A8C3-7A85A0599E28}"/>
                  </a:ext>
                </a:extLst>
              </p:cNvPr>
              <p:cNvSpPr txBox="1"/>
              <p:nvPr/>
            </p:nvSpPr>
            <p:spPr>
              <a:xfrm>
                <a:off x="4999980" y="5290663"/>
                <a:ext cx="1872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+7=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72D3C2-1ECA-4B76-A8C3-7A85A0599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980" y="5290663"/>
                <a:ext cx="187220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F0AC08-629E-4B20-B76C-9346110B9F28}"/>
                  </a:ext>
                </a:extLst>
              </p:cNvPr>
              <p:cNvSpPr txBox="1"/>
              <p:nvPr/>
            </p:nvSpPr>
            <p:spPr>
              <a:xfrm>
                <a:off x="6775146" y="5259438"/>
                <a:ext cx="2150727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It’s the reflected (negated) part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−7|</m:t>
                    </m:r>
                  </m:oMath>
                </a14:m>
                <a:r>
                  <a:rPr lang="en-GB" sz="1400" dirty="0"/>
                  <a:t> that is intersecting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F0AC08-629E-4B20-B76C-9346110B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46" y="5259438"/>
                <a:ext cx="2150727" cy="738664"/>
              </a:xfrm>
              <a:prstGeom prst="rect">
                <a:avLst/>
              </a:prstGeom>
              <a:blipFill>
                <a:blip r:embed="rId11"/>
                <a:stretch>
                  <a:fillRect l="-280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54D70FF3-A3BB-4302-820B-13B04A2FFE72}"/>
              </a:ext>
            </a:extLst>
          </p:cNvPr>
          <p:cNvSpPr/>
          <p:nvPr/>
        </p:nvSpPr>
        <p:spPr>
          <a:xfrm>
            <a:off x="1001025" y="2708424"/>
            <a:ext cx="4147039" cy="7925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A6FC66-1BD1-4A51-AE9F-9E5CD26EA4BF}"/>
              </a:ext>
            </a:extLst>
          </p:cNvPr>
          <p:cNvSpPr/>
          <p:nvPr/>
        </p:nvSpPr>
        <p:spPr>
          <a:xfrm>
            <a:off x="998571" y="3598250"/>
            <a:ext cx="7927302" cy="310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CD9436-11C7-4A39-A600-8F72F71D635A}"/>
              </a:ext>
            </a:extLst>
          </p:cNvPr>
          <p:cNvSpPr/>
          <p:nvPr/>
        </p:nvSpPr>
        <p:spPr>
          <a:xfrm>
            <a:off x="769062" y="270842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52426F-7B17-4C14-87AB-6860428E6B5B}"/>
              </a:ext>
            </a:extLst>
          </p:cNvPr>
          <p:cNvSpPr/>
          <p:nvPr/>
        </p:nvSpPr>
        <p:spPr>
          <a:xfrm>
            <a:off x="782547" y="359825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77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A23DE0E0-20F4-4BFE-923B-9D64DF83C4CC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4775F1-8B16-428F-8881-FCD731EA6D8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904E39-07A4-4605-8A13-788F7463535C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29860-EAC7-4F8B-978A-A7BD4664185B}"/>
                  </a:ext>
                </a:extLst>
              </p:cNvPr>
              <p:cNvSpPr txBox="1"/>
              <p:nvPr/>
            </p:nvSpPr>
            <p:spPr>
              <a:xfrm>
                <a:off x="539552" y="1170433"/>
                <a:ext cx="3240360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→2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→3−4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d)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29860-EAC7-4F8B-978A-A7BD4664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70433"/>
                <a:ext cx="3240360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CB6357-0BE6-4FEB-8722-92DD278E67EB}"/>
              </a:ext>
            </a:extLst>
          </p:cNvPr>
          <p:cNvSpPr txBox="1"/>
          <p:nvPr/>
        </p:nvSpPr>
        <p:spPr>
          <a:xfrm>
            <a:off x="539552" y="801101"/>
            <a:ext cx="3240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2013(R) 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9EBE7-2E6E-47F8-A0FF-F4899A92E9BD}"/>
                  </a:ext>
                </a:extLst>
              </p:cNvPr>
              <p:cNvSpPr txBox="1"/>
              <p:nvPr/>
            </p:nvSpPr>
            <p:spPr>
              <a:xfrm>
                <a:off x="348166" y="3522273"/>
                <a:ext cx="3744416" cy="2585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=2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+3=5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3−12+16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+9−24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0.5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9EBE7-2E6E-47F8-A0FF-F4899A92E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66" y="3522273"/>
                <a:ext cx="3744416" cy="2585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2E14D74-697E-40AD-B07B-EAFE606FC5AF}"/>
              </a:ext>
            </a:extLst>
          </p:cNvPr>
          <p:cNvSpPr txBox="1"/>
          <p:nvPr/>
        </p:nvSpPr>
        <p:spPr>
          <a:xfrm>
            <a:off x="4760013" y="790581"/>
            <a:ext cx="3240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164DF-EFCC-4D0B-A5DA-6F24DDCC7153}"/>
                  </a:ext>
                </a:extLst>
              </p:cNvPr>
              <p:cNvSpPr txBox="1"/>
              <p:nvPr/>
            </p:nvSpPr>
            <p:spPr>
              <a:xfrm>
                <a:off x="4760013" y="1149167"/>
                <a:ext cx="3240360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giving your answer in its simplest form.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164DF-EFCC-4D0B-A5DA-6F24DDCC7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13" y="1149167"/>
                <a:ext cx="3240360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73BAC-D725-4110-A6E3-56A8EEDEA5CB}"/>
                  </a:ext>
                </a:extLst>
              </p:cNvPr>
              <p:cNvSpPr txBox="1"/>
              <p:nvPr/>
            </p:nvSpPr>
            <p:spPr>
              <a:xfrm>
                <a:off x="4832974" y="3718500"/>
                <a:ext cx="2880320" cy="93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73BAC-D725-4110-A6E3-56A8EEDEA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974" y="3718500"/>
                <a:ext cx="2880320" cy="935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E0E5223-F351-497E-8F83-4A32FB2FCDD9}"/>
              </a:ext>
            </a:extLst>
          </p:cNvPr>
          <p:cNvSpPr/>
          <p:nvPr/>
        </p:nvSpPr>
        <p:spPr>
          <a:xfrm>
            <a:off x="423817" y="3500049"/>
            <a:ext cx="3668765" cy="7925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EB0E2-EFB5-4F62-A38A-1FE0D3C7BB4F}"/>
              </a:ext>
            </a:extLst>
          </p:cNvPr>
          <p:cNvSpPr/>
          <p:nvPr/>
        </p:nvSpPr>
        <p:spPr>
          <a:xfrm>
            <a:off x="423817" y="4292632"/>
            <a:ext cx="3668765" cy="18100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EBF94D-353B-437E-8A40-CC415090C017}"/>
                  </a:ext>
                </a:extLst>
              </p:cNvPr>
              <p:cNvSpPr txBox="1"/>
              <p:nvPr/>
            </p:nvSpPr>
            <p:spPr>
              <a:xfrm>
                <a:off x="5826567" y="4714876"/>
                <a:ext cx="2260259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 and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400" dirty="0"/>
                  <a:t> of” are inverse functions so cancel each other out.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EBF94D-353B-437E-8A40-CC415090C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567" y="4714876"/>
                <a:ext cx="2260259" cy="738664"/>
              </a:xfrm>
              <a:prstGeom prst="rect">
                <a:avLst/>
              </a:prstGeom>
              <a:blipFill>
                <a:blip r:embed="rId6"/>
                <a:stretch>
                  <a:fillRect l="-26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8D1782-1365-44ED-9F64-C4827296185F}"/>
              </a:ext>
            </a:extLst>
          </p:cNvPr>
          <p:cNvCxnSpPr/>
          <p:nvPr/>
        </p:nvCxnSpPr>
        <p:spPr>
          <a:xfrm flipH="1" flipV="1">
            <a:off x="6889898" y="4189228"/>
            <a:ext cx="448837" cy="56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BFA0C-3E92-4C53-8F9F-42717C87A3F9}"/>
              </a:ext>
            </a:extLst>
          </p:cNvPr>
          <p:cNvSpPr/>
          <p:nvPr/>
        </p:nvSpPr>
        <p:spPr>
          <a:xfrm>
            <a:off x="4832974" y="3500049"/>
            <a:ext cx="3592520" cy="26026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9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2C</a:t>
              </a:r>
              <a:endParaRPr lang="en-GB" sz="32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34-35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3256A55-45DE-4464-B829-5BD6273E4373}"/>
              </a:ext>
            </a:extLst>
          </p:cNvPr>
          <p:cNvSpPr txBox="1"/>
          <p:nvPr/>
        </p:nvSpPr>
        <p:spPr>
          <a:xfrm>
            <a:off x="4520118" y="17945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AD8305-817C-4DB7-8493-E9AE95F15A9D}"/>
                  </a:ext>
                </a:extLst>
              </p:cNvPr>
              <p:cNvSpPr txBox="1"/>
              <p:nvPr/>
            </p:nvSpPr>
            <p:spPr>
              <a:xfrm>
                <a:off x="4537824" y="2143084"/>
                <a:ext cx="459475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[MAT 2014 1F]</a:t>
                </a:r>
              </a:p>
              <a:p>
                <a:r>
                  <a:rPr lang="en-GB" sz="1400" dirty="0"/>
                  <a:t>The functions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are defined for real numbers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400" dirty="0"/>
                  <a:t> is applied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times and 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is applied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times, in some order, to produce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It is possible to deduce that:</a:t>
                </a:r>
              </a:p>
              <a:p>
                <a:pPr marL="400050" indent="-400050">
                  <a:buAutoNum type="romanLcParenR"/>
                </a:pP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/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is odd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is even.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is even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is odd.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are powers of 2.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none of the above.</a:t>
                </a:r>
              </a:p>
              <a:p>
                <a:pPr marL="400050" indent="-400050">
                  <a:buAutoNum type="romanLcParenR"/>
                </a:pPr>
                <a:endParaRPr lang="en-GB" sz="1400" dirty="0"/>
              </a:p>
              <a:p>
                <a:r>
                  <a:rPr lang="en-GB" sz="1400" b="1" dirty="0"/>
                  <a:t>Each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will oscillate the sign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, so clearly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400" b="1" dirty="0"/>
                  <a:t> is odd, eliminating (ii) and (iv). Each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doesn’t change the magnitude of the constant term. </a:t>
                </a:r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we’d need 8 applications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1400" b="1" dirty="0"/>
                  <a:t> to get to 8. An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might get us from say 3 to -3. We’d then require and even number of applications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1400" b="1" dirty="0"/>
                  <a:t> to get back up to 3 (in this case 6). So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b="1" dirty="0"/>
                  <a:t> must be even. This leaves (</a:t>
                </a:r>
                <a:r>
                  <a:rPr lang="en-GB" sz="1400" b="1" dirty="0" err="1"/>
                  <a:t>i</a:t>
                </a:r>
                <a:r>
                  <a:rPr lang="en-GB" sz="1400" b="1" dirty="0"/>
                  <a:t>) and (iii), but there is more than one way, so the answer is (iii).</a:t>
                </a:r>
              </a:p>
              <a:p>
                <a:endParaRPr lang="en-GB" sz="1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AD8305-817C-4DB7-8493-E9AE95F1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824" y="2143084"/>
                <a:ext cx="4594752" cy="4832092"/>
              </a:xfrm>
              <a:prstGeom prst="rect">
                <a:avLst/>
              </a:prstGeom>
              <a:blipFill>
                <a:blip r:embed="rId2"/>
                <a:stretch>
                  <a:fillRect l="-398" t="-253" r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2EEDF44F-1197-4778-BE85-B04F363149F8}"/>
              </a:ext>
            </a:extLst>
          </p:cNvPr>
          <p:cNvSpPr/>
          <p:nvPr/>
        </p:nvSpPr>
        <p:spPr>
          <a:xfrm>
            <a:off x="4520118" y="4869160"/>
            <a:ext cx="4605610" cy="1823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945896-7A23-5348-BF66-57E0FD0E314F}"/>
              </a:ext>
            </a:extLst>
          </p:cNvPr>
          <p:cNvSpPr txBox="1"/>
          <p:nvPr/>
        </p:nvSpPr>
        <p:spPr>
          <a:xfrm>
            <a:off x="107504" y="2682537"/>
            <a:ext cx="4412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Q8-11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6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Inverse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55172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Explain why the function must be one-to-one for an inverse function to exist:</a:t>
            </a:r>
          </a:p>
          <a:p>
            <a:r>
              <a:rPr lang="en-GB" dirty="0"/>
              <a:t>If the mapping was many-to-one, then the inverse mapping would be one-to-many. But this is not a function!</a:t>
            </a:r>
          </a:p>
        </p:txBody>
      </p:sp>
      <p:sp>
        <p:nvSpPr>
          <p:cNvPr id="6" name="Oval 5"/>
          <p:cNvSpPr/>
          <p:nvPr/>
        </p:nvSpPr>
        <p:spPr>
          <a:xfrm>
            <a:off x="497899" y="751947"/>
            <a:ext cx="1065087" cy="1895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77405" y="741315"/>
            <a:ext cx="941972" cy="18849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315662" y="1073888"/>
            <a:ext cx="1416905" cy="404038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2566" y="655095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66" y="655095"/>
                <a:ext cx="936104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 rot="10629815">
            <a:off x="1421796" y="2034039"/>
            <a:ext cx="1304533" cy="284412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019" y="1307933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9" y="1307933"/>
                <a:ext cx="9361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4994" y="1284537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994" y="1284537"/>
                <a:ext cx="9361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9404" y="231951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04" y="2319519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39552" y="5872202"/>
            <a:ext cx="7848872" cy="5683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0E822-2E39-4DC4-90AF-883B31E569F0}"/>
              </a:ext>
            </a:extLst>
          </p:cNvPr>
          <p:cNvSpPr txBox="1"/>
          <p:nvPr/>
        </p:nvSpPr>
        <p:spPr>
          <a:xfrm>
            <a:off x="5912307" y="5150920"/>
            <a:ext cx="2846784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has appeared in exams before.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37DB62-8011-470F-BCBC-96838698C656}"/>
              </a:ext>
            </a:extLst>
          </p:cNvPr>
          <p:cNvCxnSpPr>
            <a:stCxn id="16" idx="1"/>
          </p:cNvCxnSpPr>
          <p:nvPr/>
        </p:nvCxnSpPr>
        <p:spPr>
          <a:xfrm flipH="1">
            <a:off x="5576711" y="5304809"/>
            <a:ext cx="335596" cy="19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08155C-49ED-4C5F-8014-65815DBA412D}"/>
                  </a:ext>
                </a:extLst>
              </p:cNvPr>
              <p:cNvSpPr txBox="1"/>
              <p:nvPr/>
            </p:nvSpPr>
            <p:spPr>
              <a:xfrm>
                <a:off x="3851920" y="855150"/>
                <a:ext cx="468052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does the opposite of the original function</a:t>
                </a:r>
                <a:r>
                  <a:rPr lang="en-GB" dirty="0"/>
                  <a:t>. For example,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we could do the opposite operations within the function in reverse order to get back to the original input: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08155C-49ED-4C5F-8014-65815DBA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855150"/>
                <a:ext cx="4680520" cy="2031325"/>
              </a:xfrm>
              <a:prstGeom prst="rect">
                <a:avLst/>
              </a:prstGeom>
              <a:blipFill>
                <a:blip r:embed="rId6"/>
                <a:stretch>
                  <a:fillRect l="-1172" t="-14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E9689A-EF91-4F75-9EFC-487DAF9F3885}"/>
                  </a:ext>
                </a:extLst>
              </p:cNvPr>
              <p:cNvSpPr txBox="1"/>
              <p:nvPr/>
            </p:nvSpPr>
            <p:spPr>
              <a:xfrm>
                <a:off x="588019" y="2996952"/>
                <a:ext cx="2759845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Notation:</a:t>
                </a:r>
                <a:r>
                  <a:rPr lang="en-GB" sz="1400" dirty="0"/>
                  <a:t> Just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means “apply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twice”,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means “apply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-1 times”, i.e. once backwards!</a:t>
                </a:r>
              </a:p>
              <a:p>
                <a:r>
                  <a:rPr lang="en-GB" sz="1400" dirty="0"/>
                  <a:t>This is why we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1400" dirty="0"/>
                  <a:t> to mean “inverse sin”.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E9689A-EF91-4F75-9EFC-487DAF9F3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9" y="2996952"/>
                <a:ext cx="2759845" cy="1169551"/>
              </a:xfrm>
              <a:prstGeom prst="rect">
                <a:avLst/>
              </a:prstGeom>
              <a:blipFill>
                <a:blip r:embed="rId7"/>
                <a:stretch>
                  <a:fillRect l="-219" r="-1094" b="-3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F13536-16CD-4F04-9E53-B2E2A8779F3F}"/>
                  </a:ext>
                </a:extLst>
              </p:cNvPr>
              <p:cNvSpPr/>
              <p:nvPr/>
            </p:nvSpPr>
            <p:spPr>
              <a:xfrm>
                <a:off x="4572000" y="3084069"/>
                <a:ext cx="721224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F13536-16CD-4F04-9E53-B2E2A8779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84069"/>
                <a:ext cx="721224" cy="8120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09CC0F-5048-4292-AC53-82B2484454D9}"/>
                  </a:ext>
                </a:extLst>
              </p:cNvPr>
              <p:cNvSpPr/>
              <p:nvPr/>
            </p:nvSpPr>
            <p:spPr>
              <a:xfrm>
                <a:off x="5898565" y="3070159"/>
                <a:ext cx="721224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09CC0F-5048-4292-AC53-82B248445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65" y="3070159"/>
                <a:ext cx="721224" cy="81209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6E01AB-2992-4F05-A00A-FE20A60AE0F7}"/>
                  </a:ext>
                </a:extLst>
              </p:cNvPr>
              <p:cNvSpPr/>
              <p:nvPr/>
            </p:nvSpPr>
            <p:spPr>
              <a:xfrm>
                <a:off x="7092280" y="3084069"/>
                <a:ext cx="1194470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6E01AB-2992-4F05-A00A-FE20A60AE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084069"/>
                <a:ext cx="1194470" cy="8120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6203BB-7048-4F5C-AA54-5E613621F3BD}"/>
              </a:ext>
            </a:extLst>
          </p:cNvPr>
          <p:cNvSpPr/>
          <p:nvPr/>
        </p:nvSpPr>
        <p:spPr>
          <a:xfrm>
            <a:off x="5324475" y="3124179"/>
            <a:ext cx="552450" cy="180996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4A0D594-391E-49E1-9D76-7A3A9375A7EA}"/>
              </a:ext>
            </a:extLst>
          </p:cNvPr>
          <p:cNvSpPr/>
          <p:nvPr/>
        </p:nvSpPr>
        <p:spPr>
          <a:xfrm>
            <a:off x="6641429" y="3114675"/>
            <a:ext cx="464221" cy="150390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C304B1-B3F4-467C-B55C-63FA1E5F6B88}"/>
              </a:ext>
            </a:extLst>
          </p:cNvPr>
          <p:cNvSpPr/>
          <p:nvPr/>
        </p:nvSpPr>
        <p:spPr>
          <a:xfrm rot="10800000">
            <a:off x="5310395" y="3712273"/>
            <a:ext cx="552450" cy="180996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27CCF8A-9A8E-4EEA-B0E9-DED6B1E58AF7}"/>
              </a:ext>
            </a:extLst>
          </p:cNvPr>
          <p:cNvSpPr/>
          <p:nvPr/>
        </p:nvSpPr>
        <p:spPr>
          <a:xfrm rot="10800000">
            <a:off x="6665034" y="3619499"/>
            <a:ext cx="364416" cy="121349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114127-9DFA-4BD7-A30C-F4F838F62592}"/>
                  </a:ext>
                </a:extLst>
              </p:cNvPr>
              <p:cNvSpPr txBox="1"/>
              <p:nvPr/>
            </p:nvSpPr>
            <p:spPr>
              <a:xfrm>
                <a:off x="5394324" y="2886968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114127-9DFA-4BD7-A30C-F4F838F6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24" y="2886968"/>
                <a:ext cx="40606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90E4CF-A144-4519-BD07-EE9ECB5A954D}"/>
                  </a:ext>
                </a:extLst>
              </p:cNvPr>
              <p:cNvSpPr txBox="1"/>
              <p:nvPr/>
            </p:nvSpPr>
            <p:spPr>
              <a:xfrm>
                <a:off x="6641429" y="2878834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90E4CF-A144-4519-BD07-EE9ECB5A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29" y="2878834"/>
                <a:ext cx="40606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60299B-06A3-4A74-B9AE-E4162623B0AB}"/>
                  </a:ext>
                </a:extLst>
              </p:cNvPr>
              <p:cNvSpPr txBox="1"/>
              <p:nvPr/>
            </p:nvSpPr>
            <p:spPr>
              <a:xfrm>
                <a:off x="6641429" y="3722369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60299B-06A3-4A74-B9AE-E4162623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29" y="3722369"/>
                <a:ext cx="40606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09F96D-3911-4561-879D-0A073C580CBE}"/>
                  </a:ext>
                </a:extLst>
              </p:cNvPr>
              <p:cNvSpPr txBox="1"/>
              <p:nvPr/>
            </p:nvSpPr>
            <p:spPr>
              <a:xfrm>
                <a:off x="5380028" y="3867498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09F96D-3911-4561-879D-0A073C58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028" y="3867498"/>
                <a:ext cx="40606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DFC1BA-BA45-4494-B3A7-9A1A13C79245}"/>
                  </a:ext>
                </a:extLst>
              </p:cNvPr>
              <p:cNvSpPr txBox="1"/>
              <p:nvPr/>
            </p:nvSpPr>
            <p:spPr>
              <a:xfrm>
                <a:off x="3843193" y="4218924"/>
                <a:ext cx="290771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DFC1BA-BA45-4494-B3A7-9A1A13C7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93" y="4218924"/>
                <a:ext cx="2907715" cy="483466"/>
              </a:xfrm>
              <a:prstGeom prst="rect">
                <a:avLst/>
              </a:prstGeom>
              <a:blipFill>
                <a:blip r:embed="rId15"/>
                <a:stretch>
                  <a:fillRect l="-167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5" grpId="1" animBg="1"/>
      <p:bldP spid="16" grpId="0" animBg="1"/>
      <p:bldP spid="20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038071-8D94-4686-91FF-5D0C1D5A27D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BBDB166-C97A-4698-9313-E757C5F0DE6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on Inverse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4B158D7-B47A-492F-AA03-1BC5692BBFE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CBCFBD8-E4E4-4E03-813F-DDEBD086AF8D}"/>
              </a:ext>
            </a:extLst>
          </p:cNvPr>
          <p:cNvSpPr/>
          <p:nvPr/>
        </p:nvSpPr>
        <p:spPr>
          <a:xfrm>
            <a:off x="367271" y="824518"/>
            <a:ext cx="1065087" cy="1895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954340-CA26-4020-BD09-06AB871D2841}"/>
              </a:ext>
            </a:extLst>
          </p:cNvPr>
          <p:cNvSpPr/>
          <p:nvPr/>
        </p:nvSpPr>
        <p:spPr>
          <a:xfrm>
            <a:off x="2446777" y="813886"/>
            <a:ext cx="941972" cy="18849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398E13C-907F-459F-BEC3-136B57AB2A84}"/>
              </a:ext>
            </a:extLst>
          </p:cNvPr>
          <p:cNvSpPr/>
          <p:nvPr/>
        </p:nvSpPr>
        <p:spPr>
          <a:xfrm>
            <a:off x="1185034" y="1146459"/>
            <a:ext cx="1416905" cy="404038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B51F0-C8AD-4E56-BDCC-F071EF2BE444}"/>
                  </a:ext>
                </a:extLst>
              </p:cNvPr>
              <p:cNvSpPr txBox="1"/>
              <p:nvPr/>
            </p:nvSpPr>
            <p:spPr>
              <a:xfrm>
                <a:off x="1531938" y="72766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B51F0-C8AD-4E56-BDCC-F071EF2BE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38" y="727666"/>
                <a:ext cx="936104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9">
            <a:extLst>
              <a:ext uri="{FF2B5EF4-FFF2-40B4-BE49-F238E27FC236}">
                <a16:creationId xmlns:a16="http://schemas.microsoft.com/office/drawing/2014/main" id="{DA538245-5B7C-46CF-A9A2-25F459ED0F7B}"/>
              </a:ext>
            </a:extLst>
          </p:cNvPr>
          <p:cNvSpPr/>
          <p:nvPr/>
        </p:nvSpPr>
        <p:spPr>
          <a:xfrm rot="10629815">
            <a:off x="1291168" y="2106610"/>
            <a:ext cx="1304533" cy="284412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040F91-0FFA-4BF7-8DCD-F3DF05AFA53D}"/>
                  </a:ext>
                </a:extLst>
              </p:cNvPr>
              <p:cNvSpPr txBox="1"/>
              <p:nvPr/>
            </p:nvSpPr>
            <p:spPr>
              <a:xfrm>
                <a:off x="457391" y="1380504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040F91-0FFA-4BF7-8DCD-F3DF05AFA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1" y="1380504"/>
                <a:ext cx="9361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94F12-C787-4A38-BB4D-3D98534436CB}"/>
                  </a:ext>
                </a:extLst>
              </p:cNvPr>
              <p:cNvSpPr txBox="1"/>
              <p:nvPr/>
            </p:nvSpPr>
            <p:spPr>
              <a:xfrm>
                <a:off x="2494366" y="1357108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94F12-C787-4A38-BB4D-3D9853443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66" y="1357108"/>
                <a:ext cx="9361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49DBCE-9480-4F70-9527-265CB72A74BC}"/>
                  </a:ext>
                </a:extLst>
              </p:cNvPr>
              <p:cNvSpPr txBox="1"/>
              <p:nvPr/>
            </p:nvSpPr>
            <p:spPr>
              <a:xfrm>
                <a:off x="1478776" y="2392090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49DBCE-9480-4F70-9527-265CB72A7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76" y="2392090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5E4C9-82C4-40F0-9FD7-8997D286A0DA}"/>
                  </a:ext>
                </a:extLst>
              </p:cNvPr>
              <p:cNvSpPr txBox="1"/>
              <p:nvPr/>
            </p:nvSpPr>
            <p:spPr>
              <a:xfrm>
                <a:off x="3851920" y="710764"/>
                <a:ext cx="4464496" cy="336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the original function, we have the </a:t>
                </a:r>
                <a:r>
                  <a:rPr lang="en-GB" b="1" dirty="0"/>
                  <a:t>output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in terms of the input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Therefore if we </a:t>
                </a:r>
                <a:r>
                  <a:rPr lang="en-GB" b="1" dirty="0"/>
                  <a:t>change the subject to get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in terms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/>
                  <a:t>, then we have the input in terms of the output, i.e. the inverse function!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However, we tend to write a function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so would write;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5E4C9-82C4-40F0-9FD7-8997D286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710764"/>
                <a:ext cx="4464496" cy="3362652"/>
              </a:xfrm>
              <a:prstGeom prst="rect">
                <a:avLst/>
              </a:prstGeom>
              <a:blipFill>
                <a:blip r:embed="rId6"/>
                <a:stretch>
                  <a:fillRect l="-1230" t="-1089" r="-1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80D48B-ACA2-42F7-B86D-9981C8AE9E8D}"/>
                  </a:ext>
                </a:extLst>
              </p:cNvPr>
              <p:cNvSpPr txBox="1"/>
              <p:nvPr/>
            </p:nvSpPr>
            <p:spPr>
              <a:xfrm>
                <a:off x="479718" y="4139674"/>
                <a:ext cx="371489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80D48B-ACA2-42F7-B86D-9981C8AE9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8" y="4139674"/>
                <a:ext cx="3714890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DD4CB3-E376-495C-8D0F-31EC3965B305}"/>
                  </a:ext>
                </a:extLst>
              </p:cNvPr>
              <p:cNvSpPr txBox="1"/>
              <p:nvPr/>
            </p:nvSpPr>
            <p:spPr>
              <a:xfrm>
                <a:off x="181621" y="4697242"/>
                <a:ext cx="2505027" cy="168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DD4CB3-E376-495C-8D0F-31EC3965B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1" y="4697242"/>
                <a:ext cx="2505027" cy="1683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738FD-ED89-4350-80C8-EFA8E28410C4}"/>
                  </a:ext>
                </a:extLst>
              </p:cNvPr>
              <p:cNvSpPr txBox="1"/>
              <p:nvPr/>
            </p:nvSpPr>
            <p:spPr>
              <a:xfrm>
                <a:off x="4521991" y="4100794"/>
                <a:ext cx="4214428" cy="4855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738FD-ED89-4350-80C8-EFA8E284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91" y="4100794"/>
                <a:ext cx="4214428" cy="4855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2085A-8E36-4FCD-9F28-E68E59E97A10}"/>
                  </a:ext>
                </a:extLst>
              </p:cNvPr>
              <p:cNvSpPr txBox="1"/>
              <p:nvPr/>
            </p:nvSpPr>
            <p:spPr>
              <a:xfrm>
                <a:off x="4563259" y="4568413"/>
                <a:ext cx="3715960" cy="226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+2           2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2085A-8E36-4FCD-9F28-E68E59E97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59" y="4568413"/>
                <a:ext cx="3715960" cy="2260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436FAC-D3F0-486A-96C5-4436E4AFE7C7}"/>
                  </a:ext>
                </a:extLst>
              </p:cNvPr>
              <p:cNvSpPr txBox="1"/>
              <p:nvPr/>
            </p:nvSpPr>
            <p:spPr>
              <a:xfrm>
                <a:off x="2285428" y="4694989"/>
                <a:ext cx="178734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instead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for convenience.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436FAC-D3F0-486A-96C5-4436E4AFE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428" y="4694989"/>
                <a:ext cx="1787348" cy="523220"/>
              </a:xfrm>
              <a:prstGeom prst="rect">
                <a:avLst/>
              </a:prstGeom>
              <a:blipFill>
                <a:blip r:embed="rId11"/>
                <a:stretch>
                  <a:fillRect l="-33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4823C7-3B11-43F6-A78C-619E985648E0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1967023" y="4880344"/>
            <a:ext cx="318405" cy="7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10810-D1C6-4B5E-9A3E-B50511C7FE16}"/>
                  </a:ext>
                </a:extLst>
              </p:cNvPr>
              <p:cNvSpPr txBox="1"/>
              <p:nvPr/>
            </p:nvSpPr>
            <p:spPr>
              <a:xfrm>
                <a:off x="2407260" y="5355852"/>
                <a:ext cx="1787348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the subject.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10810-D1C6-4B5E-9A3E-B50511C7F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260" y="5355852"/>
                <a:ext cx="1787348" cy="307777"/>
              </a:xfrm>
              <a:prstGeom prst="rect">
                <a:avLst/>
              </a:prstGeom>
              <a:blipFill>
                <a:blip r:embed="rId12"/>
                <a:stretch>
                  <a:fillRect l="-337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68B16B-BE3B-483C-BE3F-8F0AB30500BA}"/>
                  </a:ext>
                </a:extLst>
              </p:cNvPr>
              <p:cNvSpPr txBox="1"/>
              <p:nvPr/>
            </p:nvSpPr>
            <p:spPr>
              <a:xfrm>
                <a:off x="2426196" y="5896691"/>
                <a:ext cx="142572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Replace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’s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at end.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68B16B-BE3B-483C-BE3F-8F0AB3050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6" y="5896691"/>
                <a:ext cx="1425724" cy="523220"/>
              </a:xfrm>
              <a:prstGeom prst="rect">
                <a:avLst/>
              </a:prstGeom>
              <a:blipFill>
                <a:blip r:embed="rId13"/>
                <a:stretch>
                  <a:fillRect l="-42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516F43-F2D5-4C42-8C5F-B5C6AD633CB3}"/>
              </a:ext>
            </a:extLst>
          </p:cNvPr>
          <p:cNvCxnSpPr>
            <a:cxnSpLocks/>
          </p:cNvCxnSpPr>
          <p:nvPr/>
        </p:nvCxnSpPr>
        <p:spPr>
          <a:xfrm flipH="1" flipV="1">
            <a:off x="2247900" y="6004560"/>
            <a:ext cx="196731" cy="4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F06C43E-9DCE-4F70-92D8-61AB3CA17BAF}"/>
              </a:ext>
            </a:extLst>
          </p:cNvPr>
          <p:cNvSpPr/>
          <p:nvPr/>
        </p:nvSpPr>
        <p:spPr>
          <a:xfrm>
            <a:off x="457391" y="4509042"/>
            <a:ext cx="3756153" cy="2259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18FD8-0CCC-451C-B21A-B77CA87759CC}"/>
              </a:ext>
            </a:extLst>
          </p:cNvPr>
          <p:cNvSpPr/>
          <p:nvPr/>
        </p:nvSpPr>
        <p:spPr>
          <a:xfrm>
            <a:off x="4531949" y="4586144"/>
            <a:ext cx="4204470" cy="21867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98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21" grpId="0" animBg="1"/>
      <p:bldP spid="22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D3AFF6-3EC9-4F81-A3FC-661A9D6BB90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2C23D5-2389-4A19-812C-01D2392A86E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Graphing an Inverse Function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13321B-A7FA-4C81-8BC9-2B6E519D64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505A6-07FF-474C-9A5E-0FD25F1592A9}"/>
                  </a:ext>
                </a:extLst>
              </p:cNvPr>
              <p:cNvSpPr txBox="1"/>
              <p:nvPr/>
            </p:nvSpPr>
            <p:spPr>
              <a:xfrm>
                <a:off x="395536" y="1149345"/>
                <a:ext cx="46085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that the inverse function effectively swaps the input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output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 Thus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axis are swapped</a:t>
                </a:r>
                <a:r>
                  <a:rPr lang="en-GB" dirty="0"/>
                  <a:t> when sketching the original function and its inverse.</a:t>
                </a:r>
              </a:p>
              <a:p>
                <a:endParaRPr lang="en-GB" dirty="0"/>
              </a:p>
              <a:p>
                <a:r>
                  <a:rPr lang="en-GB" dirty="0"/>
                  <a:t>And since the set of inputs and set of outputs is swapped…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505A6-07FF-474C-9A5E-0FD25F159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49345"/>
                <a:ext cx="4608512" cy="2031325"/>
              </a:xfrm>
              <a:prstGeom prst="rect">
                <a:avLst/>
              </a:prstGeom>
              <a:blipFill>
                <a:blip r:embed="rId2"/>
                <a:stretch>
                  <a:fillRect l="-1190" t="-1802" r="-1984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4F4FE-EA70-4D03-8E26-F2ECC6570B84}"/>
                  </a:ext>
                </a:extLst>
              </p:cNvPr>
              <p:cNvSpPr txBox="1"/>
              <p:nvPr/>
            </p:nvSpPr>
            <p:spPr>
              <a:xfrm>
                <a:off x="539552" y="3407722"/>
                <a:ext cx="381272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vice versa.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4F4FE-EA70-4D03-8E26-F2ECC6570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07722"/>
                <a:ext cx="3812728" cy="646331"/>
              </a:xfrm>
              <a:prstGeom prst="rect">
                <a:avLst/>
              </a:prstGeom>
              <a:blipFill>
                <a:blip r:embed="rId3"/>
                <a:stretch>
                  <a:fillRect l="-1113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F9C6B0-E922-43E1-A90A-25EE8B1FA5D4}"/>
              </a:ext>
            </a:extLst>
          </p:cNvPr>
          <p:cNvCxnSpPr>
            <a:cxnSpLocks/>
          </p:cNvCxnSpPr>
          <p:nvPr/>
        </p:nvCxnSpPr>
        <p:spPr>
          <a:xfrm>
            <a:off x="5446795" y="3647958"/>
            <a:ext cx="2796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AD5345-0128-435D-A7A0-399159DEC572}"/>
              </a:ext>
            </a:extLst>
          </p:cNvPr>
          <p:cNvCxnSpPr>
            <a:cxnSpLocks/>
          </p:cNvCxnSpPr>
          <p:nvPr/>
        </p:nvCxnSpPr>
        <p:spPr>
          <a:xfrm flipV="1">
            <a:off x="6675905" y="1910459"/>
            <a:ext cx="0" cy="275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7CBC-7869-4E76-ABF1-218223E0FB52}"/>
                  </a:ext>
                </a:extLst>
              </p:cNvPr>
              <p:cNvSpPr txBox="1"/>
              <p:nvPr/>
            </p:nvSpPr>
            <p:spPr>
              <a:xfrm>
                <a:off x="8220839" y="347688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7CBC-7869-4E76-ABF1-218223E0F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839" y="3476880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04BC99-7430-4853-86D1-051F65921DAA}"/>
                  </a:ext>
                </a:extLst>
              </p:cNvPr>
              <p:cNvSpPr txBox="1"/>
              <p:nvPr/>
            </p:nvSpPr>
            <p:spPr>
              <a:xfrm>
                <a:off x="6518903" y="160638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04BC99-7430-4853-86D1-051F6592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03" y="1606383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7E57EF-8EF4-4E03-BCFB-9FBD24376501}"/>
              </a:ext>
            </a:extLst>
          </p:cNvPr>
          <p:cNvSpPr/>
          <p:nvPr/>
        </p:nvSpPr>
        <p:spPr>
          <a:xfrm flipH="1">
            <a:off x="5578054" y="2115801"/>
            <a:ext cx="2520870" cy="1146640"/>
          </a:xfrm>
          <a:custGeom>
            <a:avLst/>
            <a:gdLst>
              <a:gd name="connsiteX0" fmla="*/ 0 w 1514475"/>
              <a:gd name="connsiteY0" fmla="*/ 0 h 1009650"/>
              <a:gd name="connsiteX1" fmla="*/ 647700 w 1514475"/>
              <a:gd name="connsiteY1" fmla="*/ 819150 h 1009650"/>
              <a:gd name="connsiteX2" fmla="*/ 1514475 w 15144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1009650">
                <a:moveTo>
                  <a:pt x="0" y="0"/>
                </a:moveTo>
                <a:cubicBezTo>
                  <a:pt x="197644" y="325437"/>
                  <a:pt x="395288" y="650875"/>
                  <a:pt x="647700" y="819150"/>
                </a:cubicBezTo>
                <a:cubicBezTo>
                  <a:pt x="900112" y="987425"/>
                  <a:pt x="1207293" y="998537"/>
                  <a:pt x="1514475" y="1009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D6F150-4180-466B-84DF-FB797617E4EE}"/>
              </a:ext>
            </a:extLst>
          </p:cNvPr>
          <p:cNvCxnSpPr/>
          <p:nvPr/>
        </p:nvCxnSpPr>
        <p:spPr>
          <a:xfrm>
            <a:off x="5446795" y="3287918"/>
            <a:ext cx="27740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82A9A4-59BC-4DD1-A0FB-2D3D4B23541C}"/>
                  </a:ext>
                </a:extLst>
              </p:cNvPr>
              <p:cNvSpPr txBox="1"/>
              <p:nvPr/>
            </p:nvSpPr>
            <p:spPr>
              <a:xfrm>
                <a:off x="7726145" y="3261121"/>
                <a:ext cx="6302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82A9A4-59BC-4DD1-A0FB-2D3D4B235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145" y="3261121"/>
                <a:ext cx="630276" cy="230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128876-756B-44DE-AF03-D6B0A31F2849}"/>
              </a:ext>
            </a:extLst>
          </p:cNvPr>
          <p:cNvCxnSpPr>
            <a:cxnSpLocks/>
          </p:cNvCxnSpPr>
          <p:nvPr/>
        </p:nvCxnSpPr>
        <p:spPr>
          <a:xfrm flipV="1">
            <a:off x="7090813" y="1872360"/>
            <a:ext cx="0" cy="29047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862EE-A368-48A7-9EAC-E485D203C0A8}"/>
                  </a:ext>
                </a:extLst>
              </p:cNvPr>
              <p:cNvSpPr txBox="1"/>
              <p:nvPr/>
            </p:nvSpPr>
            <p:spPr>
              <a:xfrm>
                <a:off x="6967048" y="1762705"/>
                <a:ext cx="6302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862EE-A368-48A7-9EAC-E485D203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048" y="1762705"/>
                <a:ext cx="630276" cy="2308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4C59BE-54E6-4BD1-91B2-7D0F5CACDCED}"/>
              </a:ext>
            </a:extLst>
          </p:cNvPr>
          <p:cNvSpPr/>
          <p:nvPr/>
        </p:nvSpPr>
        <p:spPr>
          <a:xfrm rot="16200000" flipH="1" flipV="1">
            <a:off x="6446896" y="3001380"/>
            <a:ext cx="2520870" cy="1146640"/>
          </a:xfrm>
          <a:custGeom>
            <a:avLst/>
            <a:gdLst>
              <a:gd name="connsiteX0" fmla="*/ 0 w 1514475"/>
              <a:gd name="connsiteY0" fmla="*/ 0 h 1009650"/>
              <a:gd name="connsiteX1" fmla="*/ 647700 w 1514475"/>
              <a:gd name="connsiteY1" fmla="*/ 819150 h 1009650"/>
              <a:gd name="connsiteX2" fmla="*/ 1514475 w 15144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1009650">
                <a:moveTo>
                  <a:pt x="0" y="0"/>
                </a:moveTo>
                <a:cubicBezTo>
                  <a:pt x="197644" y="325437"/>
                  <a:pt x="395288" y="650875"/>
                  <a:pt x="647700" y="819150"/>
                </a:cubicBezTo>
                <a:cubicBezTo>
                  <a:pt x="900112" y="987425"/>
                  <a:pt x="1207293" y="998537"/>
                  <a:pt x="1514475" y="100965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CF49DB-F449-4BA1-BB2B-CF64133C657D}"/>
                  </a:ext>
                </a:extLst>
              </p:cNvPr>
              <p:cNvSpPr txBox="1"/>
              <p:nvPr/>
            </p:nvSpPr>
            <p:spPr>
              <a:xfrm rot="19121108">
                <a:off x="7218985" y="2254688"/>
                <a:ext cx="870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CF49DB-F449-4BA1-BB2B-CF64133C6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1108">
                <a:off x="7218985" y="2254688"/>
                <a:ext cx="87008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7CBA07-4B7F-4E63-8973-0CF554FB6BA9}"/>
                  </a:ext>
                </a:extLst>
              </p:cNvPr>
              <p:cNvSpPr txBox="1"/>
              <p:nvPr/>
            </p:nvSpPr>
            <p:spPr>
              <a:xfrm rot="19121108">
                <a:off x="7544752" y="2584789"/>
                <a:ext cx="870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7CBA07-4B7F-4E63-8973-0CF554FB6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1108">
                <a:off x="7544752" y="2584789"/>
                <a:ext cx="870088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FEBFFC-14A5-4030-A902-8425C4A0EB53}"/>
                  </a:ext>
                </a:extLst>
              </p:cNvPr>
              <p:cNvSpPr txBox="1"/>
              <p:nvPr/>
            </p:nvSpPr>
            <p:spPr>
              <a:xfrm>
                <a:off x="7140278" y="3607908"/>
                <a:ext cx="2934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FEBFFC-14A5-4030-A902-8425C4A0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278" y="3607908"/>
                <a:ext cx="293475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0A640B-7A6D-440F-86A5-FEC6350AC7CB}"/>
                  </a:ext>
                </a:extLst>
              </p:cNvPr>
              <p:cNvSpPr txBox="1"/>
              <p:nvPr/>
            </p:nvSpPr>
            <p:spPr>
              <a:xfrm>
                <a:off x="6463177" y="2976538"/>
                <a:ext cx="2934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0A640B-7A6D-440F-86A5-FEC6350A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77" y="2976538"/>
                <a:ext cx="29347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3D4B87-A308-4BAE-9A63-5713722C11C8}"/>
                  </a:ext>
                </a:extLst>
              </p:cNvPr>
              <p:cNvSpPr txBox="1"/>
              <p:nvPr/>
            </p:nvSpPr>
            <p:spPr>
              <a:xfrm>
                <a:off x="5263200" y="4836516"/>
                <a:ext cx="160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3D4B87-A308-4BAE-9A63-5713722C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200" y="4836516"/>
                <a:ext cx="1600647" cy="646331"/>
              </a:xfrm>
              <a:prstGeom prst="rect">
                <a:avLst/>
              </a:prstGeom>
              <a:blipFill>
                <a:blip r:embed="rId12"/>
                <a:stretch>
                  <a:fillRect l="-3042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4FFDF0-2573-4BE0-B364-ECA1F7832B86}"/>
                  </a:ext>
                </a:extLst>
              </p:cNvPr>
              <p:cNvSpPr txBox="1"/>
              <p:nvPr/>
            </p:nvSpPr>
            <p:spPr>
              <a:xfrm>
                <a:off x="6966987" y="4846682"/>
                <a:ext cx="1801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: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4FFDF0-2573-4BE0-B364-ECA1F7832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987" y="4846682"/>
                <a:ext cx="1801667" cy="646331"/>
              </a:xfrm>
              <a:prstGeom prst="rect">
                <a:avLst/>
              </a:prstGeom>
              <a:blipFill>
                <a:blip r:embed="rId13"/>
                <a:stretch>
                  <a:fillRect l="-3051" t="-4717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5B429CF9-970E-47A6-8BC8-B6A8E4581D93}"/>
              </a:ext>
            </a:extLst>
          </p:cNvPr>
          <p:cNvSpPr/>
          <p:nvPr/>
        </p:nvSpPr>
        <p:spPr>
          <a:xfrm>
            <a:off x="5414659" y="5193064"/>
            <a:ext cx="1261246" cy="576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28D09-FF3B-4056-A956-F04021D5FC00}"/>
              </a:ext>
            </a:extLst>
          </p:cNvPr>
          <p:cNvSpPr/>
          <p:nvPr/>
        </p:nvSpPr>
        <p:spPr>
          <a:xfrm>
            <a:off x="7226030" y="5169847"/>
            <a:ext cx="1261246" cy="576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78478E-0A9C-4C54-A565-F7DFD12461D0}"/>
                  </a:ext>
                </a:extLst>
              </p:cNvPr>
              <p:cNvSpPr txBox="1"/>
              <p:nvPr/>
            </p:nvSpPr>
            <p:spPr>
              <a:xfrm>
                <a:off x="7176578" y="771178"/>
                <a:ext cx="1709103" cy="7694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Notice that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-intercepts become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-intercepts, and vertical asymptotes become horizontal ones.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78478E-0A9C-4C54-A565-F7DFD124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578" y="771178"/>
                <a:ext cx="1709103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BA38F9-C1CD-42EA-9CB5-E46074ADAF7C}"/>
              </a:ext>
            </a:extLst>
          </p:cNvPr>
          <p:cNvCxnSpPr>
            <a:stCxn id="35" idx="2"/>
          </p:cNvCxnSpPr>
          <p:nvPr/>
        </p:nvCxnSpPr>
        <p:spPr>
          <a:xfrm flipH="1">
            <a:off x="7884368" y="1540619"/>
            <a:ext cx="146762" cy="22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56F5E4-01D6-4439-BEF2-5AC15D139112}"/>
                  </a:ext>
                </a:extLst>
              </p:cNvPr>
              <p:cNvSpPr txBox="1"/>
              <p:nvPr/>
            </p:nvSpPr>
            <p:spPr>
              <a:xfrm>
                <a:off x="5201803" y="5962707"/>
                <a:ext cx="3468621" cy="600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domain of the function is the same as the range of the inverse, but remember that we write a domain in terms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, but a range in terms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56F5E4-01D6-4439-BEF2-5AC15D139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03" y="5962707"/>
                <a:ext cx="3468621" cy="6001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286645-F182-4F57-AC2D-6903F6ABBF15}"/>
              </a:ext>
            </a:extLst>
          </p:cNvPr>
          <p:cNvCxnSpPr>
            <a:cxnSpLocks/>
          </p:cNvCxnSpPr>
          <p:nvPr/>
        </p:nvCxnSpPr>
        <p:spPr>
          <a:xfrm flipH="1">
            <a:off x="5915025" y="2047875"/>
            <a:ext cx="2486025" cy="23145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9E3498-0AA5-4B91-B7B7-501232E54AF1}"/>
                  </a:ext>
                </a:extLst>
              </p:cNvPr>
              <p:cNvSpPr txBox="1"/>
              <p:nvPr/>
            </p:nvSpPr>
            <p:spPr>
              <a:xfrm rot="18983682">
                <a:off x="5818509" y="3798618"/>
                <a:ext cx="6555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9E3498-0AA5-4B91-B7B7-501232E54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83682">
                <a:off x="5818509" y="3798618"/>
                <a:ext cx="65558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3B66D7-F0AE-4580-A3F2-DDE6F1D23DF4}"/>
                  </a:ext>
                </a:extLst>
              </p:cNvPr>
              <p:cNvSpPr txBox="1"/>
              <p:nvPr/>
            </p:nvSpPr>
            <p:spPr>
              <a:xfrm>
                <a:off x="3173657" y="4378024"/>
                <a:ext cx="1709103" cy="600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 have the line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as a line of symmetry.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3B66D7-F0AE-4580-A3F2-DDE6F1D2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657" y="4378024"/>
                <a:ext cx="1709103" cy="6001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216F5C-E625-4A15-A040-D192982373AB}"/>
              </a:ext>
            </a:extLst>
          </p:cNvPr>
          <p:cNvCxnSpPr>
            <a:cxnSpLocks/>
          </p:cNvCxnSpPr>
          <p:nvPr/>
        </p:nvCxnSpPr>
        <p:spPr>
          <a:xfrm flipV="1">
            <a:off x="4895850" y="4191000"/>
            <a:ext cx="914400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42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7899" y="917864"/>
                <a:ext cx="6696744" cy="15034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defined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</m:e>
                    </m:rad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∈</m:t>
                        </m:r>
                        <m:r>
                          <a:rPr lang="en-GB" b="0" i="1" smtClean="0">
                            <a:latin typeface="Cambria Math"/>
                          </a:rPr>
                          <m:t>ℝ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≥2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the graphs of both functions.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State the domain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9" y="917864"/>
                <a:ext cx="6696744" cy="1503425"/>
              </a:xfrm>
              <a:prstGeom prst="rect">
                <a:avLst/>
              </a:prstGeom>
              <a:blipFill>
                <a:blip r:embed="rId2"/>
                <a:stretch>
                  <a:fillRect b="-7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9572" y="3140968"/>
                <a:ext cx="3168352" cy="2367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:r>
                  <a:rPr lang="en-GB" dirty="0"/>
                  <a:t>Start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GB" dirty="0"/>
                  <a:t> and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the subject, before swapping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140968"/>
                <a:ext cx="3168352" cy="2367058"/>
              </a:xfrm>
              <a:prstGeom prst="rect">
                <a:avLst/>
              </a:prstGeom>
              <a:blipFill rotWithShape="1">
                <a:blip r:embed="rId3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779912" y="3208373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79912" y="5440621"/>
            <a:ext cx="24482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28184" y="522920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229200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5896" y="285741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7414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62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4546881" y="4666182"/>
            <a:ext cx="1615857" cy="770114"/>
          </a:xfrm>
          <a:custGeom>
            <a:avLst/>
            <a:gdLst>
              <a:gd name="connsiteX0" fmla="*/ 0 w 1615857"/>
              <a:gd name="connsiteY0" fmla="*/ 770114 h 770114"/>
              <a:gd name="connsiteX1" fmla="*/ 263046 w 1615857"/>
              <a:gd name="connsiteY1" fmla="*/ 469489 h 770114"/>
              <a:gd name="connsiteX2" fmla="*/ 626301 w 1615857"/>
              <a:gd name="connsiteY2" fmla="*/ 218969 h 770114"/>
              <a:gd name="connsiteX3" fmla="*/ 1027134 w 1615857"/>
              <a:gd name="connsiteY3" fmla="*/ 68656 h 770114"/>
              <a:gd name="connsiteX4" fmla="*/ 1440493 w 1615857"/>
              <a:gd name="connsiteY4" fmla="*/ 6026 h 770114"/>
              <a:gd name="connsiteX5" fmla="*/ 1615857 w 1615857"/>
              <a:gd name="connsiteY5" fmla="*/ 6026 h 7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857" h="770114">
                <a:moveTo>
                  <a:pt x="0" y="770114"/>
                </a:moveTo>
                <a:cubicBezTo>
                  <a:pt x="79331" y="665730"/>
                  <a:pt x="158663" y="561346"/>
                  <a:pt x="263046" y="469489"/>
                </a:cubicBezTo>
                <a:cubicBezTo>
                  <a:pt x="367429" y="377632"/>
                  <a:pt x="498953" y="285775"/>
                  <a:pt x="626301" y="218969"/>
                </a:cubicBezTo>
                <a:cubicBezTo>
                  <a:pt x="753649" y="152163"/>
                  <a:pt x="891435" y="104146"/>
                  <a:pt x="1027134" y="68656"/>
                </a:cubicBezTo>
                <a:cubicBezTo>
                  <a:pt x="1162833" y="33166"/>
                  <a:pt x="1342373" y="16464"/>
                  <a:pt x="1440493" y="6026"/>
                </a:cubicBezTo>
                <a:cubicBezTo>
                  <a:pt x="1538613" y="-4412"/>
                  <a:pt x="1577235" y="807"/>
                  <a:pt x="1615857" y="602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16200000" flipV="1">
            <a:off x="3347262" y="3352015"/>
            <a:ext cx="1615857" cy="770114"/>
          </a:xfrm>
          <a:custGeom>
            <a:avLst/>
            <a:gdLst>
              <a:gd name="connsiteX0" fmla="*/ 0 w 1615857"/>
              <a:gd name="connsiteY0" fmla="*/ 770114 h 770114"/>
              <a:gd name="connsiteX1" fmla="*/ 263046 w 1615857"/>
              <a:gd name="connsiteY1" fmla="*/ 469489 h 770114"/>
              <a:gd name="connsiteX2" fmla="*/ 626301 w 1615857"/>
              <a:gd name="connsiteY2" fmla="*/ 218969 h 770114"/>
              <a:gd name="connsiteX3" fmla="*/ 1027134 w 1615857"/>
              <a:gd name="connsiteY3" fmla="*/ 68656 h 770114"/>
              <a:gd name="connsiteX4" fmla="*/ 1440493 w 1615857"/>
              <a:gd name="connsiteY4" fmla="*/ 6026 h 770114"/>
              <a:gd name="connsiteX5" fmla="*/ 1615857 w 1615857"/>
              <a:gd name="connsiteY5" fmla="*/ 6026 h 7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857" h="770114">
                <a:moveTo>
                  <a:pt x="0" y="770114"/>
                </a:moveTo>
                <a:cubicBezTo>
                  <a:pt x="79331" y="665730"/>
                  <a:pt x="158663" y="561346"/>
                  <a:pt x="263046" y="469489"/>
                </a:cubicBezTo>
                <a:cubicBezTo>
                  <a:pt x="367429" y="377632"/>
                  <a:pt x="498953" y="285775"/>
                  <a:pt x="626301" y="218969"/>
                </a:cubicBezTo>
                <a:cubicBezTo>
                  <a:pt x="753649" y="152163"/>
                  <a:pt x="891435" y="104146"/>
                  <a:pt x="1027134" y="68656"/>
                </a:cubicBezTo>
                <a:cubicBezTo>
                  <a:pt x="1162833" y="33166"/>
                  <a:pt x="1342373" y="16464"/>
                  <a:pt x="1440493" y="6026"/>
                </a:cubicBezTo>
                <a:cubicBezTo>
                  <a:pt x="1538613" y="-4412"/>
                  <a:pt x="1577235" y="807"/>
                  <a:pt x="1615857" y="602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88024" y="4324497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24497"/>
                <a:ext cx="115212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0654" y="3367740"/>
                <a:ext cx="1367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54" y="3367740"/>
                <a:ext cx="136781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27984" y="54406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440622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91880" y="436033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60335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79512" y="3140968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3782190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52961" y="3052015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35340" y="2941123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9552" y="3133274"/>
            <a:ext cx="2232248" cy="419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15" y="3782190"/>
            <a:ext cx="2894886" cy="16316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7210" y="2929143"/>
            <a:ext cx="2828990" cy="28328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5DCB0-3D7C-4664-AA99-78B39503289D}"/>
                  </a:ext>
                </a:extLst>
              </p:cNvPr>
              <p:cNvSpPr txBox="1"/>
              <p:nvPr/>
            </p:nvSpPr>
            <p:spPr>
              <a:xfrm>
                <a:off x="7056276" y="2941123"/>
                <a:ext cx="19802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the 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Domain: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5DCB0-3D7C-4664-AA99-78B39503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2941123"/>
                <a:ext cx="1980220" cy="2862322"/>
              </a:xfrm>
              <a:prstGeom prst="rect">
                <a:avLst/>
              </a:prstGeom>
              <a:blipFill>
                <a:blip r:embed="rId10"/>
                <a:stretch>
                  <a:fillRect l="-2778" t="-1064" b="-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899426" y="2927213"/>
            <a:ext cx="2137070" cy="2868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0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BC3E662F-C4CC-4C07-8177-2212E4BFC79E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F06BE3-1495-4930-813A-1D3B18F9F92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7C03DC-3C7F-4CFD-BA89-856087D6B21A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304-931E-4473-B3E1-C49E6D5043CC}"/>
                  </a:ext>
                </a:extLst>
              </p:cNvPr>
              <p:cNvSpPr txBox="1"/>
              <p:nvPr/>
            </p:nvSpPr>
            <p:spPr>
              <a:xfrm>
                <a:off x="497899" y="917864"/>
                <a:ext cx="6696744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function is defined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state the 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304-931E-4473-B3E1-C49E6D504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9" y="917864"/>
                <a:ext cx="6696744" cy="1200329"/>
              </a:xfrm>
              <a:prstGeom prst="rect">
                <a:avLst/>
              </a:prstGeom>
              <a:blipFill>
                <a:blip r:embed="rId2"/>
                <a:stretch>
                  <a:fillRect b="-90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A1B1D-3D3C-4D52-9D5B-2945ECDB67C9}"/>
                  </a:ext>
                </a:extLst>
              </p:cNvPr>
              <p:cNvSpPr txBox="1"/>
              <p:nvPr/>
            </p:nvSpPr>
            <p:spPr>
              <a:xfrm>
                <a:off x="840408" y="2425204"/>
                <a:ext cx="2736304" cy="156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A1B1D-3D3C-4D52-9D5B-2945ECDB6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08" y="2425204"/>
                <a:ext cx="2736304" cy="1568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6D6D09-F57C-4038-BFF0-76E2B4DA14D2}"/>
              </a:ext>
            </a:extLst>
          </p:cNvPr>
          <p:cNvCxnSpPr>
            <a:cxnSpLocks/>
          </p:cNvCxnSpPr>
          <p:nvPr/>
        </p:nvCxnSpPr>
        <p:spPr>
          <a:xfrm>
            <a:off x="840408" y="5589240"/>
            <a:ext cx="2796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FD09E6-089B-4E37-B3AA-3A92C105FD73}"/>
              </a:ext>
            </a:extLst>
          </p:cNvPr>
          <p:cNvCxnSpPr>
            <a:cxnSpLocks/>
          </p:cNvCxnSpPr>
          <p:nvPr/>
        </p:nvCxnSpPr>
        <p:spPr>
          <a:xfrm flipV="1">
            <a:off x="2069518" y="3851741"/>
            <a:ext cx="0" cy="275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254A3-01A8-4189-B69F-232740966FFB}"/>
                  </a:ext>
                </a:extLst>
              </p:cNvPr>
              <p:cNvSpPr txBox="1"/>
              <p:nvPr/>
            </p:nvSpPr>
            <p:spPr>
              <a:xfrm>
                <a:off x="3614452" y="5418162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254A3-01A8-4189-B69F-232740966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452" y="5418162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11E16D-A078-4A9D-B42B-32A4ED248AA6}"/>
                  </a:ext>
                </a:extLst>
              </p:cNvPr>
              <p:cNvSpPr txBox="1"/>
              <p:nvPr/>
            </p:nvSpPr>
            <p:spPr>
              <a:xfrm>
                <a:off x="1912516" y="354766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11E16D-A078-4A9D-B42B-32A4ED248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16" y="354766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4AA1E5-849A-4C32-8056-24F88BB42D55}"/>
              </a:ext>
            </a:extLst>
          </p:cNvPr>
          <p:cNvCxnSpPr>
            <a:cxnSpLocks/>
          </p:cNvCxnSpPr>
          <p:nvPr/>
        </p:nvCxnSpPr>
        <p:spPr>
          <a:xfrm flipV="1">
            <a:off x="1314450" y="4133850"/>
            <a:ext cx="2247900" cy="22002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67C0F1E-B341-4E87-A09A-31D233D92AD1}"/>
              </a:ext>
            </a:extLst>
          </p:cNvPr>
          <p:cNvSpPr/>
          <p:nvPr/>
        </p:nvSpPr>
        <p:spPr>
          <a:xfrm>
            <a:off x="2083981" y="3987209"/>
            <a:ext cx="871870" cy="2307265"/>
          </a:xfrm>
          <a:custGeom>
            <a:avLst/>
            <a:gdLst>
              <a:gd name="connsiteX0" fmla="*/ 0 w 871870"/>
              <a:gd name="connsiteY0" fmla="*/ 2307265 h 2307265"/>
              <a:gd name="connsiteX1" fmla="*/ 531628 w 871870"/>
              <a:gd name="connsiteY1" fmla="*/ 1616149 h 2307265"/>
              <a:gd name="connsiteX2" fmla="*/ 871870 w 871870"/>
              <a:gd name="connsiteY2" fmla="*/ 0 h 230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870" h="2307265">
                <a:moveTo>
                  <a:pt x="0" y="2307265"/>
                </a:moveTo>
                <a:cubicBezTo>
                  <a:pt x="193158" y="2153979"/>
                  <a:pt x="386316" y="2000693"/>
                  <a:pt x="531628" y="1616149"/>
                </a:cubicBezTo>
                <a:cubicBezTo>
                  <a:pt x="676940" y="1231605"/>
                  <a:pt x="774405" y="615802"/>
                  <a:pt x="87187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BA14F-87A9-423D-94A8-3E3485D2B566}"/>
                  </a:ext>
                </a:extLst>
              </p:cNvPr>
              <p:cNvSpPr txBox="1"/>
              <p:nvPr/>
            </p:nvSpPr>
            <p:spPr>
              <a:xfrm>
                <a:off x="2509112" y="5542712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BA14F-87A9-423D-94A8-3E3485D2B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12" y="5542712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726473-D83D-4087-B751-D8A968E26193}"/>
              </a:ext>
            </a:extLst>
          </p:cNvPr>
          <p:cNvSpPr/>
          <p:nvPr/>
        </p:nvSpPr>
        <p:spPr>
          <a:xfrm rot="16200000" flipV="1">
            <a:off x="2093870" y="4005679"/>
            <a:ext cx="871870" cy="2307265"/>
          </a:xfrm>
          <a:custGeom>
            <a:avLst/>
            <a:gdLst>
              <a:gd name="connsiteX0" fmla="*/ 0 w 871870"/>
              <a:gd name="connsiteY0" fmla="*/ 2307265 h 2307265"/>
              <a:gd name="connsiteX1" fmla="*/ 531628 w 871870"/>
              <a:gd name="connsiteY1" fmla="*/ 1616149 h 2307265"/>
              <a:gd name="connsiteX2" fmla="*/ 871870 w 871870"/>
              <a:gd name="connsiteY2" fmla="*/ 0 h 230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870" h="2307265">
                <a:moveTo>
                  <a:pt x="0" y="2307265"/>
                </a:moveTo>
                <a:cubicBezTo>
                  <a:pt x="193158" y="2153979"/>
                  <a:pt x="386316" y="2000693"/>
                  <a:pt x="531628" y="1616149"/>
                </a:cubicBezTo>
                <a:cubicBezTo>
                  <a:pt x="676940" y="1231605"/>
                  <a:pt x="774405" y="615802"/>
                  <a:pt x="8718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BC44BB-7357-419C-8202-3450ABC7015D}"/>
                  </a:ext>
                </a:extLst>
              </p:cNvPr>
              <p:cNvSpPr txBox="1"/>
              <p:nvPr/>
            </p:nvSpPr>
            <p:spPr>
              <a:xfrm>
                <a:off x="1805891" y="488262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BC44BB-7357-419C-8202-3450ABC7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891" y="4882627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32B730-C787-48E9-BCF2-EEC7E44C0673}"/>
                  </a:ext>
                </a:extLst>
              </p:cNvPr>
              <p:cNvSpPr txBox="1"/>
              <p:nvPr/>
            </p:nvSpPr>
            <p:spPr>
              <a:xfrm>
                <a:off x="2904635" y="3725337"/>
                <a:ext cx="907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32B730-C787-48E9-BCF2-EEC7E44C0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635" y="3725337"/>
                <a:ext cx="907129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7765F5-BCB1-4094-884A-E0E9F39C7FC0}"/>
                  </a:ext>
                </a:extLst>
              </p:cNvPr>
              <p:cNvSpPr txBox="1"/>
              <p:nvPr/>
            </p:nvSpPr>
            <p:spPr>
              <a:xfrm>
                <a:off x="3060592" y="4772919"/>
                <a:ext cx="1073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7765F5-BCB1-4094-884A-E0E9F39C7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92" y="4772919"/>
                <a:ext cx="1073258" cy="30777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A676CB-E66A-454E-BA33-FC287AF931EF}"/>
                  </a:ext>
                </a:extLst>
              </p:cNvPr>
              <p:cNvSpPr txBox="1"/>
              <p:nvPr/>
            </p:nvSpPr>
            <p:spPr>
              <a:xfrm>
                <a:off x="4754240" y="2457298"/>
                <a:ext cx="4210816" cy="263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function is equal to its inverse, it must lie on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1+12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A676CB-E66A-454E-BA33-FC287AF9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240" y="2457298"/>
                <a:ext cx="4210816" cy="2636876"/>
              </a:xfrm>
              <a:prstGeom prst="rect">
                <a:avLst/>
              </a:prstGeom>
              <a:blipFill>
                <a:blip r:embed="rId10"/>
                <a:stretch>
                  <a:fillRect l="-1302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851522-772A-41E6-877F-1AD80CA1E807}"/>
                  </a:ext>
                </a:extLst>
              </p:cNvPr>
              <p:cNvSpPr txBox="1"/>
              <p:nvPr/>
            </p:nvSpPr>
            <p:spPr>
              <a:xfrm>
                <a:off x="3338271" y="4144613"/>
                <a:ext cx="907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851522-772A-41E6-877F-1AD80CA1E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71" y="4144613"/>
                <a:ext cx="907129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694734C-C956-4A84-9B1E-26131F325B98}"/>
              </a:ext>
            </a:extLst>
          </p:cNvPr>
          <p:cNvSpPr txBox="1"/>
          <p:nvPr/>
        </p:nvSpPr>
        <p:spPr>
          <a:xfrm>
            <a:off x="6809883" y="5508225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From graph, we can see we only want positive solution.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ACA3F0-1666-4CF3-8610-3657918E44E0}"/>
              </a:ext>
            </a:extLst>
          </p:cNvPr>
          <p:cNvCxnSpPr/>
          <p:nvPr/>
        </p:nvCxnSpPr>
        <p:spPr>
          <a:xfrm flipH="1" flipV="1">
            <a:off x="7344229" y="5021943"/>
            <a:ext cx="710930" cy="47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BA2C419-21E5-4D4A-8416-5A35AC6DD35A}"/>
              </a:ext>
            </a:extLst>
          </p:cNvPr>
          <p:cNvSpPr/>
          <p:nvPr/>
        </p:nvSpPr>
        <p:spPr>
          <a:xfrm>
            <a:off x="527854" y="2466887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1E0ED4-6C39-4C09-8A65-F88D1890AA8D}"/>
              </a:ext>
            </a:extLst>
          </p:cNvPr>
          <p:cNvSpPr/>
          <p:nvPr/>
        </p:nvSpPr>
        <p:spPr>
          <a:xfrm>
            <a:off x="4245400" y="2518296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FC67F4-E5D4-4924-B21E-47396BF2E244}"/>
              </a:ext>
            </a:extLst>
          </p:cNvPr>
          <p:cNvSpPr/>
          <p:nvPr/>
        </p:nvSpPr>
        <p:spPr>
          <a:xfrm>
            <a:off x="527854" y="3626980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6D3AD-AA9D-46F0-88DC-E3645C62F3D0}"/>
              </a:ext>
            </a:extLst>
          </p:cNvPr>
          <p:cNvSpPr/>
          <p:nvPr/>
        </p:nvSpPr>
        <p:spPr>
          <a:xfrm>
            <a:off x="828343" y="2465445"/>
            <a:ext cx="3100111" cy="974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D7EE24-94C1-4548-99AB-38F7884B1538}"/>
              </a:ext>
            </a:extLst>
          </p:cNvPr>
          <p:cNvSpPr/>
          <p:nvPr/>
        </p:nvSpPr>
        <p:spPr>
          <a:xfrm>
            <a:off x="812800" y="3640822"/>
            <a:ext cx="3247533" cy="29669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CC2546-6BDB-4F5D-B358-6836F12AEF4D}"/>
              </a:ext>
            </a:extLst>
          </p:cNvPr>
          <p:cNvSpPr txBox="1"/>
          <p:nvPr/>
        </p:nvSpPr>
        <p:spPr>
          <a:xfrm>
            <a:off x="4754239" y="5094174"/>
            <a:ext cx="179170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There was once an exam question based on this principle.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E220B9-1E0A-402B-B887-ADFC72B5C1D3}"/>
              </a:ext>
            </a:extLst>
          </p:cNvPr>
          <p:cNvSpPr/>
          <p:nvPr/>
        </p:nvSpPr>
        <p:spPr>
          <a:xfrm>
            <a:off x="4528572" y="2524734"/>
            <a:ext cx="4225527" cy="4083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79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3C8B465D-9FB0-4216-8CB5-1A1190A290FB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812C09-D4DE-4011-9320-7B6CAAF155B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BC8C04E-9D47-4378-8F86-760B161FBC19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99614-A65D-4193-BBD0-6543D0F47A89}"/>
                  </a:ext>
                </a:extLst>
              </p:cNvPr>
              <p:cNvSpPr txBox="1"/>
              <p:nvPr/>
            </p:nvSpPr>
            <p:spPr>
              <a:xfrm>
                <a:off x="395536" y="1340768"/>
                <a:ext cx="8034541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r>
                  <a:rPr lang="en-GB" b="0" dirty="0"/>
                  <a:t>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,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r>
                  <a:rPr lang="en-GB" dirty="0"/>
                  <a:t>(d)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, the inverse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, stating its domain.</a:t>
                </a:r>
              </a:p>
              <a:p>
                <a:r>
                  <a:rPr lang="en-GB" dirty="0"/>
                  <a:t>(e) On the same axe sketch the curves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giving the coordinates of all the points where the curves cross the axes.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99614-A65D-4193-BBD0-6543D0F4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034541" cy="1477328"/>
              </a:xfrm>
              <a:prstGeom prst="rect">
                <a:avLst/>
              </a:prstGeom>
              <a:blipFill>
                <a:blip r:embed="rId2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19B2B7-6829-4F13-AB33-4B509612F46E}"/>
              </a:ext>
            </a:extLst>
          </p:cNvPr>
          <p:cNvSpPr txBox="1"/>
          <p:nvPr/>
        </p:nvSpPr>
        <p:spPr>
          <a:xfrm>
            <a:off x="395536" y="949592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82B66-A7F6-49BF-A224-78B8FB8B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93" y="3109302"/>
            <a:ext cx="6257925" cy="3590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289576-C384-4DAA-A63A-457865423FFD}"/>
              </a:ext>
            </a:extLst>
          </p:cNvPr>
          <p:cNvSpPr/>
          <p:nvPr/>
        </p:nvSpPr>
        <p:spPr>
          <a:xfrm>
            <a:off x="1979712" y="3072516"/>
            <a:ext cx="5832648" cy="974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A3822-2A5F-4FBA-9E4D-22B6F40B5656}"/>
              </a:ext>
            </a:extLst>
          </p:cNvPr>
          <p:cNvSpPr/>
          <p:nvPr/>
        </p:nvSpPr>
        <p:spPr>
          <a:xfrm>
            <a:off x="1979712" y="4046957"/>
            <a:ext cx="5832648" cy="2653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1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7900" y="1987157"/>
                <a:ext cx="2657996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1987157"/>
                <a:ext cx="2657996" cy="483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7900" y="1627117"/>
            <a:ext cx="26579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The Modulus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64156"/>
                <a:ext cx="309634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dirty="0"/>
                  <a:t>, 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64156"/>
                <a:ext cx="3096344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309634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Mappings vs Functions, Domain and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61648"/>
                <a:ext cx="266429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determine: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61648"/>
                <a:ext cx="2664296" cy="1200329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3861648"/>
                <a:ext cx="3672408" cy="4849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861648"/>
                <a:ext cx="3672408" cy="484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492316"/>
            <a:ext cx="36724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CC079-7B53-4306-96AA-B52D7AE2541B}"/>
                  </a:ext>
                </a:extLst>
              </p:cNvPr>
              <p:cNvSpPr txBox="1"/>
              <p:nvPr/>
            </p:nvSpPr>
            <p:spPr>
              <a:xfrm>
                <a:off x="3599892" y="4869160"/>
                <a:ext cx="460851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5</a:t>
                </a:r>
                <a:r>
                  <a:rPr lang="en-GB" dirty="0"/>
                  <a:t>:: Transformations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. Combined transformations and transforming the modulus function.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CC079-7B53-4306-96AA-B52D7AE25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869160"/>
                <a:ext cx="4608512" cy="923330"/>
              </a:xfrm>
              <a:prstGeom prst="rect">
                <a:avLst/>
              </a:prstGeom>
              <a:blipFill>
                <a:blip r:embed="rId6"/>
                <a:stretch>
                  <a:fillRect l="-921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38-39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51B97A-8D66-EA4A-917A-00002D584564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Q9-12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058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0D617-822D-45AE-9C2E-0FA9F8CCC19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8AE46F2-9B11-4A20-B9D6-BAC92FCA81E2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Sketching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8AE46F2-9B11-4A20-B9D6-BAC92FCA8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8ACCFA-2CBF-411A-9DC9-70C114B2DF6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7E12A7-7445-4636-8016-6ED4D40431F0}"/>
              </a:ext>
            </a:extLst>
          </p:cNvPr>
          <p:cNvCxnSpPr>
            <a:cxnSpLocks/>
          </p:cNvCxnSpPr>
          <p:nvPr/>
        </p:nvCxnSpPr>
        <p:spPr>
          <a:xfrm>
            <a:off x="399390" y="3680294"/>
            <a:ext cx="4709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1FBEA2-DC7F-4535-B0C0-717E9D788697}"/>
              </a:ext>
            </a:extLst>
          </p:cNvPr>
          <p:cNvCxnSpPr>
            <a:cxnSpLocks/>
          </p:cNvCxnSpPr>
          <p:nvPr/>
        </p:nvCxnSpPr>
        <p:spPr>
          <a:xfrm flipV="1">
            <a:off x="2555776" y="1340768"/>
            <a:ext cx="0" cy="424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A684E-679A-43BB-8010-DB631EAA0EE7}"/>
                  </a:ext>
                </a:extLst>
              </p:cNvPr>
              <p:cNvSpPr txBox="1"/>
              <p:nvPr/>
            </p:nvSpPr>
            <p:spPr>
              <a:xfrm>
                <a:off x="4949899" y="3496167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A684E-679A-43BB-8010-DB631EAA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99" y="3496167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FE01F-C6A8-4FC9-83DC-BAA351DAF086}"/>
                  </a:ext>
                </a:extLst>
              </p:cNvPr>
              <p:cNvSpPr txBox="1"/>
              <p:nvPr/>
            </p:nvSpPr>
            <p:spPr>
              <a:xfrm>
                <a:off x="2267744" y="95085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FE01F-C6A8-4FC9-83DC-BAA351DA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950851"/>
                <a:ext cx="576064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2C7580-5844-4C37-9D6D-5DBA61DF7CE6}"/>
                  </a:ext>
                </a:extLst>
              </p:cNvPr>
              <p:cNvSpPr txBox="1"/>
              <p:nvPr/>
            </p:nvSpPr>
            <p:spPr>
              <a:xfrm>
                <a:off x="3728049" y="3659029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2C7580-5844-4C37-9D6D-5DBA61DF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49" y="3659029"/>
                <a:ext cx="576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C52E2-ECDA-4793-B4B3-3997384C7B9D}"/>
                  </a:ext>
                </a:extLst>
              </p:cNvPr>
              <p:cNvSpPr txBox="1"/>
              <p:nvPr/>
            </p:nvSpPr>
            <p:spPr>
              <a:xfrm>
                <a:off x="1681048" y="366007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C52E2-ECDA-4793-B4B3-3997384C7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48" y="3660071"/>
                <a:ext cx="576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61E8B2-F05B-47BC-99AD-CC28C308387D}"/>
              </a:ext>
            </a:extLst>
          </p:cNvPr>
          <p:cNvSpPr/>
          <p:nvPr/>
        </p:nvSpPr>
        <p:spPr>
          <a:xfrm>
            <a:off x="1185534" y="1762584"/>
            <a:ext cx="3668233" cy="2785730"/>
          </a:xfrm>
          <a:custGeom>
            <a:avLst/>
            <a:gdLst>
              <a:gd name="connsiteX0" fmla="*/ 0 w 3668233"/>
              <a:gd name="connsiteY0" fmla="*/ 0 h 2785730"/>
              <a:gd name="connsiteX1" fmla="*/ 1871331 w 3668233"/>
              <a:gd name="connsiteY1" fmla="*/ 2785730 h 2785730"/>
              <a:gd name="connsiteX2" fmla="*/ 3668233 w 3668233"/>
              <a:gd name="connsiteY2" fmla="*/ 0 h 278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233" h="2785730">
                <a:moveTo>
                  <a:pt x="0" y="0"/>
                </a:moveTo>
                <a:cubicBezTo>
                  <a:pt x="629979" y="1392865"/>
                  <a:pt x="1259959" y="2785730"/>
                  <a:pt x="1871331" y="2785730"/>
                </a:cubicBezTo>
                <a:cubicBezTo>
                  <a:pt x="2482703" y="2785730"/>
                  <a:pt x="3075468" y="1392865"/>
                  <a:pt x="366823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22C009-C663-4A47-9B61-AC0AC0C47C36}"/>
                  </a:ext>
                </a:extLst>
              </p:cNvPr>
              <p:cNvSpPr txBox="1"/>
              <p:nvPr/>
            </p:nvSpPr>
            <p:spPr>
              <a:xfrm>
                <a:off x="4022993" y="1362033"/>
                <a:ext cx="1133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22C009-C663-4A47-9B61-AC0AC0C4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93" y="1362033"/>
                <a:ext cx="113379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949A9-08A8-47EA-BFA7-5C67B1E9000D}"/>
                  </a:ext>
                </a:extLst>
              </p:cNvPr>
              <p:cNvSpPr txBox="1"/>
              <p:nvPr/>
            </p:nvSpPr>
            <p:spPr>
              <a:xfrm>
                <a:off x="5652120" y="900368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is 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949A9-08A8-47EA-BFA7-5C67B1E90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900368"/>
                <a:ext cx="3024336" cy="646331"/>
              </a:xfrm>
              <a:prstGeom prst="rect">
                <a:avLst/>
              </a:prstGeom>
              <a:blipFill>
                <a:blip r:embed="rId8"/>
                <a:stretch>
                  <a:fillRect l="-1613" t="-5660" r="-40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510E02-F62A-42DE-BB28-2755EB1593F0}"/>
                  </a:ext>
                </a:extLst>
              </p:cNvPr>
              <p:cNvSpPr txBox="1"/>
              <p:nvPr/>
            </p:nvSpPr>
            <p:spPr>
              <a:xfrm>
                <a:off x="4951805" y="2081856"/>
                <a:ext cx="288032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endParaRPr lang="en-GB" sz="10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510E02-F62A-42DE-BB28-2755EB15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05" y="2081856"/>
                <a:ext cx="2880320" cy="1015663"/>
              </a:xfrm>
              <a:prstGeom prst="rect">
                <a:avLst/>
              </a:prstGeom>
              <a:blipFill>
                <a:blip r:embed="rId9"/>
                <a:stretch>
                  <a:fillRect b="-20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8B116-1953-4038-B998-7A8B77936E34}"/>
                  </a:ext>
                </a:extLst>
              </p:cNvPr>
              <p:cNvSpPr txBox="1"/>
              <p:nvPr/>
            </p:nvSpPr>
            <p:spPr>
              <a:xfrm>
                <a:off x="2071998" y="418478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8B116-1953-4038-B998-7A8B7793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98" y="4184786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DED87B9-79D6-4EB8-9B26-BAF928A6A900}"/>
              </a:ext>
            </a:extLst>
          </p:cNvPr>
          <p:cNvSpPr/>
          <p:nvPr/>
        </p:nvSpPr>
        <p:spPr>
          <a:xfrm>
            <a:off x="7832125" y="2070474"/>
            <a:ext cx="1109857" cy="4898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983DBF-0ED7-4460-8AAE-A6335876067A}"/>
              </a:ext>
            </a:extLst>
          </p:cNvPr>
          <p:cNvSpPr/>
          <p:nvPr/>
        </p:nvSpPr>
        <p:spPr>
          <a:xfrm>
            <a:off x="7832125" y="2560320"/>
            <a:ext cx="1109857" cy="5371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7417F1-A070-4563-B336-0430807C1703}"/>
              </a:ext>
            </a:extLst>
          </p:cNvPr>
          <p:cNvGrpSpPr/>
          <p:nvPr/>
        </p:nvGrpSpPr>
        <p:grpSpPr>
          <a:xfrm>
            <a:off x="1201479" y="1765005"/>
            <a:ext cx="3657600" cy="1924493"/>
            <a:chOff x="1201479" y="1765005"/>
            <a:chExt cx="3657600" cy="192449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DD35E3-EB23-49D1-A38D-47DCB8B38F1B}"/>
                </a:ext>
              </a:extLst>
            </p:cNvPr>
            <p:cNvSpPr/>
            <p:nvPr/>
          </p:nvSpPr>
          <p:spPr>
            <a:xfrm>
              <a:off x="1201479" y="1775637"/>
              <a:ext cx="935665" cy="1913861"/>
            </a:xfrm>
            <a:custGeom>
              <a:avLst/>
              <a:gdLst>
                <a:gd name="connsiteX0" fmla="*/ 935665 w 935665"/>
                <a:gd name="connsiteY0" fmla="*/ 1913861 h 1913861"/>
                <a:gd name="connsiteX1" fmla="*/ 520995 w 935665"/>
                <a:gd name="connsiteY1" fmla="*/ 1116419 h 1913861"/>
                <a:gd name="connsiteX2" fmla="*/ 0 w 935665"/>
                <a:gd name="connsiteY2" fmla="*/ 0 h 19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665" h="1913861">
                  <a:moveTo>
                    <a:pt x="935665" y="1913861"/>
                  </a:moveTo>
                  <a:cubicBezTo>
                    <a:pt x="806302" y="1674628"/>
                    <a:pt x="676939" y="1435396"/>
                    <a:pt x="520995" y="1116419"/>
                  </a:cubicBezTo>
                  <a:cubicBezTo>
                    <a:pt x="365051" y="797442"/>
                    <a:pt x="182525" y="398721"/>
                    <a:pt x="0" y="0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216AAEB-F037-440E-BF57-1F53109E6840}"/>
                </a:ext>
              </a:extLst>
            </p:cNvPr>
            <p:cNvSpPr/>
            <p:nvPr/>
          </p:nvSpPr>
          <p:spPr>
            <a:xfrm>
              <a:off x="3965944" y="1765005"/>
              <a:ext cx="893135" cy="1924493"/>
            </a:xfrm>
            <a:custGeom>
              <a:avLst/>
              <a:gdLst>
                <a:gd name="connsiteX0" fmla="*/ 0 w 893135"/>
                <a:gd name="connsiteY0" fmla="*/ 1924493 h 1924493"/>
                <a:gd name="connsiteX1" fmla="*/ 467833 w 893135"/>
                <a:gd name="connsiteY1" fmla="*/ 1010093 h 1924493"/>
                <a:gd name="connsiteX2" fmla="*/ 893135 w 893135"/>
                <a:gd name="connsiteY2" fmla="*/ 0 h 192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135" h="1924493">
                  <a:moveTo>
                    <a:pt x="0" y="1924493"/>
                  </a:moveTo>
                  <a:cubicBezTo>
                    <a:pt x="159488" y="1627667"/>
                    <a:pt x="318977" y="1330842"/>
                    <a:pt x="467833" y="1010093"/>
                  </a:cubicBezTo>
                  <a:cubicBezTo>
                    <a:pt x="616689" y="689344"/>
                    <a:pt x="754912" y="344672"/>
                    <a:pt x="893135" y="0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347B78-085C-4ACD-AC6E-4C4907F9D51F}"/>
                </a:ext>
              </a:extLst>
            </p:cNvPr>
            <p:cNvSpPr/>
            <p:nvPr/>
          </p:nvSpPr>
          <p:spPr>
            <a:xfrm flipV="1">
              <a:off x="2137144" y="2808415"/>
              <a:ext cx="1839432" cy="871879"/>
            </a:xfrm>
            <a:custGeom>
              <a:avLst/>
              <a:gdLst>
                <a:gd name="connsiteX0" fmla="*/ 0 w 1839432"/>
                <a:gd name="connsiteY0" fmla="*/ 0 h 871875"/>
                <a:gd name="connsiteX1" fmla="*/ 914400 w 1839432"/>
                <a:gd name="connsiteY1" fmla="*/ 871870 h 871875"/>
                <a:gd name="connsiteX2" fmla="*/ 1839432 w 1839432"/>
                <a:gd name="connsiteY2" fmla="*/ 10633 h 871875"/>
                <a:gd name="connsiteX0" fmla="*/ 0 w 1839432"/>
                <a:gd name="connsiteY0" fmla="*/ 0 h 871879"/>
                <a:gd name="connsiteX1" fmla="*/ 914400 w 1839432"/>
                <a:gd name="connsiteY1" fmla="*/ 871870 h 871879"/>
                <a:gd name="connsiteX2" fmla="*/ 1839432 w 1839432"/>
                <a:gd name="connsiteY2" fmla="*/ 10633 h 87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32" h="871879">
                  <a:moveTo>
                    <a:pt x="0" y="0"/>
                  </a:moveTo>
                  <a:cubicBezTo>
                    <a:pt x="303914" y="435049"/>
                    <a:pt x="607828" y="870098"/>
                    <a:pt x="914400" y="871870"/>
                  </a:cubicBezTo>
                  <a:cubicBezTo>
                    <a:pt x="1220972" y="873642"/>
                    <a:pt x="1434509" y="633523"/>
                    <a:pt x="1839432" y="10633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E91F3D-05CB-4641-8A30-82A2B73092C5}"/>
                  </a:ext>
                </a:extLst>
              </p:cNvPr>
              <p:cNvSpPr txBox="1"/>
              <p:nvPr/>
            </p:nvSpPr>
            <p:spPr>
              <a:xfrm>
                <a:off x="2962166" y="2421678"/>
                <a:ext cx="136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E91F3D-05CB-4641-8A30-82A2B730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66" y="2421678"/>
                <a:ext cx="1365611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5E0A6-AC29-4059-87B5-A1F22772554D}"/>
                  </a:ext>
                </a:extLst>
              </p:cNvPr>
              <p:cNvSpPr txBox="1"/>
              <p:nvPr/>
            </p:nvSpPr>
            <p:spPr>
              <a:xfrm>
                <a:off x="429851" y="5034703"/>
                <a:ext cx="3206046" cy="156966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|…|</m:t>
                    </m:r>
                  </m:oMath>
                </a14:m>
                <a:r>
                  <a:rPr lang="en-GB" sz="1600" dirty="0"/>
                  <a:t> is outside the function so affects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value. Any negative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will be made positive, so any parts of the graph below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 are flipped upwards.</a:t>
                </a:r>
              </a:p>
              <a:p>
                <a:r>
                  <a:rPr lang="en-GB" sz="1600" b="1" dirty="0"/>
                  <a:t>Ensure 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/>
                  <a:t>-intercept is indicated.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5E0A6-AC29-4059-87B5-A1F227725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51" y="5034703"/>
                <a:ext cx="3206046" cy="1569660"/>
              </a:xfrm>
              <a:prstGeom prst="rect">
                <a:avLst/>
              </a:prstGeom>
              <a:blipFill>
                <a:blip r:embed="rId12"/>
                <a:stretch>
                  <a:fillRect l="-756" t="-38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32D30CA-D15A-4BD5-86FE-BA0AAA7F3CBE}"/>
              </a:ext>
            </a:extLst>
          </p:cNvPr>
          <p:cNvGrpSpPr/>
          <p:nvPr/>
        </p:nvGrpSpPr>
        <p:grpSpPr>
          <a:xfrm>
            <a:off x="290519" y="1790700"/>
            <a:ext cx="4624381" cy="2807382"/>
            <a:chOff x="290519" y="1790700"/>
            <a:chExt cx="4624381" cy="280738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67AAEE-E4BB-40A8-9E6C-7EAB196D792B}"/>
                </a:ext>
              </a:extLst>
            </p:cNvPr>
            <p:cNvSpPr/>
            <p:nvPr/>
          </p:nvSpPr>
          <p:spPr>
            <a:xfrm>
              <a:off x="2603500" y="1790700"/>
              <a:ext cx="2311400" cy="2794995"/>
            </a:xfrm>
            <a:custGeom>
              <a:avLst/>
              <a:gdLst>
                <a:gd name="connsiteX0" fmla="*/ 2311400 w 2311400"/>
                <a:gd name="connsiteY0" fmla="*/ 0 h 2794995"/>
                <a:gd name="connsiteX1" fmla="*/ 1778000 w 2311400"/>
                <a:gd name="connsiteY1" fmla="*/ 1193800 h 2794995"/>
                <a:gd name="connsiteX2" fmla="*/ 1397000 w 2311400"/>
                <a:gd name="connsiteY2" fmla="*/ 1930400 h 2794995"/>
                <a:gd name="connsiteX3" fmla="*/ 1066800 w 2311400"/>
                <a:gd name="connsiteY3" fmla="*/ 2413000 h 2794995"/>
                <a:gd name="connsiteX4" fmla="*/ 774700 w 2311400"/>
                <a:gd name="connsiteY4" fmla="*/ 2692400 h 2794995"/>
                <a:gd name="connsiteX5" fmla="*/ 495300 w 2311400"/>
                <a:gd name="connsiteY5" fmla="*/ 2794000 h 2794995"/>
                <a:gd name="connsiteX6" fmla="*/ 152400 w 2311400"/>
                <a:gd name="connsiteY6" fmla="*/ 2641600 h 2794995"/>
                <a:gd name="connsiteX7" fmla="*/ 0 w 2311400"/>
                <a:gd name="connsiteY7" fmla="*/ 2514600 h 27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1400" h="2794995">
                  <a:moveTo>
                    <a:pt x="2311400" y="0"/>
                  </a:moveTo>
                  <a:cubicBezTo>
                    <a:pt x="2120900" y="436033"/>
                    <a:pt x="1930400" y="872067"/>
                    <a:pt x="1778000" y="1193800"/>
                  </a:cubicBezTo>
                  <a:cubicBezTo>
                    <a:pt x="1625600" y="1515533"/>
                    <a:pt x="1515533" y="1727200"/>
                    <a:pt x="1397000" y="1930400"/>
                  </a:cubicBezTo>
                  <a:cubicBezTo>
                    <a:pt x="1278467" y="2133600"/>
                    <a:pt x="1170517" y="2286000"/>
                    <a:pt x="1066800" y="2413000"/>
                  </a:cubicBezTo>
                  <a:cubicBezTo>
                    <a:pt x="963083" y="2540000"/>
                    <a:pt x="869950" y="2628900"/>
                    <a:pt x="774700" y="2692400"/>
                  </a:cubicBezTo>
                  <a:cubicBezTo>
                    <a:pt x="679450" y="2755900"/>
                    <a:pt x="599017" y="2802467"/>
                    <a:pt x="495300" y="2794000"/>
                  </a:cubicBezTo>
                  <a:cubicBezTo>
                    <a:pt x="391583" y="2785533"/>
                    <a:pt x="234950" y="2688167"/>
                    <a:pt x="152400" y="2641600"/>
                  </a:cubicBezTo>
                  <a:cubicBezTo>
                    <a:pt x="69850" y="2595033"/>
                    <a:pt x="34925" y="2554816"/>
                    <a:pt x="0" y="2514600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6D26B8-BF41-4A96-A6E6-DA28AA71E29F}"/>
                </a:ext>
              </a:extLst>
            </p:cNvPr>
            <p:cNvSpPr/>
            <p:nvPr/>
          </p:nvSpPr>
          <p:spPr>
            <a:xfrm flipH="1">
              <a:off x="290519" y="1803087"/>
              <a:ext cx="2311400" cy="2794995"/>
            </a:xfrm>
            <a:custGeom>
              <a:avLst/>
              <a:gdLst>
                <a:gd name="connsiteX0" fmla="*/ 2311400 w 2311400"/>
                <a:gd name="connsiteY0" fmla="*/ 0 h 2794995"/>
                <a:gd name="connsiteX1" fmla="*/ 1778000 w 2311400"/>
                <a:gd name="connsiteY1" fmla="*/ 1193800 h 2794995"/>
                <a:gd name="connsiteX2" fmla="*/ 1397000 w 2311400"/>
                <a:gd name="connsiteY2" fmla="*/ 1930400 h 2794995"/>
                <a:gd name="connsiteX3" fmla="*/ 1066800 w 2311400"/>
                <a:gd name="connsiteY3" fmla="*/ 2413000 h 2794995"/>
                <a:gd name="connsiteX4" fmla="*/ 774700 w 2311400"/>
                <a:gd name="connsiteY4" fmla="*/ 2692400 h 2794995"/>
                <a:gd name="connsiteX5" fmla="*/ 495300 w 2311400"/>
                <a:gd name="connsiteY5" fmla="*/ 2794000 h 2794995"/>
                <a:gd name="connsiteX6" fmla="*/ 152400 w 2311400"/>
                <a:gd name="connsiteY6" fmla="*/ 2641600 h 2794995"/>
                <a:gd name="connsiteX7" fmla="*/ 0 w 2311400"/>
                <a:gd name="connsiteY7" fmla="*/ 2514600 h 27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1400" h="2794995">
                  <a:moveTo>
                    <a:pt x="2311400" y="0"/>
                  </a:moveTo>
                  <a:cubicBezTo>
                    <a:pt x="2120900" y="436033"/>
                    <a:pt x="1930400" y="872067"/>
                    <a:pt x="1778000" y="1193800"/>
                  </a:cubicBezTo>
                  <a:cubicBezTo>
                    <a:pt x="1625600" y="1515533"/>
                    <a:pt x="1515533" y="1727200"/>
                    <a:pt x="1397000" y="1930400"/>
                  </a:cubicBezTo>
                  <a:cubicBezTo>
                    <a:pt x="1278467" y="2133600"/>
                    <a:pt x="1170517" y="2286000"/>
                    <a:pt x="1066800" y="2413000"/>
                  </a:cubicBezTo>
                  <a:cubicBezTo>
                    <a:pt x="963083" y="2540000"/>
                    <a:pt x="869950" y="2628900"/>
                    <a:pt x="774700" y="2692400"/>
                  </a:cubicBezTo>
                  <a:cubicBezTo>
                    <a:pt x="679450" y="2755900"/>
                    <a:pt x="599017" y="2802467"/>
                    <a:pt x="495300" y="2794000"/>
                  </a:cubicBezTo>
                  <a:cubicBezTo>
                    <a:pt x="391583" y="2785533"/>
                    <a:pt x="234950" y="2688167"/>
                    <a:pt x="152400" y="2641600"/>
                  </a:cubicBezTo>
                  <a:cubicBezTo>
                    <a:pt x="69850" y="2595033"/>
                    <a:pt x="34925" y="2554816"/>
                    <a:pt x="0" y="2514600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BDA10E-73D7-47E7-9B67-945AFE61D67A}"/>
                  </a:ext>
                </a:extLst>
              </p:cNvPr>
              <p:cNvSpPr txBox="1"/>
              <p:nvPr/>
            </p:nvSpPr>
            <p:spPr>
              <a:xfrm>
                <a:off x="750448" y="367419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BDA10E-73D7-47E7-9B67-945AFE61D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48" y="3674190"/>
                <a:ext cx="57606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DDD78A-FC69-457E-A1F9-45D0657531F5}"/>
                  </a:ext>
                </a:extLst>
              </p:cNvPr>
              <p:cNvSpPr txBox="1"/>
              <p:nvPr/>
            </p:nvSpPr>
            <p:spPr>
              <a:xfrm>
                <a:off x="3785041" y="5034702"/>
                <a:ext cx="5234917" cy="132343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1600" dirty="0"/>
                  <a:t> for example, this becomes +3 before being fed into the function, therefore we actually use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would have been 3 instead of the original -3.</a:t>
                </a:r>
              </a:p>
              <a:p>
                <a:r>
                  <a:rPr lang="en-GB" sz="1600" dirty="0"/>
                  <a:t>The result is that the graph left of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is discarded and the graph right of it copied over by reflection in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DDD78A-FC69-457E-A1F9-45D06575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41" y="5034702"/>
                <a:ext cx="5234917" cy="1323439"/>
              </a:xfrm>
              <a:prstGeom prst="rect">
                <a:avLst/>
              </a:prstGeom>
              <a:blipFill>
                <a:blip r:embed="rId14"/>
                <a:stretch>
                  <a:fillRect l="-463" t="-452" r="-1159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755CF-1160-410C-834D-3EA37AF4E2FB}"/>
                  </a:ext>
                </a:extLst>
              </p:cNvPr>
              <p:cNvSpPr txBox="1"/>
              <p:nvPr/>
            </p:nvSpPr>
            <p:spPr>
              <a:xfrm>
                <a:off x="262464" y="4121090"/>
                <a:ext cx="136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755CF-1160-410C-834D-3EA37AF4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4" y="4121090"/>
                <a:ext cx="1365611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FCD18D-5D9C-47B5-81AA-B6BAA3C579AA}"/>
                  </a:ext>
                </a:extLst>
              </p:cNvPr>
              <p:cNvSpPr txBox="1"/>
              <p:nvPr/>
            </p:nvSpPr>
            <p:spPr>
              <a:xfrm>
                <a:off x="2160898" y="283795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FCD18D-5D9C-47B5-81AA-B6BAA3C57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98" y="2837955"/>
                <a:ext cx="57606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5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0" grpId="0"/>
      <p:bldP spid="31" grpId="0" animBg="1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2" y="987375"/>
            <a:ext cx="8955639" cy="5191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806157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Q4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744" y="4869160"/>
            <a:ext cx="1110691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3" y="6178642"/>
            <a:ext cx="8544775" cy="5498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67744" y="5482426"/>
            <a:ext cx="1110691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sp>
        <p:nvSpPr>
          <p:cNvPr id="11" name="Freeform 10"/>
          <p:cNvSpPr/>
          <p:nvPr/>
        </p:nvSpPr>
        <p:spPr>
          <a:xfrm>
            <a:off x="2781300" y="1466850"/>
            <a:ext cx="2590800" cy="1376912"/>
          </a:xfrm>
          <a:custGeom>
            <a:avLst/>
            <a:gdLst>
              <a:gd name="connsiteX0" fmla="*/ 2590800 w 2590800"/>
              <a:gd name="connsiteY0" fmla="*/ 0 h 1376912"/>
              <a:gd name="connsiteX1" fmla="*/ 2419350 w 2590800"/>
              <a:gd name="connsiteY1" fmla="*/ 219075 h 1376912"/>
              <a:gd name="connsiteX2" fmla="*/ 2257425 w 2590800"/>
              <a:gd name="connsiteY2" fmla="*/ 371475 h 1376912"/>
              <a:gd name="connsiteX3" fmla="*/ 1990725 w 2590800"/>
              <a:gd name="connsiteY3" fmla="*/ 476250 h 1376912"/>
              <a:gd name="connsiteX4" fmla="*/ 1600200 w 2590800"/>
              <a:gd name="connsiteY4" fmla="*/ 523875 h 1376912"/>
              <a:gd name="connsiteX5" fmla="*/ 1295400 w 2590800"/>
              <a:gd name="connsiteY5" fmla="*/ 523875 h 1376912"/>
              <a:gd name="connsiteX6" fmla="*/ 1057275 w 2590800"/>
              <a:gd name="connsiteY6" fmla="*/ 571500 h 1376912"/>
              <a:gd name="connsiteX7" fmla="*/ 847725 w 2590800"/>
              <a:gd name="connsiteY7" fmla="*/ 695325 h 1376912"/>
              <a:gd name="connsiteX8" fmla="*/ 590550 w 2590800"/>
              <a:gd name="connsiteY8" fmla="*/ 942975 h 1376912"/>
              <a:gd name="connsiteX9" fmla="*/ 476250 w 2590800"/>
              <a:gd name="connsiteY9" fmla="*/ 1143000 h 1376912"/>
              <a:gd name="connsiteX10" fmla="*/ 361950 w 2590800"/>
              <a:gd name="connsiteY10" fmla="*/ 1362075 h 1376912"/>
              <a:gd name="connsiteX11" fmla="*/ 352425 w 2590800"/>
              <a:gd name="connsiteY11" fmla="*/ 1343025 h 1376912"/>
              <a:gd name="connsiteX12" fmla="*/ 285750 w 2590800"/>
              <a:gd name="connsiteY12" fmla="*/ 1228725 h 1376912"/>
              <a:gd name="connsiteX13" fmla="*/ 114300 w 2590800"/>
              <a:gd name="connsiteY13" fmla="*/ 838200 h 1376912"/>
              <a:gd name="connsiteX14" fmla="*/ 0 w 2590800"/>
              <a:gd name="connsiteY14" fmla="*/ 400050 h 137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0800" h="1376912">
                <a:moveTo>
                  <a:pt x="2590800" y="0"/>
                </a:moveTo>
                <a:cubicBezTo>
                  <a:pt x="2532856" y="78581"/>
                  <a:pt x="2474912" y="157163"/>
                  <a:pt x="2419350" y="219075"/>
                </a:cubicBezTo>
                <a:cubicBezTo>
                  <a:pt x="2363787" y="280988"/>
                  <a:pt x="2328862" y="328613"/>
                  <a:pt x="2257425" y="371475"/>
                </a:cubicBezTo>
                <a:cubicBezTo>
                  <a:pt x="2185988" y="414337"/>
                  <a:pt x="2100262" y="450850"/>
                  <a:pt x="1990725" y="476250"/>
                </a:cubicBezTo>
                <a:cubicBezTo>
                  <a:pt x="1881187" y="501650"/>
                  <a:pt x="1716087" y="515938"/>
                  <a:pt x="1600200" y="523875"/>
                </a:cubicBezTo>
                <a:cubicBezTo>
                  <a:pt x="1484313" y="531812"/>
                  <a:pt x="1385887" y="515938"/>
                  <a:pt x="1295400" y="523875"/>
                </a:cubicBezTo>
                <a:cubicBezTo>
                  <a:pt x="1204912" y="531813"/>
                  <a:pt x="1131887" y="542925"/>
                  <a:pt x="1057275" y="571500"/>
                </a:cubicBezTo>
                <a:cubicBezTo>
                  <a:pt x="982663" y="600075"/>
                  <a:pt x="925512" y="633413"/>
                  <a:pt x="847725" y="695325"/>
                </a:cubicBezTo>
                <a:cubicBezTo>
                  <a:pt x="769937" y="757238"/>
                  <a:pt x="652462" y="868363"/>
                  <a:pt x="590550" y="942975"/>
                </a:cubicBezTo>
                <a:cubicBezTo>
                  <a:pt x="528638" y="1017587"/>
                  <a:pt x="514350" y="1073150"/>
                  <a:pt x="476250" y="1143000"/>
                </a:cubicBezTo>
                <a:cubicBezTo>
                  <a:pt x="438150" y="1212850"/>
                  <a:pt x="382587" y="1328738"/>
                  <a:pt x="361950" y="1362075"/>
                </a:cubicBezTo>
                <a:cubicBezTo>
                  <a:pt x="341312" y="1395413"/>
                  <a:pt x="365125" y="1365250"/>
                  <a:pt x="352425" y="1343025"/>
                </a:cubicBezTo>
                <a:cubicBezTo>
                  <a:pt x="339725" y="1320800"/>
                  <a:pt x="325437" y="1312862"/>
                  <a:pt x="285750" y="1228725"/>
                </a:cubicBezTo>
                <a:cubicBezTo>
                  <a:pt x="246063" y="1144588"/>
                  <a:pt x="161925" y="976312"/>
                  <a:pt x="114300" y="838200"/>
                </a:cubicBezTo>
                <a:cubicBezTo>
                  <a:pt x="66675" y="700088"/>
                  <a:pt x="33337" y="550069"/>
                  <a:pt x="0" y="40005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362325" y="1438275"/>
            <a:ext cx="1971675" cy="524269"/>
          </a:xfrm>
          <a:custGeom>
            <a:avLst/>
            <a:gdLst>
              <a:gd name="connsiteX0" fmla="*/ 1971675 w 1971675"/>
              <a:gd name="connsiteY0" fmla="*/ 0 h 524269"/>
              <a:gd name="connsiteX1" fmla="*/ 1895475 w 1971675"/>
              <a:gd name="connsiteY1" fmla="*/ 114300 h 524269"/>
              <a:gd name="connsiteX2" fmla="*/ 1714500 w 1971675"/>
              <a:gd name="connsiteY2" fmla="*/ 314325 h 524269"/>
              <a:gd name="connsiteX3" fmla="*/ 1504950 w 1971675"/>
              <a:gd name="connsiteY3" fmla="*/ 438150 h 524269"/>
              <a:gd name="connsiteX4" fmla="*/ 1238250 w 1971675"/>
              <a:gd name="connsiteY4" fmla="*/ 495300 h 524269"/>
              <a:gd name="connsiteX5" fmla="*/ 962025 w 1971675"/>
              <a:gd name="connsiteY5" fmla="*/ 514350 h 524269"/>
              <a:gd name="connsiteX6" fmla="*/ 714375 w 1971675"/>
              <a:gd name="connsiteY6" fmla="*/ 514350 h 524269"/>
              <a:gd name="connsiteX7" fmla="*/ 323850 w 1971675"/>
              <a:gd name="connsiteY7" fmla="*/ 390525 h 524269"/>
              <a:gd name="connsiteX8" fmla="*/ 114300 w 1971675"/>
              <a:gd name="connsiteY8" fmla="*/ 219075 h 524269"/>
              <a:gd name="connsiteX9" fmla="*/ 0 w 1971675"/>
              <a:gd name="connsiteY9" fmla="*/ 47625 h 5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675" h="524269">
                <a:moveTo>
                  <a:pt x="1971675" y="0"/>
                </a:moveTo>
                <a:cubicBezTo>
                  <a:pt x="1955006" y="30956"/>
                  <a:pt x="1938337" y="61913"/>
                  <a:pt x="1895475" y="114300"/>
                </a:cubicBezTo>
                <a:cubicBezTo>
                  <a:pt x="1852613" y="166687"/>
                  <a:pt x="1779587" y="260350"/>
                  <a:pt x="1714500" y="314325"/>
                </a:cubicBezTo>
                <a:cubicBezTo>
                  <a:pt x="1649413" y="368300"/>
                  <a:pt x="1584325" y="407988"/>
                  <a:pt x="1504950" y="438150"/>
                </a:cubicBezTo>
                <a:cubicBezTo>
                  <a:pt x="1425575" y="468313"/>
                  <a:pt x="1328737" y="482600"/>
                  <a:pt x="1238250" y="495300"/>
                </a:cubicBezTo>
                <a:cubicBezTo>
                  <a:pt x="1147763" y="508000"/>
                  <a:pt x="1049337" y="511175"/>
                  <a:pt x="962025" y="514350"/>
                </a:cubicBezTo>
                <a:cubicBezTo>
                  <a:pt x="874713" y="517525"/>
                  <a:pt x="820737" y="534987"/>
                  <a:pt x="714375" y="514350"/>
                </a:cubicBezTo>
                <a:cubicBezTo>
                  <a:pt x="608013" y="493713"/>
                  <a:pt x="423862" y="439737"/>
                  <a:pt x="323850" y="390525"/>
                </a:cubicBezTo>
                <a:cubicBezTo>
                  <a:pt x="223838" y="341313"/>
                  <a:pt x="168275" y="276225"/>
                  <a:pt x="114300" y="219075"/>
                </a:cubicBezTo>
                <a:cubicBezTo>
                  <a:pt x="60325" y="161925"/>
                  <a:pt x="30162" y="104775"/>
                  <a:pt x="0" y="47625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671DA635-8D90-499C-B6E8-BBE7D8F6CFBE}"/>
              </a:ext>
            </a:extLst>
          </p:cNvPr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7E2147-4E90-46C6-AFA4-5CE37A2278F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506ABE-86FE-4A6D-8535-E62CC38B112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F2920E-D68B-454D-83DC-1DA348DD9B35}"/>
                  </a:ext>
                </a:extLst>
              </p:cNvPr>
              <p:cNvSpPr txBox="1"/>
              <p:nvPr/>
            </p:nvSpPr>
            <p:spPr>
              <a:xfrm>
                <a:off x="365944" y="815628"/>
                <a:ext cx="51421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[Textbook] Sketch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/>
                  <a:t>:</a:t>
                </a:r>
              </a:p>
              <a:p>
                <a:r>
                  <a:rPr lang="en-GB" sz="2400" dirty="0"/>
                  <a:t>a)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:r>
                  <a:rPr lang="en-GB" sz="2400" b="0" dirty="0"/>
                  <a:t>b)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F2920E-D68B-454D-83DC-1DA348DD9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44" y="815628"/>
                <a:ext cx="5142160" cy="1200329"/>
              </a:xfrm>
              <a:prstGeom prst="rect">
                <a:avLst/>
              </a:prstGeom>
              <a:blipFill>
                <a:blip r:embed="rId2"/>
                <a:stretch>
                  <a:fillRect l="-1777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90931D-B549-4AC3-9CF0-166F49581234}"/>
              </a:ext>
            </a:extLst>
          </p:cNvPr>
          <p:cNvCxnSpPr>
            <a:cxnSpLocks/>
          </p:cNvCxnSpPr>
          <p:nvPr/>
        </p:nvCxnSpPr>
        <p:spPr>
          <a:xfrm>
            <a:off x="429692" y="4318620"/>
            <a:ext cx="3803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ECBCCF-280E-4062-8A5C-584EFF6EB033}"/>
              </a:ext>
            </a:extLst>
          </p:cNvPr>
          <p:cNvCxnSpPr>
            <a:cxnSpLocks/>
          </p:cNvCxnSpPr>
          <p:nvPr/>
        </p:nvCxnSpPr>
        <p:spPr>
          <a:xfrm flipV="1">
            <a:off x="2248114" y="2614342"/>
            <a:ext cx="0" cy="313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26D25-7CB5-4339-A57F-2BE284DCD4E4}"/>
                  </a:ext>
                </a:extLst>
              </p:cNvPr>
              <p:cNvSpPr txBox="1"/>
              <p:nvPr/>
            </p:nvSpPr>
            <p:spPr>
              <a:xfrm>
                <a:off x="4070737" y="409664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26D25-7CB5-4339-A57F-2BE284DCD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37" y="4096641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ABB03-CAD2-499A-AE60-2C554E27830D}"/>
                  </a:ext>
                </a:extLst>
              </p:cNvPr>
              <p:cNvSpPr txBox="1"/>
              <p:nvPr/>
            </p:nvSpPr>
            <p:spPr>
              <a:xfrm>
                <a:off x="1960082" y="226252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ABB03-CAD2-499A-AE60-2C554E27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82" y="2262525"/>
                <a:ext cx="57606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27CDDF-E428-44FE-B1F6-74764A4DB7B8}"/>
                  </a:ext>
                </a:extLst>
              </p:cNvPr>
              <p:cNvSpPr txBox="1"/>
              <p:nvPr/>
            </p:nvSpPr>
            <p:spPr>
              <a:xfrm>
                <a:off x="2746087" y="429363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27CDDF-E428-44FE-B1F6-74764A4DB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087" y="4293637"/>
                <a:ext cx="546472" cy="369332"/>
              </a:xfrm>
              <a:prstGeom prst="rect">
                <a:avLst/>
              </a:prstGeom>
              <a:blipFill>
                <a:blip r:embed="rId5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1BBA50-B742-4100-A4E7-1CA99502B6FE}"/>
                  </a:ext>
                </a:extLst>
              </p:cNvPr>
              <p:cNvSpPr txBox="1"/>
              <p:nvPr/>
            </p:nvSpPr>
            <p:spPr>
              <a:xfrm>
                <a:off x="3548710" y="427458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1BBA50-B742-4100-A4E7-1CA99502B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10" y="4274587"/>
                <a:ext cx="546472" cy="369332"/>
              </a:xfrm>
              <a:prstGeom prst="rect">
                <a:avLst/>
              </a:prstGeom>
              <a:blipFill>
                <a:blip r:embed="rId6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E9FCD-3113-44B1-A5A1-3B87434ED942}"/>
                  </a:ext>
                </a:extLst>
              </p:cNvPr>
              <p:cNvSpPr txBox="1"/>
              <p:nvPr/>
            </p:nvSpPr>
            <p:spPr>
              <a:xfrm>
                <a:off x="165269" y="4306586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E9FCD-3113-44B1-A5A1-3B87434E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69" y="4306586"/>
                <a:ext cx="546472" cy="369332"/>
              </a:xfrm>
              <a:prstGeom prst="rect">
                <a:avLst/>
              </a:prstGeom>
              <a:blipFill>
                <a:blip r:embed="rId7"/>
                <a:stretch>
                  <a:fillRect r="-4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FAA59-2842-4E40-BABC-E54BF72AEBA9}"/>
                  </a:ext>
                </a:extLst>
              </p:cNvPr>
              <p:cNvSpPr txBox="1"/>
              <p:nvPr/>
            </p:nvSpPr>
            <p:spPr>
              <a:xfrm>
                <a:off x="1091136" y="4295144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FAA59-2842-4E40-BABC-E54BF72AE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36" y="4295144"/>
                <a:ext cx="546472" cy="369332"/>
              </a:xfrm>
              <a:prstGeom prst="rect">
                <a:avLst/>
              </a:prstGeom>
              <a:blipFill>
                <a:blip r:embed="rId8"/>
                <a:stretch>
                  <a:fillRect r="-4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128C483-4420-4C1E-B440-D1D2CE02CD0A}"/>
              </a:ext>
            </a:extLst>
          </p:cNvPr>
          <p:cNvSpPr/>
          <p:nvPr/>
        </p:nvSpPr>
        <p:spPr>
          <a:xfrm>
            <a:off x="2247900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D8ECAFE-34D5-4ABA-9635-8A2C4A06247E}"/>
              </a:ext>
            </a:extLst>
          </p:cNvPr>
          <p:cNvSpPr/>
          <p:nvPr/>
        </p:nvSpPr>
        <p:spPr>
          <a:xfrm>
            <a:off x="3068210" y="3439412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5F9CD-ACC1-49C8-B9F2-A98267143071}"/>
              </a:ext>
            </a:extLst>
          </p:cNvPr>
          <p:cNvSpPr/>
          <p:nvPr/>
        </p:nvSpPr>
        <p:spPr>
          <a:xfrm>
            <a:off x="609358" y="3418580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103AD8D-9215-4766-A8C2-96DF504FCD18}"/>
              </a:ext>
            </a:extLst>
          </p:cNvPr>
          <p:cNvSpPr/>
          <p:nvPr/>
        </p:nvSpPr>
        <p:spPr>
          <a:xfrm>
            <a:off x="1429668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500FDE-B70B-4DFA-9BD0-06B41EA7646B}"/>
              </a:ext>
            </a:extLst>
          </p:cNvPr>
          <p:cNvCxnSpPr>
            <a:cxnSpLocks/>
          </p:cNvCxnSpPr>
          <p:nvPr/>
        </p:nvCxnSpPr>
        <p:spPr>
          <a:xfrm>
            <a:off x="4766573" y="4318620"/>
            <a:ext cx="3803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E71E86-0CCE-4014-86C9-EB057447485E}"/>
              </a:ext>
            </a:extLst>
          </p:cNvPr>
          <p:cNvCxnSpPr>
            <a:cxnSpLocks/>
          </p:cNvCxnSpPr>
          <p:nvPr/>
        </p:nvCxnSpPr>
        <p:spPr>
          <a:xfrm flipV="1">
            <a:off x="6584995" y="2614342"/>
            <a:ext cx="0" cy="313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F08E13-B3FE-466C-8EF1-66D2FA9C6054}"/>
                  </a:ext>
                </a:extLst>
              </p:cNvPr>
              <p:cNvSpPr txBox="1"/>
              <p:nvPr/>
            </p:nvSpPr>
            <p:spPr>
              <a:xfrm>
                <a:off x="8407618" y="409664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F08E13-B3FE-466C-8EF1-66D2FA9C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618" y="4096641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2B35C-76AD-4F8A-820F-7928046DD93F}"/>
                  </a:ext>
                </a:extLst>
              </p:cNvPr>
              <p:cNvSpPr txBox="1"/>
              <p:nvPr/>
            </p:nvSpPr>
            <p:spPr>
              <a:xfrm>
                <a:off x="6296963" y="226252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2B35C-76AD-4F8A-820F-7928046D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63" y="2262525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1BDA08-E09C-4F48-9648-CF2DF8DE8FD1}"/>
                  </a:ext>
                </a:extLst>
              </p:cNvPr>
              <p:cNvSpPr txBox="1"/>
              <p:nvPr/>
            </p:nvSpPr>
            <p:spPr>
              <a:xfrm>
                <a:off x="7082968" y="429363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1BDA08-E09C-4F48-9648-CF2DF8DE8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968" y="4293637"/>
                <a:ext cx="546472" cy="369332"/>
              </a:xfrm>
              <a:prstGeom prst="rect">
                <a:avLst/>
              </a:prstGeom>
              <a:blipFill>
                <a:blip r:embed="rId11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199BA3-02F6-45E0-8E07-3C9F10D77DEA}"/>
                  </a:ext>
                </a:extLst>
              </p:cNvPr>
              <p:cNvSpPr txBox="1"/>
              <p:nvPr/>
            </p:nvSpPr>
            <p:spPr>
              <a:xfrm>
                <a:off x="7885591" y="427458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199BA3-02F6-45E0-8E07-3C9F10D77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591" y="4274587"/>
                <a:ext cx="546472" cy="369332"/>
              </a:xfrm>
              <a:prstGeom prst="rect">
                <a:avLst/>
              </a:prstGeom>
              <a:blipFill>
                <a:blip r:embed="rId12"/>
                <a:stretch>
                  <a:fillRect r="-17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5881DE-DD6A-4782-B93E-F56B11F15F51}"/>
                  </a:ext>
                </a:extLst>
              </p:cNvPr>
              <p:cNvSpPr txBox="1"/>
              <p:nvPr/>
            </p:nvSpPr>
            <p:spPr>
              <a:xfrm>
                <a:off x="4502150" y="4306586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5881DE-DD6A-4782-B93E-F56B11F15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50" y="4306586"/>
                <a:ext cx="546472" cy="369332"/>
              </a:xfrm>
              <a:prstGeom prst="rect">
                <a:avLst/>
              </a:prstGeom>
              <a:blipFill>
                <a:blip r:embed="rId13"/>
                <a:stretch>
                  <a:fillRect r="-49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AE34D7-442A-426E-BE95-B238C4863793}"/>
                  </a:ext>
                </a:extLst>
              </p:cNvPr>
              <p:cNvSpPr txBox="1"/>
              <p:nvPr/>
            </p:nvSpPr>
            <p:spPr>
              <a:xfrm>
                <a:off x="5428017" y="4295144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AE34D7-442A-426E-BE95-B238C486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17" y="4295144"/>
                <a:ext cx="546472" cy="369332"/>
              </a:xfrm>
              <a:prstGeom prst="rect">
                <a:avLst/>
              </a:prstGeom>
              <a:blipFill>
                <a:blip r:embed="rId14"/>
                <a:stretch>
                  <a:fillRect r="-4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F6CAFDA-0CB6-4C54-8003-A65514BCD6B9}"/>
              </a:ext>
            </a:extLst>
          </p:cNvPr>
          <p:cNvSpPr/>
          <p:nvPr/>
        </p:nvSpPr>
        <p:spPr>
          <a:xfrm>
            <a:off x="6584781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16ACD61-AFB4-4637-B843-62FD47FA9F5B}"/>
              </a:ext>
            </a:extLst>
          </p:cNvPr>
          <p:cNvSpPr/>
          <p:nvPr/>
        </p:nvSpPr>
        <p:spPr>
          <a:xfrm rot="10800000">
            <a:off x="7386041" y="4296662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6984F4E-3995-4423-9193-37ABC8144E97}"/>
              </a:ext>
            </a:extLst>
          </p:cNvPr>
          <p:cNvSpPr/>
          <p:nvPr/>
        </p:nvSpPr>
        <p:spPr>
          <a:xfrm rot="10800000">
            <a:off x="4955764" y="4294880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96B7CDE-D923-4315-860A-2A68A0691297}"/>
              </a:ext>
            </a:extLst>
          </p:cNvPr>
          <p:cNvSpPr/>
          <p:nvPr/>
        </p:nvSpPr>
        <p:spPr>
          <a:xfrm>
            <a:off x="5766549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3515A2-213C-4EDB-9B22-64F4F1B0B9A1}"/>
              </a:ext>
            </a:extLst>
          </p:cNvPr>
          <p:cNvSpPr/>
          <p:nvPr/>
        </p:nvSpPr>
        <p:spPr>
          <a:xfrm>
            <a:off x="4623658" y="1827904"/>
            <a:ext cx="285830" cy="2617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A6BA20-096C-4EE6-AA25-04F98B193727}"/>
              </a:ext>
            </a:extLst>
          </p:cNvPr>
          <p:cNvSpPr/>
          <p:nvPr/>
        </p:nvSpPr>
        <p:spPr>
          <a:xfrm>
            <a:off x="165270" y="2330114"/>
            <a:ext cx="4249536" cy="34158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08D102-AD21-4085-B8F1-EF2923614127}"/>
              </a:ext>
            </a:extLst>
          </p:cNvPr>
          <p:cNvSpPr/>
          <p:nvPr/>
        </p:nvSpPr>
        <p:spPr>
          <a:xfrm>
            <a:off x="4626759" y="2092542"/>
            <a:ext cx="4193714" cy="3653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F4F8B1-8BF7-44BA-BD0E-5621F3C2B0A3}"/>
              </a:ext>
            </a:extLst>
          </p:cNvPr>
          <p:cNvSpPr/>
          <p:nvPr/>
        </p:nvSpPr>
        <p:spPr>
          <a:xfrm>
            <a:off x="165269" y="2089161"/>
            <a:ext cx="285830" cy="2617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458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2E</a:t>
              </a:r>
              <a:endParaRPr lang="en-GB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42-44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DFB4A0-4494-4586-A9BF-DB8FBE39A213}"/>
                  </a:ext>
                </a:extLst>
              </p:cNvPr>
              <p:cNvSpPr/>
              <p:nvPr/>
            </p:nvSpPr>
            <p:spPr>
              <a:xfrm>
                <a:off x="3070654" y="1843697"/>
                <a:ext cx="5987008" cy="15129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[SMC 2008 Q25] What is the area of the polygon forms by all the points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the plane satisfying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≤4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  24             B   32	        C   64           D   96         E   112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DFB4A0-4494-4586-A9BF-DB8FBE39A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54" y="1843697"/>
                <a:ext cx="5987008" cy="1512978"/>
              </a:xfrm>
              <a:prstGeom prst="rect">
                <a:avLst/>
              </a:prstGeom>
              <a:blipFill>
                <a:blip r:embed="rId2"/>
                <a:stretch>
                  <a:fillRect l="-916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D293B4C-0062-4583-B5A8-B3225A161901}"/>
              </a:ext>
            </a:extLst>
          </p:cNvPr>
          <p:cNvSpPr txBox="1"/>
          <p:nvPr/>
        </p:nvSpPr>
        <p:spPr>
          <a:xfrm>
            <a:off x="1990534" y="17344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Extension</a:t>
            </a:r>
          </a:p>
        </p:txBody>
      </p:sp>
      <p:pic>
        <p:nvPicPr>
          <p:cNvPr id="19" name="Picture 2" descr="http://www.ukmt-resources.org.uk/Images/SMC08/Pic30.gif">
            <a:extLst>
              <a:ext uri="{FF2B5EF4-FFF2-40B4-BE49-F238E27FC236}">
                <a16:creationId xmlns:a16="http://schemas.microsoft.com/office/drawing/2014/main" id="{BE987F1B-2302-433C-BFE9-7390B05E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74" y="3112144"/>
            <a:ext cx="5592801" cy="376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2AE31D3-BAD1-4DE7-A877-A1B56A3B95FF}"/>
              </a:ext>
            </a:extLst>
          </p:cNvPr>
          <p:cNvSpPr/>
          <p:nvPr/>
        </p:nvSpPr>
        <p:spPr>
          <a:xfrm>
            <a:off x="3042054" y="3197708"/>
            <a:ext cx="6100802" cy="3597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68D0F-291F-7F4A-87F4-4D3284A09DA2}"/>
              </a:ext>
            </a:extLst>
          </p:cNvPr>
          <p:cNvSpPr txBox="1"/>
          <p:nvPr/>
        </p:nvSpPr>
        <p:spPr>
          <a:xfrm>
            <a:off x="277246" y="2883748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</a:t>
            </a:r>
          </a:p>
          <a:p>
            <a:r>
              <a:rPr lang="en-US" sz="2400" dirty="0"/>
              <a:t>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Q4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Q5-6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/>
              <a:t>	Q7-10 &amp; Ext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56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4D4845-ED01-4F58-8EBC-8191A9F25BE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7731EDF-109E-41A3-9CF9-19F7ACE7FCA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Combining Transformations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E41ED0-9A4B-4E9F-9516-F1FDEAC61A5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95A147-2E03-4E14-A3D4-D59822DD85A7}"/>
              </a:ext>
            </a:extLst>
          </p:cNvPr>
          <p:cNvSpPr txBox="1"/>
          <p:nvPr/>
        </p:nvSpPr>
        <p:spPr>
          <a:xfrm>
            <a:off x="250258" y="724777"/>
            <a:ext cx="148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RECAP: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0B72A-CF96-4426-B7D7-CD2174B2EF7A}"/>
              </a:ext>
            </a:extLst>
          </p:cNvPr>
          <p:cNvSpPr txBox="1"/>
          <p:nvPr/>
        </p:nvSpPr>
        <p:spPr>
          <a:xfrm>
            <a:off x="2915816" y="1041354"/>
            <a:ext cx="21602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Affects which axis?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AC987-E80C-4543-A32A-F374EFCB6373}"/>
              </a:ext>
            </a:extLst>
          </p:cNvPr>
          <p:cNvSpPr txBox="1"/>
          <p:nvPr/>
        </p:nvSpPr>
        <p:spPr>
          <a:xfrm>
            <a:off x="5076056" y="1041354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we expect or opposite?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16095-4DE2-4A96-A596-C1B76F976249}"/>
                  </a:ext>
                </a:extLst>
              </p:cNvPr>
              <p:cNvSpPr txBox="1"/>
              <p:nvPr/>
            </p:nvSpPr>
            <p:spPr>
              <a:xfrm>
                <a:off x="755576" y="1401394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Change </a:t>
                </a:r>
                <a:r>
                  <a:rPr lang="en-GB" b="1" dirty="0"/>
                  <a:t>inside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16095-4DE2-4A96-A596-C1B76F97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1394"/>
                <a:ext cx="2160240" cy="369332"/>
              </a:xfrm>
              <a:prstGeom prst="rect">
                <a:avLst/>
              </a:prstGeom>
              <a:blipFill>
                <a:blip r:embed="rId2"/>
                <a:stretch>
                  <a:fillRect l="-195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FE92F-1C90-4021-90FD-D6FBDFE43654}"/>
                  </a:ext>
                </a:extLst>
              </p:cNvPr>
              <p:cNvSpPr txBox="1"/>
              <p:nvPr/>
            </p:nvSpPr>
            <p:spPr>
              <a:xfrm>
                <a:off x="755576" y="1833442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Change </a:t>
                </a:r>
                <a:r>
                  <a:rPr lang="en-GB" b="1" dirty="0"/>
                  <a:t>outside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FE92F-1C90-4021-90FD-D6FBDFE4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33442"/>
                <a:ext cx="2160240" cy="369332"/>
              </a:xfrm>
              <a:prstGeom prst="rect">
                <a:avLst/>
              </a:prstGeom>
              <a:blipFill>
                <a:blip r:embed="rId3"/>
                <a:stretch>
                  <a:fillRect l="-195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C391-5F62-4109-8147-074F26192913}"/>
                  </a:ext>
                </a:extLst>
              </p:cNvPr>
              <p:cNvSpPr txBox="1"/>
              <p:nvPr/>
            </p:nvSpPr>
            <p:spPr>
              <a:xfrm>
                <a:off x="3131840" y="1401394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C391-5F62-4109-8147-074F2619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401394"/>
                <a:ext cx="19442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1E701-7AE4-4DC1-A950-E1C3C2E2B0E8}"/>
                  </a:ext>
                </a:extLst>
              </p:cNvPr>
              <p:cNvSpPr txBox="1"/>
              <p:nvPr/>
            </p:nvSpPr>
            <p:spPr>
              <a:xfrm>
                <a:off x="3131840" y="1761434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1E701-7AE4-4DC1-A950-E1C3C2E2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761434"/>
                <a:ext cx="1944216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56F6381-4463-4B01-B319-79F187395BE9}"/>
              </a:ext>
            </a:extLst>
          </p:cNvPr>
          <p:cNvSpPr txBox="1"/>
          <p:nvPr/>
        </p:nvSpPr>
        <p:spPr>
          <a:xfrm>
            <a:off x="5148064" y="14013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3FB7C-0FD1-436A-8058-0E6C12304C21}"/>
              </a:ext>
            </a:extLst>
          </p:cNvPr>
          <p:cNvSpPr txBox="1"/>
          <p:nvPr/>
        </p:nvSpPr>
        <p:spPr>
          <a:xfrm>
            <a:off x="5148064" y="183344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we expect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9FEBE3-92BE-4C99-AA40-445F7F984932}"/>
              </a:ext>
            </a:extLst>
          </p:cNvPr>
          <p:cNvSpPr/>
          <p:nvPr/>
        </p:nvSpPr>
        <p:spPr>
          <a:xfrm>
            <a:off x="2915816" y="1399250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E26319-23FD-4F77-9AB2-2EBB69E1C382}"/>
              </a:ext>
            </a:extLst>
          </p:cNvPr>
          <p:cNvSpPr/>
          <p:nvPr/>
        </p:nvSpPr>
        <p:spPr>
          <a:xfrm>
            <a:off x="5076056" y="1401394"/>
            <a:ext cx="32403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365DE-B241-436F-BF9D-F883DE0C5A02}"/>
              </a:ext>
            </a:extLst>
          </p:cNvPr>
          <p:cNvSpPr/>
          <p:nvPr/>
        </p:nvSpPr>
        <p:spPr>
          <a:xfrm>
            <a:off x="2915816" y="1831298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188B0-4526-4158-AF51-0E7B1BB2FCE8}"/>
              </a:ext>
            </a:extLst>
          </p:cNvPr>
          <p:cNvSpPr/>
          <p:nvPr/>
        </p:nvSpPr>
        <p:spPr>
          <a:xfrm>
            <a:off x="5076056" y="1833442"/>
            <a:ext cx="32403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14468-CE01-4081-A51D-0D9D874467F9}"/>
              </a:ext>
            </a:extLst>
          </p:cNvPr>
          <p:cNvSpPr txBox="1"/>
          <p:nvPr/>
        </p:nvSpPr>
        <p:spPr>
          <a:xfrm>
            <a:off x="395536" y="25649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nothing new here relative to Year 1, except that you might have to do more than one transformation…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767F82-CAE1-4B7B-B84D-0AF5F38AC2D2}"/>
              </a:ext>
            </a:extLst>
          </p:cNvPr>
          <p:cNvCxnSpPr>
            <a:cxnSpLocks/>
          </p:cNvCxnSpPr>
          <p:nvPr/>
        </p:nvCxnSpPr>
        <p:spPr>
          <a:xfrm>
            <a:off x="697059" y="527794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533157-22EE-4174-A4B8-05033FABCDD3}"/>
              </a:ext>
            </a:extLst>
          </p:cNvPr>
          <p:cNvCxnSpPr>
            <a:cxnSpLocks/>
          </p:cNvCxnSpPr>
          <p:nvPr/>
        </p:nvCxnSpPr>
        <p:spPr>
          <a:xfrm flipV="1">
            <a:off x="1496736" y="382915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8FD146-BF36-4F4F-896F-80677D78B15D}"/>
                  </a:ext>
                </a:extLst>
              </p:cNvPr>
              <p:cNvSpPr txBox="1"/>
              <p:nvPr/>
            </p:nvSpPr>
            <p:spPr>
              <a:xfrm>
                <a:off x="3308726" y="506660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8FD146-BF36-4F4F-896F-80677D78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26" y="5066602"/>
                <a:ext cx="576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2B69A4-3C00-40BD-B8D6-016BF6A9EA92}"/>
                  </a:ext>
                </a:extLst>
              </p:cNvPr>
              <p:cNvSpPr txBox="1"/>
              <p:nvPr/>
            </p:nvSpPr>
            <p:spPr>
              <a:xfrm>
                <a:off x="1198071" y="346386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2B69A4-3C00-40BD-B8D6-016BF6A9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71" y="3463864"/>
                <a:ext cx="576064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6D38FB2-C77E-42FA-A6EB-BA66C447A6F3}"/>
              </a:ext>
            </a:extLst>
          </p:cNvPr>
          <p:cNvSpPr/>
          <p:nvPr/>
        </p:nvSpPr>
        <p:spPr>
          <a:xfrm>
            <a:off x="880475" y="4206273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73C22F-9077-4475-ADE9-2BE507C4D3B5}"/>
                  </a:ext>
                </a:extLst>
              </p:cNvPr>
              <p:cNvSpPr txBox="1"/>
              <p:nvPr/>
            </p:nvSpPr>
            <p:spPr>
              <a:xfrm>
                <a:off x="1869828" y="568009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73C22F-9077-4475-ADE9-2BE507C4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28" y="5680093"/>
                <a:ext cx="709633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2BA8A4-09B3-4424-B590-27871DD0E455}"/>
                  </a:ext>
                </a:extLst>
              </p:cNvPr>
              <p:cNvSpPr txBox="1"/>
              <p:nvPr/>
            </p:nvSpPr>
            <p:spPr>
              <a:xfrm>
                <a:off x="2597262" y="449179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2BA8A4-09B3-4424-B590-27871DD0E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62" y="4491797"/>
                <a:ext cx="709633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9D6EF0-F798-4D5A-86FB-D9E4D80E837D}"/>
                  </a:ext>
                </a:extLst>
              </p:cNvPr>
              <p:cNvSpPr txBox="1"/>
              <p:nvPr/>
            </p:nvSpPr>
            <p:spPr>
              <a:xfrm>
                <a:off x="1070116" y="525905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9D6EF0-F798-4D5A-86FB-D9E4D80E8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16" y="5259056"/>
                <a:ext cx="709633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DEC161-0AD9-4F0A-BDAF-2BF1F960A373}"/>
                  </a:ext>
                </a:extLst>
              </p:cNvPr>
              <p:cNvSpPr txBox="1"/>
              <p:nvPr/>
            </p:nvSpPr>
            <p:spPr>
              <a:xfrm>
                <a:off x="274419" y="3937245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DEC161-0AD9-4F0A-BDAF-2BF1F960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19" y="3937245"/>
                <a:ext cx="879765" cy="261610"/>
              </a:xfrm>
              <a:prstGeom prst="rect">
                <a:avLst/>
              </a:prstGeom>
              <a:blipFill>
                <a:blip r:embed="rId1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4239B2AF-E168-4131-98EC-5B4D895C149B}"/>
              </a:ext>
            </a:extLst>
          </p:cNvPr>
          <p:cNvSpPr/>
          <p:nvPr/>
        </p:nvSpPr>
        <p:spPr>
          <a:xfrm>
            <a:off x="1925989" y="565467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86E164-EE3D-4BA6-926E-52FC1CB52D3A}"/>
              </a:ext>
            </a:extLst>
          </p:cNvPr>
          <p:cNvSpPr/>
          <p:nvPr/>
        </p:nvSpPr>
        <p:spPr>
          <a:xfrm>
            <a:off x="2640484" y="470748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365C3A-46DC-43C9-B2F6-9F6345D38364}"/>
                  </a:ext>
                </a:extLst>
              </p:cNvPr>
              <p:cNvSpPr txBox="1"/>
              <p:nvPr/>
            </p:nvSpPr>
            <p:spPr>
              <a:xfrm>
                <a:off x="2290068" y="3374964"/>
                <a:ext cx="39604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 is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Sketch the graph of:</a:t>
                </a:r>
              </a:p>
              <a:p>
                <a:r>
                  <a:rPr lang="en-GB" dirty="0"/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365C3A-46DC-43C9-B2F6-9F6345D38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68" y="3374964"/>
                <a:ext cx="3960440" cy="1200329"/>
              </a:xfrm>
              <a:prstGeom prst="rect">
                <a:avLst/>
              </a:prstGeom>
              <a:blipFill>
                <a:blip r:embed="rId12"/>
                <a:stretch>
                  <a:fillRect l="-1387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C3D9BA-429F-4D50-BBB3-66CEDC420372}"/>
              </a:ext>
            </a:extLst>
          </p:cNvPr>
          <p:cNvCxnSpPr>
            <a:cxnSpLocks/>
          </p:cNvCxnSpPr>
          <p:nvPr/>
        </p:nvCxnSpPr>
        <p:spPr>
          <a:xfrm>
            <a:off x="5696779" y="5748655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DDFEA44-13F5-4372-9207-58EF38D170AF}"/>
              </a:ext>
            </a:extLst>
          </p:cNvPr>
          <p:cNvCxnSpPr>
            <a:cxnSpLocks/>
          </p:cNvCxnSpPr>
          <p:nvPr/>
        </p:nvCxnSpPr>
        <p:spPr>
          <a:xfrm flipV="1">
            <a:off x="6496050" y="4299856"/>
            <a:ext cx="406" cy="2520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80D434-5199-4858-8363-CCB5607BE085}"/>
                  </a:ext>
                </a:extLst>
              </p:cNvPr>
              <p:cNvSpPr txBox="1"/>
              <p:nvPr/>
            </p:nvSpPr>
            <p:spPr>
              <a:xfrm>
                <a:off x="8308446" y="553730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80D434-5199-4858-8363-CCB5607BE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446" y="5537308"/>
                <a:ext cx="57606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C76E2D3-9B26-434B-A3B9-5653DB439A9B}"/>
                  </a:ext>
                </a:extLst>
              </p:cNvPr>
              <p:cNvSpPr txBox="1"/>
              <p:nvPr/>
            </p:nvSpPr>
            <p:spPr>
              <a:xfrm>
                <a:off x="6197791" y="393457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C76E2D3-9B26-434B-A3B9-5653DB43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91" y="3934570"/>
                <a:ext cx="576064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6B5B6F-C08E-456F-BBE7-AE3EBF330203}"/>
              </a:ext>
            </a:extLst>
          </p:cNvPr>
          <p:cNvSpPr/>
          <p:nvPr/>
        </p:nvSpPr>
        <p:spPr>
          <a:xfrm>
            <a:off x="5880195" y="4676979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3E7BF0-005B-4B80-82AC-579C0967F150}"/>
                  </a:ext>
                </a:extLst>
              </p:cNvPr>
              <p:cNvSpPr txBox="1"/>
              <p:nvPr/>
            </p:nvSpPr>
            <p:spPr>
              <a:xfrm>
                <a:off x="6869548" y="6150799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3E7BF0-005B-4B80-82AC-579C0967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548" y="6150799"/>
                <a:ext cx="709633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6736C7-A034-461F-9CE6-F174BDEC13E9}"/>
                  </a:ext>
                </a:extLst>
              </p:cNvPr>
              <p:cNvSpPr txBox="1"/>
              <p:nvPr/>
            </p:nvSpPr>
            <p:spPr>
              <a:xfrm>
                <a:off x="7596982" y="496250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6736C7-A034-461F-9CE6-F174BDEC1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982" y="4962503"/>
                <a:ext cx="709633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8D057A-2A5E-4A53-9E27-69105BE87C07}"/>
                  </a:ext>
                </a:extLst>
              </p:cNvPr>
              <p:cNvSpPr txBox="1"/>
              <p:nvPr/>
            </p:nvSpPr>
            <p:spPr>
              <a:xfrm>
                <a:off x="6069836" y="5729762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8D057A-2A5E-4A53-9E27-69105BE8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36" y="5729762"/>
                <a:ext cx="709633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99EBB9-5306-4047-BE96-F0CD0722280A}"/>
                  </a:ext>
                </a:extLst>
              </p:cNvPr>
              <p:cNvSpPr txBox="1"/>
              <p:nvPr/>
            </p:nvSpPr>
            <p:spPr>
              <a:xfrm>
                <a:off x="5666730" y="4445096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99EBB9-5306-4047-BE96-F0CD07222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730" y="4445096"/>
                <a:ext cx="879765" cy="261610"/>
              </a:xfrm>
              <a:prstGeom prst="rect">
                <a:avLst/>
              </a:prstGeom>
              <a:blipFill>
                <a:blip r:embed="rId1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538425F0-92A4-4A62-A583-66DA569BA663}"/>
              </a:ext>
            </a:extLst>
          </p:cNvPr>
          <p:cNvSpPr/>
          <p:nvPr/>
        </p:nvSpPr>
        <p:spPr>
          <a:xfrm>
            <a:off x="6925709" y="6125380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4F4299-80DE-45C0-9D66-BABE0C777286}"/>
              </a:ext>
            </a:extLst>
          </p:cNvPr>
          <p:cNvSpPr/>
          <p:nvPr/>
        </p:nvSpPr>
        <p:spPr>
          <a:xfrm>
            <a:off x="7640204" y="5178190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554040A-FEC8-43D1-AE57-F2188534C564}"/>
                  </a:ext>
                </a:extLst>
              </p:cNvPr>
              <p:cNvSpPr/>
              <p:nvPr/>
            </p:nvSpPr>
            <p:spPr>
              <a:xfrm>
                <a:off x="5880100" y="3270935"/>
                <a:ext cx="29788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Subtract 2 from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values.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values multiplied by 2.</a:t>
                </a:r>
                <a:endParaRPr lang="en-GB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554040A-FEC8-43D1-AE57-F2188534C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00" y="3270935"/>
                <a:ext cx="2978844" cy="646331"/>
              </a:xfrm>
              <a:prstGeom prst="rect">
                <a:avLst/>
              </a:prstGeom>
              <a:blipFill>
                <a:blip r:embed="rId18"/>
                <a:stretch>
                  <a:fillRect l="-1844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47542E2-F955-40DA-885A-2379A659C826}"/>
              </a:ext>
            </a:extLst>
          </p:cNvPr>
          <p:cNvSpPr/>
          <p:nvPr/>
        </p:nvSpPr>
        <p:spPr>
          <a:xfrm>
            <a:off x="5581049" y="4205636"/>
            <a:ext cx="2387601" cy="251419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  <a:gd name="connsiteX0" fmla="*/ 0 w 3509233"/>
              <a:gd name="connsiteY0" fmla="*/ 0 h 2041708"/>
              <a:gd name="connsiteX1" fmla="*/ 1230490 w 3509233"/>
              <a:gd name="connsiteY1" fmla="*/ 1591765 h 2041708"/>
              <a:gd name="connsiteX2" fmla="*/ 2275518 w 3509233"/>
              <a:gd name="connsiteY2" fmla="*/ 372565 h 2041708"/>
              <a:gd name="connsiteX3" fmla="*/ 3509233 w 3509233"/>
              <a:gd name="connsiteY3" fmla="*/ 2041708 h 2041708"/>
              <a:gd name="connsiteX0" fmla="*/ 0 w 3233999"/>
              <a:gd name="connsiteY0" fmla="*/ 0 h 1604144"/>
              <a:gd name="connsiteX1" fmla="*/ 1230490 w 3233999"/>
              <a:gd name="connsiteY1" fmla="*/ 1591765 h 1604144"/>
              <a:gd name="connsiteX2" fmla="*/ 2275518 w 3233999"/>
              <a:gd name="connsiteY2" fmla="*/ 372565 h 1604144"/>
              <a:gd name="connsiteX3" fmla="*/ 3233999 w 3233999"/>
              <a:gd name="connsiteY3" fmla="*/ 1604144 h 16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999" h="1604144">
                <a:moveTo>
                  <a:pt x="0" y="0"/>
                </a:moveTo>
                <a:cubicBezTo>
                  <a:pt x="511629" y="899886"/>
                  <a:pt x="851237" y="1529671"/>
                  <a:pt x="1230490" y="1591765"/>
                </a:cubicBezTo>
                <a:cubicBezTo>
                  <a:pt x="1609743" y="1653859"/>
                  <a:pt x="1941600" y="370502"/>
                  <a:pt x="2275518" y="372565"/>
                </a:cubicBezTo>
                <a:cubicBezTo>
                  <a:pt x="2609436" y="374628"/>
                  <a:pt x="2807037" y="807068"/>
                  <a:pt x="3233999" y="16041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4815FE-AB8C-4730-955A-740A2720BBD9}"/>
                  </a:ext>
                </a:extLst>
              </p:cNvPr>
              <p:cNvSpPr txBox="1"/>
              <p:nvPr/>
            </p:nvSpPr>
            <p:spPr>
              <a:xfrm>
                <a:off x="6434971" y="660380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0,−2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4815FE-AB8C-4730-955A-740A2720B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71" y="6603806"/>
                <a:ext cx="709633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E46FAB-AB41-48A0-897B-AF8281E0AA10}"/>
                  </a:ext>
                </a:extLst>
              </p:cNvPr>
              <p:cNvSpPr txBox="1"/>
              <p:nvPr/>
            </p:nvSpPr>
            <p:spPr>
              <a:xfrm>
                <a:off x="7042967" y="454556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E46FAB-AB41-48A0-897B-AF8281E0A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967" y="4545566"/>
                <a:ext cx="70963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D66D7410-4494-408B-B23F-93394E5FFA23}"/>
              </a:ext>
            </a:extLst>
          </p:cNvPr>
          <p:cNvSpPr txBox="1"/>
          <p:nvPr/>
        </p:nvSpPr>
        <p:spPr>
          <a:xfrm>
            <a:off x="6977126" y="3975128"/>
            <a:ext cx="182130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Start with the points you have coordinates of first!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0481D4-BDBD-421D-A087-18E566BF14E5}"/>
              </a:ext>
            </a:extLst>
          </p:cNvPr>
          <p:cNvSpPr/>
          <p:nvPr/>
        </p:nvSpPr>
        <p:spPr>
          <a:xfrm>
            <a:off x="5217441" y="3063062"/>
            <a:ext cx="3672877" cy="3742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14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801E95-5B27-41A3-A998-C2FE3D79222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4336982-D3AE-4A32-9A64-F015BD6ECF6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Combining Transformations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79650D4-D321-44D8-8A82-3759027EA3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1821FC-656F-44A3-A03F-A2200D82CBC3}"/>
              </a:ext>
            </a:extLst>
          </p:cNvPr>
          <p:cNvCxnSpPr>
            <a:cxnSpLocks/>
          </p:cNvCxnSpPr>
          <p:nvPr/>
        </p:nvCxnSpPr>
        <p:spPr>
          <a:xfrm>
            <a:off x="646259" y="272524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D1D010-6D8E-420B-868C-87C45344CE94}"/>
              </a:ext>
            </a:extLst>
          </p:cNvPr>
          <p:cNvCxnSpPr>
            <a:cxnSpLocks/>
          </p:cNvCxnSpPr>
          <p:nvPr/>
        </p:nvCxnSpPr>
        <p:spPr>
          <a:xfrm flipV="1">
            <a:off x="1445936" y="127645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DD5EA-44A7-451D-BA4C-228BEBBCB269}"/>
                  </a:ext>
                </a:extLst>
              </p:cNvPr>
              <p:cNvSpPr txBox="1"/>
              <p:nvPr/>
            </p:nvSpPr>
            <p:spPr>
              <a:xfrm>
                <a:off x="3257926" y="251390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DD5EA-44A7-451D-BA4C-228BEBBCB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26" y="2513902"/>
                <a:ext cx="5760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49EBBC-2B70-412D-8A7D-F8150DEEAB74}"/>
                  </a:ext>
                </a:extLst>
              </p:cNvPr>
              <p:cNvSpPr txBox="1"/>
              <p:nvPr/>
            </p:nvSpPr>
            <p:spPr>
              <a:xfrm>
                <a:off x="1147271" y="91116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49EBBC-2B70-412D-8A7D-F8150DEEA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71" y="911164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693B64-CEB7-44F1-8978-FCEE54DD6D22}"/>
              </a:ext>
            </a:extLst>
          </p:cNvPr>
          <p:cNvSpPr/>
          <p:nvPr/>
        </p:nvSpPr>
        <p:spPr>
          <a:xfrm>
            <a:off x="829675" y="1653573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E2273-8BB6-4E21-9ED8-D898BEE4B720}"/>
                  </a:ext>
                </a:extLst>
              </p:cNvPr>
              <p:cNvSpPr txBox="1"/>
              <p:nvPr/>
            </p:nvSpPr>
            <p:spPr>
              <a:xfrm>
                <a:off x="1819028" y="312739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E2273-8BB6-4E21-9ED8-D898BEE4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28" y="3127393"/>
                <a:ext cx="709633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27C79C-D23F-4978-AB0C-4E187C61DE61}"/>
                  </a:ext>
                </a:extLst>
              </p:cNvPr>
              <p:cNvSpPr txBox="1"/>
              <p:nvPr/>
            </p:nvSpPr>
            <p:spPr>
              <a:xfrm>
                <a:off x="2546462" y="193909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27C79C-D23F-4978-AB0C-4E187C61D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62" y="1939097"/>
                <a:ext cx="709633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A697D-1D57-433B-ACFE-5C9537CDE6D8}"/>
                  </a:ext>
                </a:extLst>
              </p:cNvPr>
              <p:cNvSpPr txBox="1"/>
              <p:nvPr/>
            </p:nvSpPr>
            <p:spPr>
              <a:xfrm>
                <a:off x="1019316" y="270635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A697D-1D57-433B-ACFE-5C9537CDE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16" y="2706356"/>
                <a:ext cx="709633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8A4071-A056-4F0C-B69B-749FDD09ECAE}"/>
                  </a:ext>
                </a:extLst>
              </p:cNvPr>
              <p:cNvSpPr txBox="1"/>
              <p:nvPr/>
            </p:nvSpPr>
            <p:spPr>
              <a:xfrm>
                <a:off x="223619" y="1384545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8A4071-A056-4F0C-B69B-749FDD09E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9" y="1384545"/>
                <a:ext cx="879765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151B7C7E-79D8-4D31-BA11-6F8ABD59C78F}"/>
              </a:ext>
            </a:extLst>
          </p:cNvPr>
          <p:cNvSpPr/>
          <p:nvPr/>
        </p:nvSpPr>
        <p:spPr>
          <a:xfrm>
            <a:off x="1875189" y="310197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31A5FA-D707-4044-85F0-B565CC618A93}"/>
              </a:ext>
            </a:extLst>
          </p:cNvPr>
          <p:cNvSpPr/>
          <p:nvPr/>
        </p:nvSpPr>
        <p:spPr>
          <a:xfrm>
            <a:off x="2589684" y="215478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C8D52-4D1C-4B7A-9DF8-C795224499A6}"/>
                  </a:ext>
                </a:extLst>
              </p:cNvPr>
              <p:cNvSpPr txBox="1"/>
              <p:nvPr/>
            </p:nvSpPr>
            <p:spPr>
              <a:xfrm>
                <a:off x="2239268" y="822264"/>
                <a:ext cx="28579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 is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Sketch the graph of:</a:t>
                </a:r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C8D52-4D1C-4B7A-9DF8-C7952244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68" y="822264"/>
                <a:ext cx="2857996" cy="1200329"/>
              </a:xfrm>
              <a:prstGeom prst="rect">
                <a:avLst/>
              </a:prstGeom>
              <a:blipFill>
                <a:blip r:embed="rId8"/>
                <a:stretch>
                  <a:fillRect l="-1706" t="-3046" r="-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5AB162-CF5B-4F46-A2ED-A30B38ACCA73}"/>
              </a:ext>
            </a:extLst>
          </p:cNvPr>
          <p:cNvCxnSpPr>
            <a:cxnSpLocks/>
          </p:cNvCxnSpPr>
          <p:nvPr/>
        </p:nvCxnSpPr>
        <p:spPr>
          <a:xfrm>
            <a:off x="5657069" y="350620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8A98F0-B6BF-44DD-B848-BF2C478DF6B5}"/>
              </a:ext>
            </a:extLst>
          </p:cNvPr>
          <p:cNvCxnSpPr>
            <a:cxnSpLocks/>
          </p:cNvCxnSpPr>
          <p:nvPr/>
        </p:nvCxnSpPr>
        <p:spPr>
          <a:xfrm flipV="1">
            <a:off x="6456746" y="205741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FF8ED0-362B-4C9E-A2DC-0DB46980B527}"/>
                  </a:ext>
                </a:extLst>
              </p:cNvPr>
              <p:cNvSpPr txBox="1"/>
              <p:nvPr/>
            </p:nvSpPr>
            <p:spPr>
              <a:xfrm>
                <a:off x="8268736" y="329486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FF8ED0-362B-4C9E-A2DC-0DB46980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736" y="3294862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821DCD-0215-40D7-B142-F12BD2ADC6F8}"/>
                  </a:ext>
                </a:extLst>
              </p:cNvPr>
              <p:cNvSpPr txBox="1"/>
              <p:nvPr/>
            </p:nvSpPr>
            <p:spPr>
              <a:xfrm>
                <a:off x="6158081" y="169212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821DCD-0215-40D7-B142-F12BD2AD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081" y="1692124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D91335-6A57-40EE-9A8C-A0C2A8697D76}"/>
                  </a:ext>
                </a:extLst>
              </p:cNvPr>
              <p:cNvSpPr txBox="1"/>
              <p:nvPr/>
            </p:nvSpPr>
            <p:spPr>
              <a:xfrm>
                <a:off x="6030126" y="348731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D91335-6A57-40EE-9A8C-A0C2A8697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126" y="3487316"/>
                <a:ext cx="709633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33DDE-A21C-4569-AD9E-46D97CA9AB8F}"/>
                  </a:ext>
                </a:extLst>
              </p:cNvPr>
              <p:cNvSpPr txBox="1"/>
              <p:nvPr/>
            </p:nvSpPr>
            <p:spPr>
              <a:xfrm>
                <a:off x="7384863" y="2371720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33DDE-A21C-4569-AD9E-46D97CA9A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63" y="2371720"/>
                <a:ext cx="879765" cy="26161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A7CF83F-F3AE-4425-9381-AF223A167842}"/>
                  </a:ext>
                </a:extLst>
              </p:cNvPr>
              <p:cNvSpPr/>
              <p:nvPr/>
            </p:nvSpPr>
            <p:spPr>
              <a:xfrm>
                <a:off x="5840390" y="1028489"/>
                <a:ext cx="29788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Halve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values.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values negated.</a:t>
                </a:r>
                <a:endParaRPr lang="en-GB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A7CF83F-F3AE-4425-9381-AF223A167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390" y="1028489"/>
                <a:ext cx="2978844" cy="646331"/>
              </a:xfrm>
              <a:prstGeom prst="rect">
                <a:avLst/>
              </a:prstGeom>
              <a:blipFill>
                <a:blip r:embed="rId13"/>
                <a:stretch>
                  <a:fillRect l="-1636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BE766A-CC92-411C-908B-5494F722C9FC}"/>
                  </a:ext>
                </a:extLst>
              </p:cNvPr>
              <p:cNvSpPr txBox="1"/>
              <p:nvPr/>
            </p:nvSpPr>
            <p:spPr>
              <a:xfrm>
                <a:off x="6509133" y="2704224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BE766A-CC92-411C-908B-5494F722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33" y="2704224"/>
                <a:ext cx="709633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F661DF-A132-4291-957A-4D1D202B011A}"/>
                  </a:ext>
                </a:extLst>
              </p:cNvPr>
              <p:cNvSpPr txBox="1"/>
              <p:nvPr/>
            </p:nvSpPr>
            <p:spPr>
              <a:xfrm>
                <a:off x="6945221" y="3928794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3,−4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F661DF-A132-4291-957A-4D1D202B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21" y="3928794"/>
                <a:ext cx="709633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D700E6F-92A8-491C-834C-EEE62A08CAA4}"/>
              </a:ext>
            </a:extLst>
          </p:cNvPr>
          <p:cNvSpPr/>
          <p:nvPr/>
        </p:nvSpPr>
        <p:spPr>
          <a:xfrm flipV="1">
            <a:off x="6196210" y="2642776"/>
            <a:ext cx="1368000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F94347-C9B8-44B5-BC21-5B142B61E746}"/>
              </a:ext>
            </a:extLst>
          </p:cNvPr>
          <p:cNvSpPr/>
          <p:nvPr/>
        </p:nvSpPr>
        <p:spPr>
          <a:xfrm>
            <a:off x="7044657" y="3875011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EB22A97-9776-48EB-B4D3-3C0EF15FB60C}"/>
              </a:ext>
            </a:extLst>
          </p:cNvPr>
          <p:cNvSpPr/>
          <p:nvPr/>
        </p:nvSpPr>
        <p:spPr>
          <a:xfrm>
            <a:off x="6675563" y="2950592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8D4C5-BA7C-4DFA-9B12-21E0AEF85089}"/>
              </a:ext>
            </a:extLst>
          </p:cNvPr>
          <p:cNvSpPr/>
          <p:nvPr/>
        </p:nvSpPr>
        <p:spPr>
          <a:xfrm>
            <a:off x="5463599" y="911164"/>
            <a:ext cx="3212858" cy="36318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A62514-0698-477A-90A7-DB9047E3E614}"/>
                  </a:ext>
                </a:extLst>
              </p:cNvPr>
              <p:cNvSpPr txBox="1"/>
              <p:nvPr/>
            </p:nvSpPr>
            <p:spPr>
              <a:xfrm>
                <a:off x="493015" y="3811282"/>
                <a:ext cx="1746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A62514-0698-477A-90A7-DB9047E3E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5" y="3811282"/>
                <a:ext cx="1746253" cy="369332"/>
              </a:xfrm>
              <a:prstGeom prst="rect">
                <a:avLst/>
              </a:prstGeom>
              <a:blipFill>
                <a:blip r:embed="rId16"/>
                <a:stretch>
                  <a:fillRect l="-314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DC8CFE-64B8-4A6F-A761-0881F79B975E}"/>
              </a:ext>
            </a:extLst>
          </p:cNvPr>
          <p:cNvCxnSpPr>
            <a:cxnSpLocks/>
          </p:cNvCxnSpPr>
          <p:nvPr/>
        </p:nvCxnSpPr>
        <p:spPr>
          <a:xfrm>
            <a:off x="654242" y="6021808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F18DCD-6F25-4143-B5F1-910AEF2C7953}"/>
              </a:ext>
            </a:extLst>
          </p:cNvPr>
          <p:cNvCxnSpPr>
            <a:cxnSpLocks/>
          </p:cNvCxnSpPr>
          <p:nvPr/>
        </p:nvCxnSpPr>
        <p:spPr>
          <a:xfrm flipV="1">
            <a:off x="2985228" y="4633925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4BB594-1E28-4FE8-8397-200E3C4A3608}"/>
                  </a:ext>
                </a:extLst>
              </p:cNvPr>
              <p:cNvSpPr txBox="1"/>
              <p:nvPr/>
            </p:nvSpPr>
            <p:spPr>
              <a:xfrm>
                <a:off x="3265909" y="578919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4BB594-1E28-4FE8-8397-200E3C4A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909" y="5789195"/>
                <a:ext cx="57606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BF096F-1C88-4FBD-AC52-98B54BBAC1C8}"/>
                  </a:ext>
                </a:extLst>
              </p:cNvPr>
              <p:cNvSpPr txBox="1"/>
              <p:nvPr/>
            </p:nvSpPr>
            <p:spPr>
              <a:xfrm>
                <a:off x="2731235" y="429662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BF096F-1C88-4FBD-AC52-98B54BBAC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35" y="4296623"/>
                <a:ext cx="576064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8C1D4F-0E42-4CCF-9E55-7A0076B1E659}"/>
                  </a:ext>
                </a:extLst>
              </p:cNvPr>
              <p:cNvSpPr txBox="1"/>
              <p:nvPr/>
            </p:nvSpPr>
            <p:spPr>
              <a:xfrm>
                <a:off x="2264437" y="538318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−2,1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8C1D4F-0E42-4CCF-9E55-7A0076B1E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37" y="5383187"/>
                <a:ext cx="709633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2B16A7-E803-41B0-9CF9-47C359DB1995}"/>
                  </a:ext>
                </a:extLst>
              </p:cNvPr>
              <p:cNvSpPr txBox="1"/>
              <p:nvPr/>
            </p:nvSpPr>
            <p:spPr>
              <a:xfrm>
                <a:off x="1230806" y="509507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2B16A7-E803-41B0-9CF9-47C359DB1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06" y="5095076"/>
                <a:ext cx="70963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09F79B-AA4C-439C-B8D8-E4DBA694ECCC}"/>
                  </a:ext>
                </a:extLst>
              </p:cNvPr>
              <p:cNvSpPr txBox="1"/>
              <p:nvPr/>
            </p:nvSpPr>
            <p:spPr>
              <a:xfrm>
                <a:off x="825280" y="6002915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09F79B-AA4C-439C-B8D8-E4DBA694E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80" y="6002915"/>
                <a:ext cx="709633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FF679C-28E2-410D-82EB-1DD9CC7D0EEB}"/>
                  </a:ext>
                </a:extLst>
              </p:cNvPr>
              <p:cNvSpPr txBox="1"/>
              <p:nvPr/>
            </p:nvSpPr>
            <p:spPr>
              <a:xfrm>
                <a:off x="3222725" y="5377790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FF679C-28E2-410D-82EB-1DD9CC7D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25" y="5377790"/>
                <a:ext cx="879765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95BCD4-6129-4652-91CB-8C3E0CF50492}"/>
              </a:ext>
            </a:extLst>
          </p:cNvPr>
          <p:cNvSpPr/>
          <p:nvPr/>
        </p:nvSpPr>
        <p:spPr>
          <a:xfrm flipH="1">
            <a:off x="956523" y="4809259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4D3A75-F0C9-414B-BFC4-34E42A60AA21}"/>
              </a:ext>
            </a:extLst>
          </p:cNvPr>
          <p:cNvSpPr/>
          <p:nvPr/>
        </p:nvSpPr>
        <p:spPr>
          <a:xfrm>
            <a:off x="1835962" y="6031140"/>
            <a:ext cx="1139694" cy="80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EF15525-5694-47ED-9BDA-02D9B3B175CC}"/>
              </a:ext>
            </a:extLst>
          </p:cNvPr>
          <p:cNvSpPr/>
          <p:nvPr/>
        </p:nvSpPr>
        <p:spPr>
          <a:xfrm>
            <a:off x="2316843" y="5666011"/>
            <a:ext cx="660400" cy="355604"/>
          </a:xfrm>
          <a:custGeom>
            <a:avLst/>
            <a:gdLst>
              <a:gd name="connsiteX0" fmla="*/ 0 w 660400"/>
              <a:gd name="connsiteY0" fmla="*/ 349254 h 355604"/>
              <a:gd name="connsiteX1" fmla="*/ 304800 w 660400"/>
              <a:gd name="connsiteY1" fmla="*/ 4 h 355604"/>
              <a:gd name="connsiteX2" fmla="*/ 660400 w 660400"/>
              <a:gd name="connsiteY2" fmla="*/ 355604 h 3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55604">
                <a:moveTo>
                  <a:pt x="0" y="349254"/>
                </a:moveTo>
                <a:cubicBezTo>
                  <a:pt x="97366" y="174100"/>
                  <a:pt x="194733" y="-1054"/>
                  <a:pt x="304800" y="4"/>
                </a:cubicBezTo>
                <a:cubicBezTo>
                  <a:pt x="414867" y="1062"/>
                  <a:pt x="537633" y="178333"/>
                  <a:pt x="660400" y="3556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ED1E89C-9EB0-477C-AD52-016B43A569BE}"/>
              </a:ext>
            </a:extLst>
          </p:cNvPr>
          <p:cNvSpPr/>
          <p:nvPr/>
        </p:nvSpPr>
        <p:spPr>
          <a:xfrm>
            <a:off x="2568883" y="5617483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158FE4D-46C9-4C3E-B51E-9D5DFC19DD3D}"/>
              </a:ext>
            </a:extLst>
          </p:cNvPr>
          <p:cNvSpPr/>
          <p:nvPr/>
        </p:nvSpPr>
        <p:spPr>
          <a:xfrm>
            <a:off x="1816623" y="5300931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B8B4E3-C8FF-4942-8340-C32D3DF8EB05}"/>
                  </a:ext>
                </a:extLst>
              </p:cNvPr>
              <p:cNvSpPr txBox="1"/>
              <p:nvPr/>
            </p:nvSpPr>
            <p:spPr>
              <a:xfrm>
                <a:off x="3861137" y="5610203"/>
                <a:ext cx="23709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 negated.</a:t>
                </a:r>
              </a:p>
              <a:p>
                <a:r>
                  <a:rPr lang="en-GB" b="1" dirty="0"/>
                  <a:t>Negative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flipped up.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B8B4E3-C8FF-4942-8340-C32D3DF8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37" y="5610203"/>
                <a:ext cx="2370978" cy="646331"/>
              </a:xfrm>
              <a:prstGeom prst="rect">
                <a:avLst/>
              </a:prstGeom>
              <a:blipFill>
                <a:blip r:embed="rId21"/>
                <a:stretch>
                  <a:fillRect l="-205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D2572A84-473A-4FC8-8100-E014C369E431}"/>
              </a:ext>
            </a:extLst>
          </p:cNvPr>
          <p:cNvSpPr/>
          <p:nvPr/>
        </p:nvSpPr>
        <p:spPr>
          <a:xfrm>
            <a:off x="341200" y="4397829"/>
            <a:ext cx="5754799" cy="23613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3524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3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69E850-741A-4B50-BF8E-B169E2C2CF1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C41D035-98A2-423F-9653-16548D2CB97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6DBDE0-5BC5-4451-BB31-6D5754619A0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75A9EA-8533-455F-AC62-E2B8F961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4" y="1096939"/>
            <a:ext cx="5358184" cy="3669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3C0ED-6102-4C55-BAB2-F3696CBB9CB7}"/>
              </a:ext>
            </a:extLst>
          </p:cNvPr>
          <p:cNvSpPr txBox="1"/>
          <p:nvPr/>
        </p:nvSpPr>
        <p:spPr>
          <a:xfrm>
            <a:off x="365944" y="733985"/>
            <a:ext cx="20458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2011 Q3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E226C-E5FB-44A1-ABB1-D88CF82F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9160"/>
            <a:ext cx="4449312" cy="176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BFCDA-8B9E-4F53-B4BA-6818911C7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821172"/>
            <a:ext cx="4648200" cy="1810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636650-D419-4737-9777-B260726D515B}"/>
              </a:ext>
            </a:extLst>
          </p:cNvPr>
          <p:cNvSpPr/>
          <p:nvPr/>
        </p:nvSpPr>
        <p:spPr>
          <a:xfrm>
            <a:off x="4774073" y="4804229"/>
            <a:ext cx="4340898" cy="1895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10AD1-0033-4091-9C86-82751575B02B}"/>
              </a:ext>
            </a:extLst>
          </p:cNvPr>
          <p:cNvSpPr/>
          <p:nvPr/>
        </p:nvSpPr>
        <p:spPr>
          <a:xfrm>
            <a:off x="225189" y="4822975"/>
            <a:ext cx="4259725" cy="1895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26611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A1AD9D-69E8-4D8B-BE50-4835B244ED9A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BE2755D-774C-46EF-A1E8-36F88DD9B54F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What if two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3200" dirty="0"/>
                    <a:t> changes or two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3200" dirty="0"/>
                    <a:t> changes?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BE2755D-774C-46EF-A1E8-36F88DD9B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891FB6-22C5-4C95-90CA-342F09C75AD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B44954-6B8B-423F-AE29-790C01DC73E9}"/>
                  </a:ext>
                </a:extLst>
              </p:cNvPr>
              <p:cNvSpPr txBox="1"/>
              <p:nvPr/>
            </p:nvSpPr>
            <p:spPr>
              <a:xfrm>
                <a:off x="407797" y="1024271"/>
                <a:ext cx="33078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B44954-6B8B-423F-AE29-790C01DC7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7" y="1024271"/>
                <a:ext cx="330786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61BB2-C000-4818-8F6C-AC313D85BCDE}"/>
                  </a:ext>
                </a:extLst>
              </p:cNvPr>
              <p:cNvSpPr txBox="1"/>
              <p:nvPr/>
            </p:nvSpPr>
            <p:spPr>
              <a:xfrm>
                <a:off x="319877" y="1735470"/>
                <a:ext cx="3574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values are multiplied by 2, and </a:t>
                </a:r>
                <a:r>
                  <a:rPr lang="en-GB" sz="2000" u="sng" dirty="0"/>
                  <a:t>then</a:t>
                </a:r>
                <a:r>
                  <a:rPr lang="en-GB" sz="2000" dirty="0"/>
                  <a:t> 1 is added.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61BB2-C000-4818-8F6C-AC313D85B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77" y="1735470"/>
                <a:ext cx="3574459" cy="707886"/>
              </a:xfrm>
              <a:prstGeom prst="rect">
                <a:avLst/>
              </a:prstGeom>
              <a:blipFill>
                <a:blip r:embed="rId4"/>
                <a:stretch>
                  <a:fillRect l="-1704" t="-5172" r="-2215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9CE778-2BC7-4618-97D6-B1323D93D66C}"/>
                  </a:ext>
                </a:extLst>
              </p:cNvPr>
              <p:cNvSpPr txBox="1"/>
              <p:nvPr/>
            </p:nvSpPr>
            <p:spPr>
              <a:xfrm>
                <a:off x="422311" y="2577728"/>
                <a:ext cx="33078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9CE778-2BC7-4618-97D6-B1323D93D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11" y="2577728"/>
                <a:ext cx="330786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61FA1B-CD46-40C6-9FB9-58B7A0180144}"/>
                  </a:ext>
                </a:extLst>
              </p:cNvPr>
              <p:cNvSpPr txBox="1"/>
              <p:nvPr/>
            </p:nvSpPr>
            <p:spPr>
              <a:xfrm>
                <a:off x="351588" y="3314837"/>
                <a:ext cx="4119375" cy="355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will </a:t>
                </a:r>
                <a:r>
                  <a:rPr lang="en-GB" sz="2000" u="sng" dirty="0"/>
                  <a:t>not</a:t>
                </a:r>
                <a:r>
                  <a:rPr lang="en-GB" sz="2000" dirty="0"/>
                  <a:t> get multiple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transformations in your exam, but theoretically…</a:t>
                </a:r>
              </a:p>
              <a:p>
                <a:endParaRPr lang="en-GB" sz="2400" dirty="0"/>
              </a:p>
              <a:p>
                <a:r>
                  <a:rPr lang="en-GB" dirty="0"/>
                  <a:t>The easiest way is the think of the </a:t>
                </a:r>
                <a:r>
                  <a:rPr lang="en-GB" b="1" dirty="0"/>
                  <a:t>inverse function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gives us the changes to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values, and in the correct order! In this case, we would -1 from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 (translation 1 left) and then halve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 (stretch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 of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61FA1B-CD46-40C6-9FB9-58B7A018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8" y="3314837"/>
                <a:ext cx="4119375" cy="3552254"/>
              </a:xfrm>
              <a:prstGeom prst="rect">
                <a:avLst/>
              </a:prstGeom>
              <a:blipFill>
                <a:blip r:embed="rId6"/>
                <a:stretch>
                  <a:fillRect l="-1630" t="-1031" r="-1185" b="-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9E386-A9E7-4C93-97EC-4BF53BD53D72}"/>
                  </a:ext>
                </a:extLst>
              </p:cNvPr>
              <p:cNvSpPr txBox="1"/>
              <p:nvPr/>
            </p:nvSpPr>
            <p:spPr>
              <a:xfrm>
                <a:off x="5004048" y="1124744"/>
                <a:ext cx="3744416" cy="20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2400" b="0" dirty="0"/>
              </a:p>
              <a:p>
                <a:endParaRPr lang="en-GB" sz="2400" dirty="0"/>
              </a:p>
              <a:p>
                <a:r>
                  <a:rPr lang="en-GB" b="1" dirty="0"/>
                  <a:t>Inverse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  <a:p>
                <a:r>
                  <a:rPr lang="en-GB" b="1" dirty="0"/>
                  <a:t>So multiply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 by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 and then 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9E386-A9E7-4C93-97EC-4BF53BD53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124744"/>
                <a:ext cx="3744416" cy="2027286"/>
              </a:xfrm>
              <a:prstGeom prst="rect">
                <a:avLst/>
              </a:prstGeom>
              <a:blipFill>
                <a:blip r:embed="rId7"/>
                <a:stretch>
                  <a:fillRect l="-2606" t="-2410"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ED4D7-6872-489B-B62B-A42DAE8D8944}"/>
              </a:ext>
            </a:extLst>
          </p:cNvPr>
          <p:cNvCxnSpPr>
            <a:cxnSpLocks/>
          </p:cNvCxnSpPr>
          <p:nvPr/>
        </p:nvCxnSpPr>
        <p:spPr>
          <a:xfrm>
            <a:off x="5261802" y="5279764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3DED2C-DE16-4EF5-BE4D-9FB4E50C136B}"/>
              </a:ext>
            </a:extLst>
          </p:cNvPr>
          <p:cNvCxnSpPr>
            <a:cxnSpLocks/>
          </p:cNvCxnSpPr>
          <p:nvPr/>
        </p:nvCxnSpPr>
        <p:spPr>
          <a:xfrm flipV="1">
            <a:off x="6061479" y="3830965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C2BFA-2E25-4593-96DA-F874AD29F853}"/>
                  </a:ext>
                </a:extLst>
              </p:cNvPr>
              <p:cNvSpPr txBox="1"/>
              <p:nvPr/>
            </p:nvSpPr>
            <p:spPr>
              <a:xfrm>
                <a:off x="7873469" y="5068417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C2BFA-2E25-4593-96DA-F874AD29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469" y="5068417"/>
                <a:ext cx="5760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7F70CC-0A7D-4848-9FCB-8CF162AB52AA}"/>
                  </a:ext>
                </a:extLst>
              </p:cNvPr>
              <p:cNvSpPr txBox="1"/>
              <p:nvPr/>
            </p:nvSpPr>
            <p:spPr>
              <a:xfrm>
                <a:off x="5762814" y="3465679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7F70CC-0A7D-4848-9FCB-8CF162AB5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14" y="3465679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01BE9-F93B-4386-A54D-5EA5F2B0BAA9}"/>
              </a:ext>
            </a:extLst>
          </p:cNvPr>
          <p:cNvCxnSpPr/>
          <p:nvPr/>
        </p:nvCxnSpPr>
        <p:spPr>
          <a:xfrm>
            <a:off x="6444208" y="3830965"/>
            <a:ext cx="0" cy="216024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22664-59B2-452A-837E-B1B98011DC04}"/>
                  </a:ext>
                </a:extLst>
              </p:cNvPr>
              <p:cNvSpPr txBox="1"/>
              <p:nvPr/>
            </p:nvSpPr>
            <p:spPr>
              <a:xfrm>
                <a:off x="6289829" y="3720813"/>
                <a:ext cx="864096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22664-59B2-452A-837E-B1B98011D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29" y="3720813"/>
                <a:ext cx="864096" cy="438005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F84B03-52D9-4994-9446-F39F48642DCA}"/>
              </a:ext>
            </a:extLst>
          </p:cNvPr>
          <p:cNvSpPr/>
          <p:nvPr/>
        </p:nvSpPr>
        <p:spPr>
          <a:xfrm>
            <a:off x="5201392" y="4773881"/>
            <a:ext cx="1211283" cy="1330036"/>
          </a:xfrm>
          <a:custGeom>
            <a:avLst/>
            <a:gdLst>
              <a:gd name="connsiteX0" fmla="*/ 1211283 w 1211283"/>
              <a:gd name="connsiteY0" fmla="*/ 1330036 h 1330036"/>
              <a:gd name="connsiteX1" fmla="*/ 1151907 w 1211283"/>
              <a:gd name="connsiteY1" fmla="*/ 878774 h 1330036"/>
              <a:gd name="connsiteX2" fmla="*/ 855024 w 1211283"/>
              <a:gd name="connsiteY2" fmla="*/ 510638 h 1330036"/>
              <a:gd name="connsiteX3" fmla="*/ 439387 w 1211283"/>
              <a:gd name="connsiteY3" fmla="*/ 166254 h 1330036"/>
              <a:gd name="connsiteX4" fmla="*/ 0 w 1211283"/>
              <a:gd name="connsiteY4" fmla="*/ 0 h 133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283" h="1330036">
                <a:moveTo>
                  <a:pt x="1211283" y="1330036"/>
                </a:moveTo>
                <a:cubicBezTo>
                  <a:pt x="1211283" y="1172688"/>
                  <a:pt x="1211283" y="1015340"/>
                  <a:pt x="1151907" y="878774"/>
                </a:cubicBezTo>
                <a:cubicBezTo>
                  <a:pt x="1092531" y="742208"/>
                  <a:pt x="973777" y="629391"/>
                  <a:pt x="855024" y="510638"/>
                </a:cubicBezTo>
                <a:cubicBezTo>
                  <a:pt x="736271" y="391885"/>
                  <a:pt x="581891" y="251360"/>
                  <a:pt x="439387" y="166254"/>
                </a:cubicBezTo>
                <a:cubicBezTo>
                  <a:pt x="296883" y="81148"/>
                  <a:pt x="148441" y="40574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7F495-5CBB-419A-8048-FD94CCEBEBEB}"/>
                  </a:ext>
                </a:extLst>
              </p:cNvPr>
              <p:cNvSpPr txBox="1"/>
              <p:nvPr/>
            </p:nvSpPr>
            <p:spPr>
              <a:xfrm>
                <a:off x="7230998" y="3300463"/>
                <a:ext cx="1828493" cy="1526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Original asymptote was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So new asymptote is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7F495-5CBB-419A-8048-FD94CCEBE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98" y="3300463"/>
                <a:ext cx="1828493" cy="1526893"/>
              </a:xfrm>
              <a:prstGeom prst="rect">
                <a:avLst/>
              </a:prstGeom>
              <a:blipFill>
                <a:blip r:embed="rId11"/>
                <a:stretch>
                  <a:fillRect l="-1000" t="-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E1099C0-2E4D-4E76-AFAF-7C3A49E25F45}"/>
              </a:ext>
            </a:extLst>
          </p:cNvPr>
          <p:cNvSpPr/>
          <p:nvPr/>
        </p:nvSpPr>
        <p:spPr>
          <a:xfrm>
            <a:off x="323748" y="1701791"/>
            <a:ext cx="3570588" cy="785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8817F9-5426-42C0-B3E2-A6A6F66A83D7}"/>
              </a:ext>
            </a:extLst>
          </p:cNvPr>
          <p:cNvSpPr/>
          <p:nvPr/>
        </p:nvSpPr>
        <p:spPr>
          <a:xfrm>
            <a:off x="452174" y="4440423"/>
            <a:ext cx="4079201" cy="23394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A66566-F402-45C3-9E9B-F4CDF13C8D13}"/>
              </a:ext>
            </a:extLst>
          </p:cNvPr>
          <p:cNvSpPr/>
          <p:nvPr/>
        </p:nvSpPr>
        <p:spPr>
          <a:xfrm>
            <a:off x="4836655" y="1819323"/>
            <a:ext cx="4127833" cy="42845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CED297-871F-461F-83A4-28E6C96BA2C0}"/>
              </a:ext>
            </a:extLst>
          </p:cNvPr>
          <p:cNvCxnSpPr/>
          <p:nvPr/>
        </p:nvCxnSpPr>
        <p:spPr>
          <a:xfrm>
            <a:off x="4627105" y="967121"/>
            <a:ext cx="0" cy="5501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C6FD8-FF94-4885-A98B-E3C7657B2379}"/>
              </a:ext>
            </a:extLst>
          </p:cNvPr>
          <p:cNvSpPr txBox="1"/>
          <p:nvPr/>
        </p:nvSpPr>
        <p:spPr>
          <a:xfrm>
            <a:off x="611560" y="22768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often helpful to </a:t>
            </a:r>
            <a:r>
              <a:rPr lang="en-GB" b="1" dirty="0"/>
              <a:t>sketch the graph in stages </a:t>
            </a:r>
            <a:r>
              <a:rPr lang="en-GB" dirty="0"/>
              <a:t>as we apply more transformations: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12F351-702E-4DDA-B42B-EAF815DE542A}"/>
              </a:ext>
            </a:extLst>
          </p:cNvPr>
          <p:cNvGrpSpPr/>
          <p:nvPr/>
        </p:nvGrpSpPr>
        <p:grpSpPr>
          <a:xfrm>
            <a:off x="638336" y="2796072"/>
            <a:ext cx="2482235" cy="1833986"/>
            <a:chOff x="899592" y="2767043"/>
            <a:chExt cx="3451968" cy="25255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CB7D245-63C7-48EF-8C0F-395A2030AAF5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F4CAD9-8AED-4824-9046-6E64F67492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6DCEB42-22B8-4C3C-A58D-A82210F87CF6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6DCEB42-22B8-4C3C-A58D-A82210F87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8DF70-AFB7-4B5E-829D-DE4EDB1B952B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8DF70-AFB7-4B5E-829D-DE4EDB1B9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2F2E4A-4213-4120-B939-5B2D7E55DBAE}"/>
                </a:ext>
              </a:extLst>
            </p:cNvPr>
            <p:cNvCxnSpPr/>
            <p:nvPr/>
          </p:nvCxnSpPr>
          <p:spPr>
            <a:xfrm flipV="1">
              <a:off x="2275333" y="3284984"/>
              <a:ext cx="1318504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19C56A-6CEE-41E1-91CB-93E1F50F4AEA}"/>
                </a:ext>
              </a:extLst>
            </p:cNvPr>
            <p:cNvCxnSpPr/>
            <p:nvPr/>
          </p:nvCxnSpPr>
          <p:spPr>
            <a:xfrm flipH="1" flipV="1">
              <a:off x="956830" y="3284984"/>
              <a:ext cx="1318503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24095F-5891-45D6-B56F-5590C75F55BD}"/>
                    </a:ext>
                  </a:extLst>
                </p:cNvPr>
                <p:cNvSpPr txBox="1"/>
                <p:nvPr/>
              </p:nvSpPr>
              <p:spPr>
                <a:xfrm>
                  <a:off x="2918745" y="3593658"/>
                  <a:ext cx="1432815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24095F-5891-45D6-B56F-5590C75F5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45" y="3593658"/>
                  <a:ext cx="1432815" cy="508596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10B42-6F08-47C8-8A1D-20DDC9694C14}"/>
                  </a:ext>
                </a:extLst>
              </p:cNvPr>
              <p:cNvSpPr txBox="1"/>
              <p:nvPr/>
            </p:nvSpPr>
            <p:spPr>
              <a:xfrm>
                <a:off x="355943" y="4635597"/>
                <a:ext cx="2602360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Start with the ‘simplest’ version of the graph,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10B42-6F08-47C8-8A1D-20DDC9694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3" y="4635597"/>
                <a:ext cx="2602360" cy="584775"/>
              </a:xfrm>
              <a:prstGeom prst="rect">
                <a:avLst/>
              </a:prstGeom>
              <a:blipFill>
                <a:blip r:embed="rId6"/>
                <a:stretch>
                  <a:fillRect l="-696" t="-1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C8EE9-91D8-4AE8-88C3-7211310A2936}"/>
              </a:ext>
            </a:extLst>
          </p:cNvPr>
          <p:cNvGrpSpPr/>
          <p:nvPr/>
        </p:nvGrpSpPr>
        <p:grpSpPr>
          <a:xfrm>
            <a:off x="3330310" y="2784342"/>
            <a:ext cx="2592025" cy="1833986"/>
            <a:chOff x="899592" y="2767043"/>
            <a:chExt cx="3604650" cy="252552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49C84A6-745F-4F00-808C-0E3A7D5F7D50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FC08E63-0BA4-4A69-929F-0D8AA24EF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1A489CE-6966-4C07-99EA-6D7BBA3E6C2E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1A489CE-6966-4C07-99EA-6D7BBA3E6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CB2995-1040-4174-81CB-EB797A2F9973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CB2995-1040-4174-81CB-EB797A2F9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D9FDA1-DF19-4902-957A-1C4C88123A2F}"/>
                </a:ext>
              </a:extLst>
            </p:cNvPr>
            <p:cNvCxnSpPr/>
            <p:nvPr/>
          </p:nvCxnSpPr>
          <p:spPr>
            <a:xfrm flipV="1">
              <a:off x="2733710" y="3284984"/>
              <a:ext cx="1318505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39826E-D040-47FC-9E4A-24A96CC4E8B4}"/>
                </a:ext>
              </a:extLst>
            </p:cNvPr>
            <p:cNvCxnSpPr/>
            <p:nvPr/>
          </p:nvCxnSpPr>
          <p:spPr>
            <a:xfrm flipH="1" flipV="1">
              <a:off x="1415208" y="3284984"/>
              <a:ext cx="1318503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43B6A5-E8C8-4972-928C-3FE09D75BBAF}"/>
                    </a:ext>
                  </a:extLst>
                </p:cNvPr>
                <p:cNvSpPr txBox="1"/>
                <p:nvPr/>
              </p:nvSpPr>
              <p:spPr>
                <a:xfrm>
                  <a:off x="2685519" y="2846927"/>
                  <a:ext cx="1818723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43B6A5-E8C8-4972-928C-3FE09D75B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519" y="2846927"/>
                  <a:ext cx="1818723" cy="508596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5C651BE-7C31-46C8-9162-9DAD0EA5D555}"/>
                    </a:ext>
                  </a:extLst>
                </p:cNvPr>
                <p:cNvSpPr txBox="1"/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5C651BE-7C31-46C8-9162-9DAD0EA5D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396DA21-B6A0-4DC8-8739-BAAF4987A574}"/>
                    </a:ext>
                  </a:extLst>
                </p:cNvPr>
                <p:cNvSpPr txBox="1"/>
                <p:nvPr/>
              </p:nvSpPr>
              <p:spPr>
                <a:xfrm>
                  <a:off x="1823258" y="386411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396DA21-B6A0-4DC8-8739-BAAF4987A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258" y="3864110"/>
                  <a:ext cx="576064" cy="5085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8B28A7-589F-4779-AE48-311CFBEDF5A2}"/>
              </a:ext>
            </a:extLst>
          </p:cNvPr>
          <p:cNvGrpSpPr/>
          <p:nvPr/>
        </p:nvGrpSpPr>
        <p:grpSpPr>
          <a:xfrm>
            <a:off x="5868144" y="2795567"/>
            <a:ext cx="3020675" cy="1833986"/>
            <a:chOff x="899592" y="2767043"/>
            <a:chExt cx="4200760" cy="252552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1A6AD2E-249D-42C2-A462-72E7B7FA846C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FD4671-4641-44D5-A9DA-67A33C3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DD09F83-EA7A-4DC5-9E0F-BF8BC84CA99D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DD09F83-EA7A-4DC5-9E0F-BF8BC84CA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8E988E9-326D-4C65-B5DB-7FA9A147A913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8E988E9-326D-4C65-B5DB-7FA9A147A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2C09CDD-4355-4EAA-90F1-13406B104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710" y="2978248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A324856-6668-4A04-ABAE-6C0709060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09891" y="2988742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AED880-3F14-454F-9FA2-E92E04501D6A}"/>
                    </a:ext>
                  </a:extLst>
                </p:cNvPr>
                <p:cNvSpPr txBox="1"/>
                <p:nvPr/>
              </p:nvSpPr>
              <p:spPr>
                <a:xfrm>
                  <a:off x="3067007" y="3392577"/>
                  <a:ext cx="2033345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AED880-3F14-454F-9FA2-E92E04501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007" y="3392577"/>
                  <a:ext cx="2033345" cy="508596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BC8F86B-F8BA-41BC-8263-C4C0D26EFE01}"/>
                    </a:ext>
                  </a:extLst>
                </p:cNvPr>
                <p:cNvSpPr txBox="1"/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BC8F86B-F8BA-41BC-8263-C4C0D26EF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A30691E-2756-4705-AA9B-7465AFEAF14C}"/>
                    </a:ext>
                  </a:extLst>
                </p:cNvPr>
                <p:cNvSpPr txBox="1"/>
                <p:nvPr/>
              </p:nvSpPr>
              <p:spPr>
                <a:xfrm>
                  <a:off x="1808472" y="3556632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A30691E-2756-4705-AA9B-7465AFEAF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472" y="3556632"/>
                  <a:ext cx="576064" cy="50859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7FA423E-8A68-4721-B111-332741EF35B8}"/>
              </a:ext>
            </a:extLst>
          </p:cNvPr>
          <p:cNvGrpSpPr/>
          <p:nvPr/>
        </p:nvGrpSpPr>
        <p:grpSpPr>
          <a:xfrm>
            <a:off x="5858835" y="4870534"/>
            <a:ext cx="3084505" cy="1996828"/>
            <a:chOff x="899592" y="2662110"/>
            <a:chExt cx="4289527" cy="274977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C99422C-DDB5-44A2-B123-EB46612A71A9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4D64886-A662-4ED1-8A26-4058C57B2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B4C71BC-C23A-4AF5-9B32-B89ADAF56E47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B4C71BC-C23A-4AF5-9B32-B89ADAF56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CF845-55E2-4E5E-9118-19E486750B61}"/>
                    </a:ext>
                  </a:extLst>
                </p:cNvPr>
                <p:cNvSpPr txBox="1"/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CF845-55E2-4E5E-9118-19E486750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D20040B-F73C-4540-9991-E253672D4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3519995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19A26FA-77F5-4240-B270-AD913FCEA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036" y="3530488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518C428-B17D-4F48-9375-9122D1764980}"/>
                    </a:ext>
                  </a:extLst>
                </p:cNvPr>
                <p:cNvSpPr txBox="1"/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518C428-B17D-4F48-9375-9122D1764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blipFill>
                  <a:blip r:embed="rId1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224BE21-7470-4CE2-9AF4-1F85C640AFED}"/>
                    </a:ext>
                  </a:extLst>
                </p:cNvPr>
                <p:cNvSpPr txBox="1"/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224BE21-7470-4CE2-9AF4-1F85C640A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blipFill>
                  <a:blip r:embed="rId20"/>
                  <a:stretch>
                    <a:fillRect r="-88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4024-A4F3-432D-A2C7-DCA76E37F3F5}"/>
                    </a:ext>
                  </a:extLst>
                </p:cNvPr>
                <p:cNvSpPr txBox="1"/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4024-A4F3-432D-A2C7-DCA76E37F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B4C3F0D-3175-48F4-ABDA-B80921B25BEA}"/>
              </a:ext>
            </a:extLst>
          </p:cNvPr>
          <p:cNvSpPr txBox="1"/>
          <p:nvPr/>
        </p:nvSpPr>
        <p:spPr>
          <a:xfrm>
            <a:off x="3155098" y="4635596"/>
            <a:ext cx="237626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-1 is ‘inside’ function so translate 1 right.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F2CA63-B602-4E2E-A390-9343362FCE99}"/>
                  </a:ext>
                </a:extLst>
              </p:cNvPr>
              <p:cNvSpPr txBox="1"/>
              <p:nvPr/>
            </p:nvSpPr>
            <p:spPr>
              <a:xfrm>
                <a:off x="6280894" y="4364681"/>
                <a:ext cx="237626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3 is outside modulus function so affects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values.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F2CA63-B602-4E2E-A390-9343362F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94" y="4364681"/>
                <a:ext cx="2376264" cy="523220"/>
              </a:xfrm>
              <a:prstGeom prst="rect">
                <a:avLst/>
              </a:prstGeom>
              <a:blipFill>
                <a:blip r:embed="rId22"/>
                <a:stretch>
                  <a:fillRect l="-254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68F1C83-6989-4AFA-969B-7E31DB8DF6C0}"/>
              </a:ext>
            </a:extLst>
          </p:cNvPr>
          <p:cNvSpPr txBox="1"/>
          <p:nvPr/>
        </p:nvSpPr>
        <p:spPr>
          <a:xfrm>
            <a:off x="4107088" y="6066206"/>
            <a:ext cx="237626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-2 is outside modulus function so translate 2 down.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2827DD-F471-47C1-A637-1EB1C2E9495E}"/>
              </a:ext>
            </a:extLst>
          </p:cNvPr>
          <p:cNvSpPr/>
          <p:nvPr/>
        </p:nvSpPr>
        <p:spPr>
          <a:xfrm>
            <a:off x="217612" y="234723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5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The Modulus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908720"/>
                <a:ext cx="784887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modulus of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, written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is its </a:t>
                </a:r>
                <a:r>
                  <a:rPr lang="en-GB" b="1" dirty="0"/>
                  <a:t>non-negative</a:t>
                </a:r>
                <a:r>
                  <a:rPr lang="en-GB" dirty="0"/>
                  <a:t> numerical value.</a:t>
                </a:r>
                <a:br>
                  <a:rPr lang="en-GB" dirty="0"/>
                </a:br>
                <a:r>
                  <a:rPr lang="en-GB" dirty="0"/>
                  <a:t>      e.g.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−7.1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=7.1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08720"/>
                <a:ext cx="7848872" cy="646331"/>
              </a:xfrm>
              <a:prstGeom prst="rect">
                <a:avLst/>
              </a:prstGeom>
              <a:blipFill>
                <a:blip r:embed="rId2"/>
                <a:stretch>
                  <a:fillRect l="-464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367B6-EB6D-4A58-B7E6-8BF4A68EFC3E}"/>
              </a:ext>
            </a:extLst>
          </p:cNvPr>
          <p:cNvCxnSpPr>
            <a:cxnSpLocks/>
          </p:cNvCxnSpPr>
          <p:nvPr/>
        </p:nvCxnSpPr>
        <p:spPr>
          <a:xfrm>
            <a:off x="1750749" y="2683792"/>
            <a:ext cx="4844732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43520D-C660-40B7-836F-761507D5676C}"/>
              </a:ext>
            </a:extLst>
          </p:cNvPr>
          <p:cNvCxnSpPr>
            <a:cxnSpLocks/>
          </p:cNvCxnSpPr>
          <p:nvPr/>
        </p:nvCxnSpPr>
        <p:spPr>
          <a:xfrm flipV="1">
            <a:off x="2110789" y="2683792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A90394-3643-430B-91D1-61BD0B813179}"/>
              </a:ext>
            </a:extLst>
          </p:cNvPr>
          <p:cNvCxnSpPr>
            <a:cxnSpLocks/>
          </p:cNvCxnSpPr>
          <p:nvPr/>
        </p:nvCxnSpPr>
        <p:spPr>
          <a:xfrm flipV="1">
            <a:off x="2686853" y="2683792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D8D4A-E3F4-4243-9C63-8EA68175BD0E}"/>
              </a:ext>
            </a:extLst>
          </p:cNvPr>
          <p:cNvCxnSpPr>
            <a:cxnSpLocks/>
          </p:cNvCxnSpPr>
          <p:nvPr/>
        </p:nvCxnSpPr>
        <p:spPr>
          <a:xfrm flipV="1">
            <a:off x="3262917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830B9B-AC42-4400-A485-F7BE688D3C9B}"/>
              </a:ext>
            </a:extLst>
          </p:cNvPr>
          <p:cNvCxnSpPr>
            <a:cxnSpLocks/>
          </p:cNvCxnSpPr>
          <p:nvPr/>
        </p:nvCxnSpPr>
        <p:spPr>
          <a:xfrm flipV="1">
            <a:off x="3838981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F04EB3-59B5-4026-9F33-B4AFAD72707F}"/>
              </a:ext>
            </a:extLst>
          </p:cNvPr>
          <p:cNvCxnSpPr>
            <a:cxnSpLocks/>
          </p:cNvCxnSpPr>
          <p:nvPr/>
        </p:nvCxnSpPr>
        <p:spPr>
          <a:xfrm flipV="1">
            <a:off x="4415045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55FD5-B5CB-4445-9D10-DAD34A54CCE2}"/>
              </a:ext>
            </a:extLst>
          </p:cNvPr>
          <p:cNvCxnSpPr>
            <a:cxnSpLocks/>
          </p:cNvCxnSpPr>
          <p:nvPr/>
        </p:nvCxnSpPr>
        <p:spPr>
          <a:xfrm flipV="1">
            <a:off x="4991109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A9544-EBEF-49E2-87F0-2719ABC8971D}"/>
              </a:ext>
            </a:extLst>
          </p:cNvPr>
          <p:cNvCxnSpPr>
            <a:cxnSpLocks/>
          </p:cNvCxnSpPr>
          <p:nvPr/>
        </p:nvCxnSpPr>
        <p:spPr>
          <a:xfrm flipV="1">
            <a:off x="5567173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D6A334-EF9A-4C92-A62A-63B5BB24D7F8}"/>
              </a:ext>
            </a:extLst>
          </p:cNvPr>
          <p:cNvCxnSpPr>
            <a:cxnSpLocks/>
          </p:cNvCxnSpPr>
          <p:nvPr/>
        </p:nvCxnSpPr>
        <p:spPr>
          <a:xfrm flipV="1">
            <a:off x="6143237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48A7D9-E7F3-4957-AE3D-C4254AE0267E}"/>
              </a:ext>
            </a:extLst>
          </p:cNvPr>
          <p:cNvSpPr txBox="1"/>
          <p:nvPr/>
        </p:nvSpPr>
        <p:spPr>
          <a:xfrm>
            <a:off x="1966231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074CC0-25A2-4817-B8B8-524726AB6FCC}"/>
              </a:ext>
            </a:extLst>
          </p:cNvPr>
          <p:cNvSpPr txBox="1"/>
          <p:nvPr/>
        </p:nvSpPr>
        <p:spPr>
          <a:xfrm>
            <a:off x="2538678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0EE41C-82FA-4AD5-94E0-6630CA48A7B8}"/>
              </a:ext>
            </a:extLst>
          </p:cNvPr>
          <p:cNvSpPr txBox="1"/>
          <p:nvPr/>
        </p:nvSpPr>
        <p:spPr>
          <a:xfrm>
            <a:off x="3101389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D758E3-8045-4DB6-932B-B5C86FD55E79}"/>
              </a:ext>
            </a:extLst>
          </p:cNvPr>
          <p:cNvSpPr txBox="1"/>
          <p:nvPr/>
        </p:nvSpPr>
        <p:spPr>
          <a:xfrm>
            <a:off x="3698280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AFC8B6-EC34-450F-AB2C-7E403B864448}"/>
              </a:ext>
            </a:extLst>
          </p:cNvPr>
          <p:cNvSpPr txBox="1"/>
          <p:nvPr/>
        </p:nvSpPr>
        <p:spPr>
          <a:xfrm>
            <a:off x="4270487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81310-3EB9-4B76-9020-5F28A7856232}"/>
              </a:ext>
            </a:extLst>
          </p:cNvPr>
          <p:cNvSpPr txBox="1"/>
          <p:nvPr/>
        </p:nvSpPr>
        <p:spPr>
          <a:xfrm>
            <a:off x="4842694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95FF20-4133-499A-B69E-FB64BFF065A1}"/>
              </a:ext>
            </a:extLst>
          </p:cNvPr>
          <p:cNvSpPr txBox="1"/>
          <p:nvPr/>
        </p:nvSpPr>
        <p:spPr>
          <a:xfrm>
            <a:off x="5414901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F2C941-6713-44D1-B783-1578C0CCB608}"/>
              </a:ext>
            </a:extLst>
          </p:cNvPr>
          <p:cNvSpPr txBox="1"/>
          <p:nvPr/>
        </p:nvSpPr>
        <p:spPr>
          <a:xfrm>
            <a:off x="5987108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F3EA6C-EAD1-40F8-B907-73D042AB397E}"/>
                  </a:ext>
                </a:extLst>
              </p:cNvPr>
              <p:cNvSpPr txBox="1"/>
              <p:nvPr/>
            </p:nvSpPr>
            <p:spPr>
              <a:xfrm>
                <a:off x="3426087" y="1844643"/>
                <a:ext cx="808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F3EA6C-EAD1-40F8-B907-73D042AB3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87" y="1844643"/>
                <a:ext cx="80848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2454F2E1-3AD2-473E-A9B1-08A0D63A3D6A}"/>
              </a:ext>
            </a:extLst>
          </p:cNvPr>
          <p:cNvSpPr/>
          <p:nvPr/>
        </p:nvSpPr>
        <p:spPr>
          <a:xfrm>
            <a:off x="3749080" y="2222500"/>
            <a:ext cx="181570" cy="3459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5B67EBA0-C3F0-4486-A6B1-12C8CDABDCED}"/>
              </a:ext>
            </a:extLst>
          </p:cNvPr>
          <p:cNvSpPr/>
          <p:nvPr/>
        </p:nvSpPr>
        <p:spPr>
          <a:xfrm>
            <a:off x="5428880" y="2213975"/>
            <a:ext cx="181570" cy="3459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D56AAA-34F0-417A-8E90-840C2456228D}"/>
                  </a:ext>
                </a:extLst>
              </p:cNvPr>
              <p:cNvSpPr txBox="1"/>
              <p:nvPr/>
            </p:nvSpPr>
            <p:spPr>
              <a:xfrm>
                <a:off x="5095280" y="1844643"/>
                <a:ext cx="808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D56AAA-34F0-417A-8E90-840C24562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80" y="1844643"/>
                <a:ext cx="8084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BCB672-6F7C-4D18-A778-8ED434E0754E}"/>
                  </a:ext>
                </a:extLst>
              </p:cNvPr>
              <p:cNvSpPr txBox="1"/>
              <p:nvPr/>
            </p:nvSpPr>
            <p:spPr>
              <a:xfrm>
                <a:off x="804119" y="3573016"/>
                <a:ext cx="74379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modulus function is particularly useful in expressing a </a:t>
                </a:r>
                <a:r>
                  <a:rPr lang="en-GB" b="1" dirty="0"/>
                  <a:t>difference</a:t>
                </a:r>
                <a:r>
                  <a:rPr lang="en-GB" dirty="0"/>
                  <a:t>. We generally like to quote differences as positive values,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may be negative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is smaller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 By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we get round this problem!</a:t>
                </a:r>
              </a:p>
              <a:p>
                <a:endParaRPr lang="en-GB" dirty="0"/>
              </a:p>
              <a:p>
                <a:r>
                  <a:rPr lang="en-GB" dirty="0"/>
                  <a:t>More fundamentally, the modulus of a value gives us its ‘</a:t>
                </a:r>
                <a:r>
                  <a:rPr lang="en-GB" b="1" dirty="0"/>
                  <a:t>magnitude</a:t>
                </a:r>
                <a:r>
                  <a:rPr lang="en-GB" dirty="0"/>
                  <a:t>’, i.e. size; from Mechanics, you should also be used to the notion the distances and speeds are quoted as positive values.</a:t>
                </a:r>
              </a:p>
              <a:p>
                <a:r>
                  <a:rPr lang="en-GB" dirty="0"/>
                  <a:t>And in Pure Year 1 we saw the same notation used for vectors: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gives us the magnitude/length of the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. It’s the same function!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BCB672-6F7C-4D18-A778-8ED434E07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9" y="3573016"/>
                <a:ext cx="7437908" cy="2585323"/>
              </a:xfrm>
              <a:prstGeom prst="rect">
                <a:avLst/>
              </a:prstGeom>
              <a:blipFill>
                <a:blip r:embed="rId5"/>
                <a:stretch>
                  <a:fillRect l="-738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F1086F-DA0E-44FB-82E6-DFB69038C2A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CB761FA-84F9-40A9-933E-6751516B19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E40BBF-0C27-4802-A72F-A3433076F1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B5600-2B35-4A47-8374-E2866905C53B}"/>
                  </a:ext>
                </a:extLst>
              </p:cNvPr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B5600-2B35-4A47-8374-E2866905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041B41C-E59E-4813-8F8D-F822F7C06E1C}"/>
              </a:ext>
            </a:extLst>
          </p:cNvPr>
          <p:cNvSpPr/>
          <p:nvPr/>
        </p:nvSpPr>
        <p:spPr>
          <a:xfrm>
            <a:off x="619742" y="281257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651EE3-34CC-4F68-A8E7-748BACF0B2C5}"/>
              </a:ext>
            </a:extLst>
          </p:cNvPr>
          <p:cNvGrpSpPr/>
          <p:nvPr/>
        </p:nvGrpSpPr>
        <p:grpSpPr>
          <a:xfrm>
            <a:off x="847137" y="2665245"/>
            <a:ext cx="3084505" cy="1996828"/>
            <a:chOff x="899592" y="2662110"/>
            <a:chExt cx="4289527" cy="274977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7E274A6-9E3C-4A3C-BC41-A5AB3C5FB8C5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2D8955-CA17-4972-9B6E-D16DF1EAA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09216F-E83C-47A3-A3F2-2F0B8BBB92A9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09216F-E83C-47A3-A3F2-2F0B8BBB9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A526C47-B4C8-4569-B2E8-154079EF2F17}"/>
                    </a:ext>
                  </a:extLst>
                </p:cNvPr>
                <p:cNvSpPr txBox="1"/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A526C47-B4C8-4569-B2E8-154079EF2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772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F9E46E-5311-4639-B264-F0C0D87C0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3519995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E30442-684F-42E3-82CB-B49B8025E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036" y="3530488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D34A1C-602F-430E-A86F-8B546B195413}"/>
                    </a:ext>
                  </a:extLst>
                </p:cNvPr>
                <p:cNvSpPr txBox="1"/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D34A1C-602F-430E-A86F-8B546B195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ED6D2C8-EC1C-45C3-A70B-C7C7164BDBC7}"/>
                    </a:ext>
                  </a:extLst>
                </p:cNvPr>
                <p:cNvSpPr txBox="1"/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ED6D2C8-EC1C-45C3-A70B-C7C7164BD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blipFill>
                  <a:blip r:embed="rId6"/>
                  <a:stretch>
                    <a:fillRect r="-89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4F74C93-9CB6-4808-8FCC-1CD835336590}"/>
                    </a:ext>
                  </a:extLst>
                </p:cNvPr>
                <p:cNvSpPr txBox="1"/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4F74C93-9CB6-4808-8FCC-1CD835336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4EF51-8095-44F3-9C3D-F51EAA8F3FA0}"/>
                  </a:ext>
                </a:extLst>
              </p:cNvPr>
              <p:cNvSpPr txBox="1"/>
              <p:nvPr/>
            </p:nvSpPr>
            <p:spPr>
              <a:xfrm>
                <a:off x="4528132" y="2996952"/>
                <a:ext cx="38164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From the graph we observe the possible outputs (i.e.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values):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≥−2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4EF51-8095-44F3-9C3D-F51EAA8F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32" y="2996952"/>
                <a:ext cx="3816424" cy="1323439"/>
              </a:xfrm>
              <a:prstGeom prst="rect">
                <a:avLst/>
              </a:prstGeom>
              <a:blipFill>
                <a:blip r:embed="rId8"/>
                <a:stretch>
                  <a:fillRect l="-1757" t="-2765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9C19C3-2387-40C5-ADFA-A495B567189C}"/>
              </a:ext>
            </a:extLst>
          </p:cNvPr>
          <p:cNvSpPr/>
          <p:nvPr/>
        </p:nvSpPr>
        <p:spPr>
          <a:xfrm>
            <a:off x="4372427" y="2682127"/>
            <a:ext cx="4160013" cy="2187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3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row: Down 29">
            <a:extLst>
              <a:ext uri="{FF2B5EF4-FFF2-40B4-BE49-F238E27FC236}">
                <a16:creationId xmlns:a16="http://schemas.microsoft.com/office/drawing/2014/main" id="{25C11F75-5168-4D64-8822-C64D02E2CE68}"/>
              </a:ext>
            </a:extLst>
          </p:cNvPr>
          <p:cNvSpPr/>
          <p:nvPr/>
        </p:nvSpPr>
        <p:spPr>
          <a:xfrm rot="12627783">
            <a:off x="1523426" y="3878695"/>
            <a:ext cx="260037" cy="19945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4D606A-91D3-4B7A-973D-A331D21477E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A17D3AC-D888-48C6-9AC3-BE1946674D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61073B-E12E-45FC-81AF-920CF488BAB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B5EC35-CB72-4E3F-A15A-9F44A4584DA5}"/>
                  </a:ext>
                </a:extLst>
              </p:cNvPr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B5EC35-CB72-4E3F-A15A-9F44A458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5B036A-83FD-493B-9F0D-164182E7195C}"/>
              </a:ext>
            </a:extLst>
          </p:cNvPr>
          <p:cNvGrpSpPr/>
          <p:nvPr/>
        </p:nvGrpSpPr>
        <p:grpSpPr>
          <a:xfrm>
            <a:off x="963251" y="2292772"/>
            <a:ext cx="4545980" cy="3081437"/>
            <a:chOff x="899592" y="2475625"/>
            <a:chExt cx="4317094" cy="289783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20E4C7-8E5F-47B3-BE15-1C49ECB8CADA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F11CFD-E01C-4BA4-A4B4-2A4FBB28E4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21050-7433-4F02-AFF2-8011A4DF2EF1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21050-7433-4F02-AFF2-8011A4DF2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4D3FDB-F540-41BE-A6DC-EF8C5D13C1F4}"/>
                    </a:ext>
                  </a:extLst>
                </p:cNvPr>
                <p:cNvSpPr txBox="1"/>
                <p:nvPr/>
              </p:nvSpPr>
              <p:spPr>
                <a:xfrm>
                  <a:off x="1976668" y="278495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4D3FDB-F540-41BE-A6DC-EF8C5D13C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84956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5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CC41D1-B358-4518-B022-5B814ED62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2849219"/>
              <a:ext cx="878591" cy="22016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DFDEA-61FF-4D28-AAE8-A0956EF4F0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8860" y="3063009"/>
              <a:ext cx="1153998" cy="19878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043E9E-7E35-421D-A93C-741CF6253295}"/>
                    </a:ext>
                  </a:extLst>
                </p:cNvPr>
                <p:cNvSpPr txBox="1"/>
                <p:nvPr/>
              </p:nvSpPr>
              <p:spPr>
                <a:xfrm>
                  <a:off x="2607117" y="2475625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043E9E-7E35-421D-A93C-741CF6253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17" y="2475625"/>
                  <a:ext cx="2609569" cy="5085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434161-6627-4013-BDAC-C4B1817261A2}"/>
                    </a:ext>
                  </a:extLst>
                </p:cNvPr>
                <p:cNvSpPr txBox="1"/>
                <p:nvPr/>
              </p:nvSpPr>
              <p:spPr>
                <a:xfrm>
                  <a:off x="2633528" y="5026132"/>
                  <a:ext cx="742053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434161-6627-4013-BDAC-C4B181726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8" y="5026132"/>
                  <a:ext cx="742053" cy="3473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4AFCFB-5384-46DA-A346-44BC7F7157B2}"/>
                    </a:ext>
                  </a:extLst>
                </p:cNvPr>
                <p:cNvSpPr txBox="1"/>
                <p:nvPr/>
              </p:nvSpPr>
              <p:spPr>
                <a:xfrm>
                  <a:off x="1911944" y="4024381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4AFCFB-5384-46DA-A346-44BC7F715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944" y="4024381"/>
                  <a:ext cx="576064" cy="508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E159CF-9B03-4A3D-84A3-907BF58204C1}"/>
                    </a:ext>
                  </a:extLst>
                </p:cNvPr>
                <p:cNvSpPr txBox="1"/>
                <p:nvPr/>
              </p:nvSpPr>
              <p:spPr>
                <a:xfrm>
                  <a:off x="1934461" y="3611940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E159CF-9B03-4A3D-84A3-907BF5820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4461" y="3611940"/>
                  <a:ext cx="576064" cy="3473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B56121-DAC6-45EC-9C68-2D5CFB39863A}"/>
                    </a:ext>
                  </a:extLst>
                </p:cNvPr>
                <p:cNvSpPr txBox="1"/>
                <p:nvPr/>
              </p:nvSpPr>
              <p:spPr>
                <a:xfrm>
                  <a:off x="3159862" y="2938020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B56121-DAC6-45EC-9C68-2D5CFB398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862" y="2938020"/>
                  <a:ext cx="576064" cy="3473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F242AEB-7803-4DDC-BE61-712D70DEB8E1}"/>
                    </a:ext>
                  </a:extLst>
                </p:cNvPr>
                <p:cNvSpPr txBox="1"/>
                <p:nvPr/>
              </p:nvSpPr>
              <p:spPr>
                <a:xfrm>
                  <a:off x="1715806" y="3730023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F242AEB-7803-4DDC-BE61-712D70DEB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806" y="3730023"/>
                  <a:ext cx="576064" cy="34732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0E22F6-ACBB-476D-A8C1-4326FB834FEC}"/>
                  </a:ext>
                </a:extLst>
              </p:cNvPr>
              <p:cNvSpPr txBox="1"/>
              <p:nvPr/>
            </p:nvSpPr>
            <p:spPr>
              <a:xfrm>
                <a:off x="5392552" y="2449721"/>
                <a:ext cx="3631119" cy="199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we saw how we could sketch the line representing each side of the equation, then find the point of intersection, 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0E22F6-ACBB-476D-A8C1-4326FB83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52" y="2449721"/>
                <a:ext cx="3631119" cy="1995931"/>
              </a:xfrm>
              <a:prstGeom prst="rect">
                <a:avLst/>
              </a:prstGeom>
              <a:blipFill>
                <a:blip r:embed="rId11"/>
                <a:stretch>
                  <a:fillRect l="-1513" t="-1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8BA745-5A0F-4425-AEA7-60FC77895C1E}"/>
              </a:ext>
            </a:extLst>
          </p:cNvPr>
          <p:cNvCxnSpPr/>
          <p:nvPr/>
        </p:nvCxnSpPr>
        <p:spPr>
          <a:xfrm flipV="1">
            <a:off x="1027411" y="2838893"/>
            <a:ext cx="3152366" cy="1638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8C52522-E70A-46A1-8EEE-7E66D0AC3F12}"/>
              </a:ext>
            </a:extLst>
          </p:cNvPr>
          <p:cNvSpPr/>
          <p:nvPr/>
        </p:nvSpPr>
        <p:spPr>
          <a:xfrm rot="8409496">
            <a:off x="4432336" y="2855003"/>
            <a:ext cx="269819" cy="23194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D27FC6-71FA-4676-A837-FF7A2342383D}"/>
                  </a:ext>
                </a:extLst>
              </p:cNvPr>
              <p:cNvSpPr txBox="1"/>
              <p:nvPr/>
            </p:nvSpPr>
            <p:spPr>
              <a:xfrm>
                <a:off x="5118532" y="4573113"/>
                <a:ext cx="3710879" cy="18560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, this is the intersection of the original </a:t>
                </a:r>
                <a:r>
                  <a:rPr lang="en-GB" sz="1600" dirty="0" err="1">
                    <a:solidFill>
                      <a:schemeClr val="tx1"/>
                    </a:solidFill>
                  </a:rPr>
                  <a:t>unreflected</a:t>
                </a:r>
                <a:r>
                  <a:rPr lang="en-GB" sz="1600" dirty="0">
                    <a:solidFill>
                      <a:schemeClr val="tx1"/>
                    </a:solidFill>
                  </a:rPr>
                  <a:t> line (i.e.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) with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D27FC6-71FA-4676-A837-FF7A23423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2" y="4573113"/>
                <a:ext cx="3710879" cy="18560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97544-38A1-40B9-8808-62DE305B4F00}"/>
                  </a:ext>
                </a:extLst>
              </p:cNvPr>
              <p:cNvSpPr txBox="1"/>
              <p:nvPr/>
            </p:nvSpPr>
            <p:spPr>
              <a:xfrm>
                <a:off x="413337" y="4791307"/>
                <a:ext cx="3993610" cy="1854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, this is the intersection of the negated reflected line (i.e.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) with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97544-38A1-40B9-8808-62DE305B4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37" y="4791307"/>
                <a:ext cx="3993610" cy="18542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F821BD7-89B8-4A51-A8BF-4A8D134CE7A0}"/>
              </a:ext>
            </a:extLst>
          </p:cNvPr>
          <p:cNvSpPr txBox="1"/>
          <p:nvPr/>
        </p:nvSpPr>
        <p:spPr>
          <a:xfrm>
            <a:off x="2197117" y="6237312"/>
            <a:ext cx="267968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Only the modulus bit is negated, not the whole equation.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52AD1B-0A33-4771-AFFE-D3CF416A2C10}"/>
              </a:ext>
            </a:extLst>
          </p:cNvPr>
          <p:cNvSpPr/>
          <p:nvPr/>
        </p:nvSpPr>
        <p:spPr>
          <a:xfrm>
            <a:off x="315555" y="2281326"/>
            <a:ext cx="8545005" cy="4487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4D021-8E41-4F43-B8C9-16E5313D3C82}"/>
              </a:ext>
            </a:extLst>
          </p:cNvPr>
          <p:cNvSpPr/>
          <p:nvPr/>
        </p:nvSpPr>
        <p:spPr>
          <a:xfrm>
            <a:off x="216433" y="210443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825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3022"/>
            <a:ext cx="4076700" cy="2209800"/>
          </a:xfrm>
          <a:prstGeom prst="rect">
            <a:avLst/>
          </a:prstGeom>
        </p:spPr>
      </p:pic>
      <p:grpSp>
        <p:nvGrpSpPr>
          <p:cNvPr id="3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82455"/>
            <a:ext cx="4067947" cy="128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806157"/>
            <a:ext cx="187220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2008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363213"/>
                <a:ext cx="4032448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: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: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Either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+1=2    →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−1=2      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: Graph is at its maximum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 (alternative by symmetry, -1 is halfway between -3 and 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63213"/>
                <a:ext cx="4032448" cy="3293209"/>
              </a:xfrm>
              <a:prstGeom prst="rect">
                <a:avLst/>
              </a:prstGeom>
              <a:blipFill>
                <a:blip r:embed="rId4"/>
                <a:stretch>
                  <a:fillRect l="-908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0112" y="2903985"/>
                <a:ext cx="3024336" cy="375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2−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is not reflected: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is reflected: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Check: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 works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en-GB" sz="1600" dirty="0"/>
                  <a:t> works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903985"/>
                <a:ext cx="3024336" cy="3752437"/>
              </a:xfrm>
              <a:prstGeom prst="rect">
                <a:avLst/>
              </a:prstGeom>
              <a:blipFill rotWithShape="0">
                <a:blip r:embed="rId5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7544" y="3394066"/>
            <a:ext cx="2880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0548" y="2903985"/>
            <a:ext cx="2880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3392553"/>
            <a:ext cx="4032448" cy="32007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78580" y="2903985"/>
            <a:ext cx="3369884" cy="3752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E3B1F9-9B97-4744-92AF-FF6751EDFCC3}"/>
                  </a:ext>
                </a:extLst>
              </p:cNvPr>
              <p:cNvSpPr txBox="1"/>
              <p:nvPr/>
            </p:nvSpPr>
            <p:spPr>
              <a:xfrm>
                <a:off x="3422126" y="646499"/>
                <a:ext cx="4608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can sketch this function by starting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1200" dirty="0"/>
                  <a:t> and gradually transform it as per the previous example.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E3B1F9-9B97-4744-92AF-FF6751ED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126" y="646499"/>
                <a:ext cx="4608512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5A19B-7D30-42E0-9A85-57D9E756FBE4}"/>
              </a:ext>
            </a:extLst>
          </p:cNvPr>
          <p:cNvCxnSpPr>
            <a:cxnSpLocks/>
          </p:cNvCxnSpPr>
          <p:nvPr/>
        </p:nvCxnSpPr>
        <p:spPr>
          <a:xfrm>
            <a:off x="6120234" y="929928"/>
            <a:ext cx="129073" cy="20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2G – NB Skipped Ex2F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51-52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8666DE-93E3-45E4-A580-DB2522B14001}"/>
              </a:ext>
            </a:extLst>
          </p:cNvPr>
          <p:cNvSpPr txBox="1"/>
          <p:nvPr/>
        </p:nvSpPr>
        <p:spPr>
          <a:xfrm>
            <a:off x="4336592" y="26711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786719-A590-4268-B133-0439E1C8560D}"/>
                  </a:ext>
                </a:extLst>
              </p:cNvPr>
              <p:cNvSpPr txBox="1"/>
              <p:nvPr/>
            </p:nvSpPr>
            <p:spPr>
              <a:xfrm>
                <a:off x="4355976" y="2924944"/>
                <a:ext cx="414940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2006 1I]</a:t>
                </a:r>
              </a:p>
              <a:p>
                <a:r>
                  <a:rPr lang="en-GB" dirty="0"/>
                  <a:t>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how many solutions?</a:t>
                </a:r>
              </a:p>
              <a:p>
                <a:endParaRPr lang="en-GB" dirty="0"/>
              </a:p>
              <a:p>
                <a:r>
                  <a:rPr lang="en-GB" b="1" dirty="0"/>
                  <a:t>0 solutions.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are each at least 0, and thus must both be 0 to add to 0. But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, but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Alternatively, if we sketch 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we can see it never touches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-axis, and therefore has no roots.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786719-A590-4268-B133-0439E1C85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924944"/>
                <a:ext cx="4149406" cy="3416320"/>
              </a:xfrm>
              <a:prstGeom prst="rect">
                <a:avLst/>
              </a:prstGeom>
              <a:blipFill>
                <a:blip r:embed="rId2"/>
                <a:stretch>
                  <a:fillRect l="-1324" t="-1071" r="-2206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40C3A94-C044-46B5-B9F2-CF97BE3E649C}"/>
              </a:ext>
            </a:extLst>
          </p:cNvPr>
          <p:cNvSpPr/>
          <p:nvPr/>
        </p:nvSpPr>
        <p:spPr>
          <a:xfrm>
            <a:off x="4356024" y="3861048"/>
            <a:ext cx="4427411" cy="2480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2AA1F-CA5D-804E-A650-D7D0D8ABC6DB}"/>
              </a:ext>
            </a:extLst>
          </p:cNvPr>
          <p:cNvSpPr txBox="1"/>
          <p:nvPr/>
        </p:nvSpPr>
        <p:spPr>
          <a:xfrm>
            <a:off x="395536" y="2682537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Q7-10 &amp; 		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9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4023D-3FDD-46D2-83F5-BD476B1B5DE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0257B13-FA9A-4F8B-A7BC-1E65130AFEA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D1B62A-9750-4D59-A89E-113D98F0D3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/>
              <p:nvPr/>
            </p:nvSpPr>
            <p:spPr>
              <a:xfrm>
                <a:off x="1879227" y="908720"/>
                <a:ext cx="5285061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find</a:t>
                </a:r>
              </a:p>
              <a:p>
                <a:pPr marL="342900" indent="-3429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sz="24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endParaRPr lang="en-GB" sz="24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27" y="908720"/>
                <a:ext cx="5285061" cy="1569660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/>
              <p:nvPr/>
            </p:nvSpPr>
            <p:spPr>
              <a:xfrm>
                <a:off x="1115616" y="3024358"/>
                <a:ext cx="64087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24358"/>
                <a:ext cx="6408712" cy="1200329"/>
              </a:xfrm>
              <a:prstGeom prst="rect">
                <a:avLst/>
              </a:prstGeom>
              <a:blipFill>
                <a:blip r:embed="rId3"/>
                <a:stretch>
                  <a:fillRect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69465BE-C4ED-40A2-88B5-08B38153699B}"/>
              </a:ext>
            </a:extLst>
          </p:cNvPr>
          <p:cNvSpPr/>
          <p:nvPr/>
        </p:nvSpPr>
        <p:spPr>
          <a:xfrm>
            <a:off x="1403648" y="2996952"/>
            <a:ext cx="6048672" cy="13979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8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9258B9-9D83-4BD4-ABFE-14812E6A96E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BF6F8DE-012C-4139-9FBA-929BB0332D8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Modulus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B46D8D-39D2-4C8F-98E6-71FC338AF05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A7B8654-B267-4DF0-898C-DB935259AA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09932"/>
                  </p:ext>
                </p:extLst>
              </p:nvPr>
            </p:nvGraphicFramePr>
            <p:xfrm>
              <a:off x="1056167" y="1482061"/>
              <a:ext cx="6096000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0213498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7648509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822905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0772833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7455167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452892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796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128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A7B8654-B267-4DF0-898C-DB935259AA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09932"/>
                  </p:ext>
                </p:extLst>
              </p:nvPr>
            </p:nvGraphicFramePr>
            <p:xfrm>
              <a:off x="1056167" y="1482061"/>
              <a:ext cx="6096000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0213498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7648509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822905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0772833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7455167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452892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8197" r="-50059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796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08197" r="-5005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128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F0853C-B38B-4291-A424-889FA7AF5F42}"/>
                  </a:ext>
                </a:extLst>
              </p:cNvPr>
              <p:cNvSpPr txBox="1"/>
              <p:nvPr/>
            </p:nvSpPr>
            <p:spPr>
              <a:xfrm>
                <a:off x="1088065" y="836712"/>
                <a:ext cx="117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F0853C-B38B-4291-A424-889FA7AF5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65" y="836712"/>
                <a:ext cx="1179679" cy="461665"/>
              </a:xfrm>
              <a:prstGeom prst="rect">
                <a:avLst/>
              </a:prstGeom>
              <a:blipFill>
                <a:blip r:embed="rId3"/>
                <a:stretch>
                  <a:fillRect r="-206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EEC8CD-0327-4C0C-B622-2801F8AD2428}"/>
              </a:ext>
            </a:extLst>
          </p:cNvPr>
          <p:cNvCxnSpPr/>
          <p:nvPr/>
        </p:nvCxnSpPr>
        <p:spPr>
          <a:xfrm flipV="1">
            <a:off x="4427984" y="2780928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5F4FF-8E5C-480D-BD80-ACA44429F358}"/>
              </a:ext>
            </a:extLst>
          </p:cNvPr>
          <p:cNvCxnSpPr>
            <a:cxnSpLocks/>
          </p:cNvCxnSpPr>
          <p:nvPr/>
        </p:nvCxnSpPr>
        <p:spPr>
          <a:xfrm>
            <a:off x="2473136" y="4514912"/>
            <a:ext cx="3960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4DB53-66D2-4641-8684-BAC607DD10B9}"/>
              </a:ext>
            </a:extLst>
          </p:cNvPr>
          <p:cNvGrpSpPr/>
          <p:nvPr/>
        </p:nvGrpSpPr>
        <p:grpSpPr>
          <a:xfrm>
            <a:off x="3124572" y="3087628"/>
            <a:ext cx="862216" cy="451389"/>
            <a:chOff x="3124572" y="3087628"/>
            <a:chExt cx="862216" cy="4513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38D082-4D12-4967-9A45-A77C36BC80E1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FA37958-BF5D-40E2-9465-A7816B39F94B}"/>
                    </a:ext>
                  </a:extLst>
                </p:cNvPr>
                <p:cNvSpPr txBox="1"/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(−2,2)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FA37958-BF5D-40E2-9465-A7816B39F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E5A2AC-69B7-46A5-B3E8-413153A9705F}"/>
              </a:ext>
            </a:extLst>
          </p:cNvPr>
          <p:cNvGrpSpPr/>
          <p:nvPr/>
        </p:nvGrpSpPr>
        <p:grpSpPr>
          <a:xfrm>
            <a:off x="3709212" y="3594284"/>
            <a:ext cx="862216" cy="451389"/>
            <a:chOff x="3124572" y="3087628"/>
            <a:chExt cx="862216" cy="4513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CFC938-B5B4-4C7C-8133-50FC2460B71B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98AC4AA-5459-40D2-87AE-9F832B224F81}"/>
                    </a:ext>
                  </a:extLst>
                </p:cNvPr>
                <p:cNvSpPr txBox="1"/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(−1,1)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98AC4AA-5459-40D2-87AE-9F832B224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64F957-53A4-4F1B-97DB-D0A8EFE2F89A}"/>
              </a:ext>
            </a:extLst>
          </p:cNvPr>
          <p:cNvGrpSpPr/>
          <p:nvPr/>
        </p:nvGrpSpPr>
        <p:grpSpPr>
          <a:xfrm>
            <a:off x="4349904" y="4168130"/>
            <a:ext cx="792088" cy="432339"/>
            <a:chOff x="3118500" y="3106678"/>
            <a:chExt cx="792088" cy="43233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70B86F-25E4-43BA-9B7B-AF5DCFD98DE0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663684-3CF4-49E1-97B8-8229CFEE46F5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663684-3CF4-49E1-97B8-8229CFEE4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455BEA-AC79-40A7-8B5A-3349DDE314D0}"/>
              </a:ext>
            </a:extLst>
          </p:cNvPr>
          <p:cNvGrpSpPr/>
          <p:nvPr/>
        </p:nvGrpSpPr>
        <p:grpSpPr>
          <a:xfrm>
            <a:off x="5006522" y="3613334"/>
            <a:ext cx="792088" cy="432339"/>
            <a:chOff x="3118500" y="3106678"/>
            <a:chExt cx="792088" cy="43233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08DD93-2B56-40F8-A0CF-9D9A03355775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D7064F-C3A0-4EFF-B363-588DE7A5200D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D7064F-C3A0-4EFF-B363-588DE7A520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10D7C-E91D-4B59-9B80-E2745EE089B1}"/>
              </a:ext>
            </a:extLst>
          </p:cNvPr>
          <p:cNvGrpSpPr/>
          <p:nvPr/>
        </p:nvGrpSpPr>
        <p:grpSpPr>
          <a:xfrm>
            <a:off x="5560762" y="3106678"/>
            <a:ext cx="792088" cy="432339"/>
            <a:chOff x="3118500" y="3106678"/>
            <a:chExt cx="792088" cy="43233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A70BE1-18CB-446E-937A-A0870EA808CE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1A4A8E-29E0-4E6F-BE96-5FBD00FE0A0F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1A4A8E-29E0-4E6F-BE96-5FBD00FE0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8DED064-5682-49F2-9012-14A17F82DE54}"/>
              </a:ext>
            </a:extLst>
          </p:cNvPr>
          <p:cNvSpPr/>
          <p:nvPr/>
        </p:nvSpPr>
        <p:spPr>
          <a:xfrm>
            <a:off x="2060872" y="1853953"/>
            <a:ext cx="1025227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75EDBE-4D5F-4429-A8B3-3B013453316E}"/>
              </a:ext>
            </a:extLst>
          </p:cNvPr>
          <p:cNvSpPr/>
          <p:nvPr/>
        </p:nvSpPr>
        <p:spPr>
          <a:xfrm>
            <a:off x="3091831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529D0C-E677-4887-9028-2CA8B0B81B8F}"/>
              </a:ext>
            </a:extLst>
          </p:cNvPr>
          <p:cNvSpPr/>
          <p:nvPr/>
        </p:nvSpPr>
        <p:spPr>
          <a:xfrm>
            <a:off x="4101483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16D455-E0DE-4591-A74C-DE79AFCF6BF8}"/>
              </a:ext>
            </a:extLst>
          </p:cNvPr>
          <p:cNvSpPr/>
          <p:nvPr/>
        </p:nvSpPr>
        <p:spPr>
          <a:xfrm>
            <a:off x="5107685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BD1406-FD92-4A24-9187-5C78A7D3DED4}"/>
              </a:ext>
            </a:extLst>
          </p:cNvPr>
          <p:cNvSpPr/>
          <p:nvPr/>
        </p:nvSpPr>
        <p:spPr>
          <a:xfrm>
            <a:off x="6104769" y="1853953"/>
            <a:ext cx="1029455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C92551-9614-448D-8F76-A5BC92FF5EDC}"/>
              </a:ext>
            </a:extLst>
          </p:cNvPr>
          <p:cNvGrpSpPr/>
          <p:nvPr/>
        </p:nvGrpSpPr>
        <p:grpSpPr>
          <a:xfrm>
            <a:off x="2654300" y="2887980"/>
            <a:ext cx="3609340" cy="1638300"/>
            <a:chOff x="2654300" y="2887980"/>
            <a:chExt cx="3609340" cy="16383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0A5AC1-43ED-4E57-8FAF-1C02077E1C56}"/>
                </a:ext>
              </a:extLst>
            </p:cNvPr>
            <p:cNvCxnSpPr>
              <a:cxnSpLocks/>
            </p:cNvCxnSpPr>
            <p:nvPr/>
          </p:nvCxnSpPr>
          <p:spPr>
            <a:xfrm>
              <a:off x="2654300" y="2971800"/>
              <a:ext cx="1778000" cy="1549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96D1856-BA53-4394-8AF2-756463E61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2460" y="2887980"/>
              <a:ext cx="1821180" cy="16383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13541A-DDF1-4B71-A8A0-AFCDA0D827BD}"/>
                  </a:ext>
                </a:extLst>
              </p:cNvPr>
              <p:cNvSpPr txBox="1"/>
              <p:nvPr/>
            </p:nvSpPr>
            <p:spPr>
              <a:xfrm>
                <a:off x="5264343" y="5053286"/>
                <a:ext cx="2985858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then reflect up any section below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13541A-DDF1-4B71-A8A0-AFCDA0D8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343" y="5053286"/>
                <a:ext cx="2985858" cy="1200329"/>
              </a:xfrm>
              <a:prstGeom prst="rect">
                <a:avLst/>
              </a:prstGeom>
              <a:blipFill>
                <a:blip r:embed="rId9"/>
                <a:stretch>
                  <a:fillRect l="-1420" t="-2488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D7F219-5A1D-4D99-8E8E-61FDA600371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B71B11E-8ED9-4D6E-A363-04A7A3A46E2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Modulus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37C7FB-C79B-41B4-AB1A-6BCCFD1EE38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4258BA-03B8-42D6-9BA4-4BF343B2F8C6}"/>
                  </a:ext>
                </a:extLst>
              </p:cNvPr>
              <p:cNvSpPr txBox="1"/>
              <p:nvPr/>
            </p:nvSpPr>
            <p:spPr>
              <a:xfrm>
                <a:off x="462704" y="952318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4258BA-03B8-42D6-9BA4-4BF343B2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4" y="952318"/>
                <a:ext cx="295232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CC29B6-76E9-473E-B8F9-D40A85301278}"/>
              </a:ext>
            </a:extLst>
          </p:cNvPr>
          <p:cNvCxnSpPr>
            <a:cxnSpLocks/>
          </p:cNvCxnSpPr>
          <p:nvPr/>
        </p:nvCxnSpPr>
        <p:spPr>
          <a:xfrm flipV="1">
            <a:off x="1789559" y="1723653"/>
            <a:ext cx="0" cy="190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BF9634-B047-421E-A8D0-CA024D250914}"/>
              </a:ext>
            </a:extLst>
          </p:cNvPr>
          <p:cNvCxnSpPr>
            <a:cxnSpLocks/>
          </p:cNvCxnSpPr>
          <p:nvPr/>
        </p:nvCxnSpPr>
        <p:spPr>
          <a:xfrm>
            <a:off x="719634" y="2980705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3E67B-542D-43AB-9BD5-42A6AA4E7986}"/>
                  </a:ext>
                </a:extLst>
              </p:cNvPr>
              <p:cNvSpPr txBox="1"/>
              <p:nvPr/>
            </p:nvSpPr>
            <p:spPr>
              <a:xfrm>
                <a:off x="2798341" y="2816746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3E67B-542D-43AB-9BD5-42A6AA4E7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41" y="2816746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DE5B4F-D804-4A1F-9F59-CF2F5148AE46}"/>
                  </a:ext>
                </a:extLst>
              </p:cNvPr>
              <p:cNvSpPr txBox="1"/>
              <p:nvPr/>
            </p:nvSpPr>
            <p:spPr>
              <a:xfrm>
                <a:off x="1656169" y="1458982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DE5B4F-D804-4A1F-9F59-CF2F5148A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69" y="1458982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65DE0F-A442-4A52-A884-17EFF7AED106}"/>
              </a:ext>
            </a:extLst>
          </p:cNvPr>
          <p:cNvCxnSpPr>
            <a:cxnSpLocks/>
          </p:cNvCxnSpPr>
          <p:nvPr/>
        </p:nvCxnSpPr>
        <p:spPr>
          <a:xfrm flipV="1">
            <a:off x="1581515" y="2979420"/>
            <a:ext cx="414925" cy="8096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2B16FD-4963-4A2E-80FC-9EB7068AAD38}"/>
              </a:ext>
            </a:extLst>
          </p:cNvPr>
          <p:cNvCxnSpPr>
            <a:cxnSpLocks/>
          </p:cNvCxnSpPr>
          <p:nvPr/>
        </p:nvCxnSpPr>
        <p:spPr>
          <a:xfrm flipV="1">
            <a:off x="1993900" y="1962150"/>
            <a:ext cx="524694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945DE0-A3BB-4BFB-AEDF-DB7D50CCE40B}"/>
              </a:ext>
            </a:extLst>
          </p:cNvPr>
          <p:cNvCxnSpPr>
            <a:cxnSpLocks/>
          </p:cNvCxnSpPr>
          <p:nvPr/>
        </p:nvCxnSpPr>
        <p:spPr>
          <a:xfrm flipH="1" flipV="1">
            <a:off x="1466850" y="1943100"/>
            <a:ext cx="527050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7318C3-DACD-448E-88D6-A61EB4B97343}"/>
                  </a:ext>
                </a:extLst>
              </p:cNvPr>
              <p:cNvSpPr txBox="1"/>
              <p:nvPr/>
            </p:nvSpPr>
            <p:spPr>
              <a:xfrm>
                <a:off x="1466006" y="3264917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7318C3-DACD-448E-88D6-A61EB4B9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06" y="3264917"/>
                <a:ext cx="3806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2C1314-2DD4-44B3-A7DA-4BF04B866DE8}"/>
                  </a:ext>
                </a:extLst>
              </p:cNvPr>
              <p:cNvSpPr txBox="1"/>
              <p:nvPr/>
            </p:nvSpPr>
            <p:spPr>
              <a:xfrm>
                <a:off x="1537808" y="2474447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2C1314-2DD4-44B3-A7DA-4BF04B866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08" y="2474447"/>
                <a:ext cx="38061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DA42B7-E2EB-4220-A003-DDF0452B00CF}"/>
                  </a:ext>
                </a:extLst>
              </p:cNvPr>
              <p:cNvSpPr txBox="1"/>
              <p:nvPr/>
            </p:nvSpPr>
            <p:spPr>
              <a:xfrm>
                <a:off x="1835577" y="2957791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DA42B7-E2EB-4220-A003-DDF0452B0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77" y="2957791"/>
                <a:ext cx="380619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B21F4AD-19A5-4557-BB86-2C0B6A6077CB}"/>
              </a:ext>
            </a:extLst>
          </p:cNvPr>
          <p:cNvSpPr txBox="1"/>
          <p:nvPr/>
        </p:nvSpPr>
        <p:spPr>
          <a:xfrm>
            <a:off x="2665370" y="1780436"/>
            <a:ext cx="1056246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Tip</a:t>
            </a:r>
            <a:r>
              <a:rPr lang="en-GB" sz="1100" dirty="0"/>
              <a:t>: I like to sketch the non-modulus graph first with a dotted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36F13-B058-4B6F-8FA8-8E38B3095CFB}"/>
                  </a:ext>
                </a:extLst>
              </p:cNvPr>
              <p:cNvSpPr txBox="1"/>
              <p:nvPr/>
            </p:nvSpPr>
            <p:spPr>
              <a:xfrm>
                <a:off x="4283968" y="949863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36F13-B058-4B6F-8FA8-8E38B3095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949863"/>
                <a:ext cx="2952328" cy="369332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0F9BFF-70B3-4553-88A2-9627A2596938}"/>
              </a:ext>
            </a:extLst>
          </p:cNvPr>
          <p:cNvCxnSpPr>
            <a:cxnSpLocks/>
          </p:cNvCxnSpPr>
          <p:nvPr/>
        </p:nvCxnSpPr>
        <p:spPr>
          <a:xfrm flipV="1">
            <a:off x="5569917" y="1733798"/>
            <a:ext cx="0" cy="190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81EF02-AF13-4D26-8374-9E9FF6F5FF67}"/>
              </a:ext>
            </a:extLst>
          </p:cNvPr>
          <p:cNvCxnSpPr>
            <a:cxnSpLocks/>
          </p:cNvCxnSpPr>
          <p:nvPr/>
        </p:nvCxnSpPr>
        <p:spPr>
          <a:xfrm>
            <a:off x="4499992" y="2990850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5FF78F-705B-4DE7-8A9C-426E9ADE3B16}"/>
                  </a:ext>
                </a:extLst>
              </p:cNvPr>
              <p:cNvSpPr txBox="1"/>
              <p:nvPr/>
            </p:nvSpPr>
            <p:spPr>
              <a:xfrm>
                <a:off x="6578699" y="282689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5FF78F-705B-4DE7-8A9C-426E9ADE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99" y="2826891"/>
                <a:ext cx="28269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A608B9-5F75-471A-9739-F7922A9A36F2}"/>
                  </a:ext>
                </a:extLst>
              </p:cNvPr>
              <p:cNvSpPr txBox="1"/>
              <p:nvPr/>
            </p:nvSpPr>
            <p:spPr>
              <a:xfrm>
                <a:off x="5436527" y="146912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A608B9-5F75-471A-9739-F7922A9A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527" y="1469127"/>
                <a:ext cx="28269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5685F7-DDBE-4A22-AFE0-558A7B4979BB}"/>
              </a:ext>
            </a:extLst>
          </p:cNvPr>
          <p:cNvCxnSpPr>
            <a:cxnSpLocks/>
          </p:cNvCxnSpPr>
          <p:nvPr/>
        </p:nvCxnSpPr>
        <p:spPr>
          <a:xfrm flipV="1">
            <a:off x="5361873" y="2989565"/>
            <a:ext cx="414925" cy="8096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287CF2-8327-4467-9D26-59C10218E19E}"/>
              </a:ext>
            </a:extLst>
          </p:cNvPr>
          <p:cNvCxnSpPr>
            <a:cxnSpLocks/>
          </p:cNvCxnSpPr>
          <p:nvPr/>
        </p:nvCxnSpPr>
        <p:spPr>
          <a:xfrm flipV="1">
            <a:off x="5774258" y="1972295"/>
            <a:ext cx="524694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F091E7-C714-4612-A885-9E1FEB387150}"/>
              </a:ext>
            </a:extLst>
          </p:cNvPr>
          <p:cNvCxnSpPr>
            <a:cxnSpLocks/>
          </p:cNvCxnSpPr>
          <p:nvPr/>
        </p:nvCxnSpPr>
        <p:spPr>
          <a:xfrm flipH="1" flipV="1">
            <a:off x="5247208" y="1953245"/>
            <a:ext cx="527050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F572E9-3E59-4B5D-8331-65401E63FF0B}"/>
                  </a:ext>
                </a:extLst>
              </p:cNvPr>
              <p:cNvSpPr txBox="1"/>
              <p:nvPr/>
            </p:nvSpPr>
            <p:spPr>
              <a:xfrm>
                <a:off x="5246364" y="327506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F572E9-3E59-4B5D-8331-65401E63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364" y="3275062"/>
                <a:ext cx="380619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16496-917A-4CE1-BE48-6ECD527DA9C4}"/>
                  </a:ext>
                </a:extLst>
              </p:cNvPr>
              <p:cNvSpPr txBox="1"/>
              <p:nvPr/>
            </p:nvSpPr>
            <p:spPr>
              <a:xfrm>
                <a:off x="5318166" y="248459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16496-917A-4CE1-BE48-6ECD527D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66" y="2484592"/>
                <a:ext cx="380619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740A2-0006-4C01-A02B-92F5C1E43048}"/>
                  </a:ext>
                </a:extLst>
              </p:cNvPr>
              <p:cNvSpPr txBox="1"/>
              <p:nvPr/>
            </p:nvSpPr>
            <p:spPr>
              <a:xfrm>
                <a:off x="5615935" y="2967936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740A2-0006-4C01-A02B-92F5C1E43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935" y="2967936"/>
                <a:ext cx="380619" cy="409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313C79-7777-4BA5-90C0-72514EF42E99}"/>
              </a:ext>
            </a:extLst>
          </p:cNvPr>
          <p:cNvCxnSpPr>
            <a:cxnSpLocks/>
          </p:cNvCxnSpPr>
          <p:nvPr/>
        </p:nvCxnSpPr>
        <p:spPr>
          <a:xfrm>
            <a:off x="4583497" y="2242830"/>
            <a:ext cx="213543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9767FC-B20C-43F2-84C4-061AB8B3E43D}"/>
                  </a:ext>
                </a:extLst>
              </p:cNvPr>
              <p:cNvSpPr txBox="1"/>
              <p:nvPr/>
            </p:nvSpPr>
            <p:spPr>
              <a:xfrm>
                <a:off x="6266274" y="1992523"/>
                <a:ext cx="6679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9767FC-B20C-43F2-84C4-061AB8B3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74" y="1992523"/>
                <a:ext cx="66792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5E14B2B-229C-4DB9-AE34-B0CD3ECC230F}"/>
              </a:ext>
            </a:extLst>
          </p:cNvPr>
          <p:cNvSpPr txBox="1"/>
          <p:nvPr/>
        </p:nvSpPr>
        <p:spPr>
          <a:xfrm>
            <a:off x="6924674" y="1459602"/>
            <a:ext cx="1950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As you would have done in Pure Year 1, sketch a line for each side of the equation, so that we can use the points of intersection.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3BDDF9-CDBD-4D5F-B9B7-FE86CD1CD39B}"/>
                  </a:ext>
                </a:extLst>
              </p:cNvPr>
              <p:cNvSpPr txBox="1"/>
              <p:nvPr/>
            </p:nvSpPr>
            <p:spPr>
              <a:xfrm>
                <a:off x="7209701" y="2581165"/>
                <a:ext cx="18295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intersection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200" dirty="0"/>
                  <a:t> with the original </a:t>
                </a:r>
                <a:r>
                  <a:rPr lang="en-GB" sz="1200" b="1" dirty="0" err="1"/>
                  <a:t>unreflected</a:t>
                </a:r>
                <a:r>
                  <a:rPr lang="en-GB" sz="1200" dirty="0"/>
                  <a:t> graph, i.e.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3BDDF9-CDBD-4D5F-B9B7-FE86CD1CD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01" y="2581165"/>
                <a:ext cx="1829524" cy="1384995"/>
              </a:xfrm>
              <a:prstGeom prst="rect">
                <a:avLst/>
              </a:prstGeom>
              <a:blipFill>
                <a:blip r:embed="rId15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042324-42F3-47FA-9E54-7C7FBEFC9188}"/>
                  </a:ext>
                </a:extLst>
              </p:cNvPr>
              <p:cNvSpPr txBox="1"/>
              <p:nvPr/>
            </p:nvSpPr>
            <p:spPr>
              <a:xfrm>
                <a:off x="3554257" y="2994208"/>
                <a:ext cx="182952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intersection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200" dirty="0"/>
                  <a:t> with the </a:t>
                </a:r>
                <a:r>
                  <a:rPr lang="en-GB" sz="1200" b="1" dirty="0"/>
                  <a:t>reflected</a:t>
                </a:r>
                <a:r>
                  <a:rPr lang="en-GB" sz="1200" dirty="0"/>
                  <a:t> (i.e. negated) graph, i.e.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=3−2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endParaRPr lang="en-GB" sz="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042324-42F3-47FA-9E54-7C7FBEFC9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257" y="2994208"/>
                <a:ext cx="1829524" cy="12618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4A3C4B9-B3CC-43B5-9937-E832A8576221}"/>
              </a:ext>
            </a:extLst>
          </p:cNvPr>
          <p:cNvCxnSpPr/>
          <p:nvPr/>
        </p:nvCxnSpPr>
        <p:spPr>
          <a:xfrm flipH="1" flipV="1">
            <a:off x="6286500" y="2343150"/>
            <a:ext cx="923201" cy="61209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D229404-3104-4FF3-B7AC-736554F35DD8}"/>
              </a:ext>
            </a:extLst>
          </p:cNvPr>
          <p:cNvCxnSpPr>
            <a:cxnSpLocks/>
          </p:cNvCxnSpPr>
          <p:nvPr/>
        </p:nvCxnSpPr>
        <p:spPr>
          <a:xfrm flipV="1">
            <a:off x="4752753" y="2447925"/>
            <a:ext cx="638397" cy="58235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567FE9-F72D-4F2B-B932-CC98E384A357}"/>
                  </a:ext>
                </a:extLst>
              </p:cNvPr>
              <p:cNvSpPr txBox="1"/>
              <p:nvPr/>
            </p:nvSpPr>
            <p:spPr>
              <a:xfrm>
                <a:off x="360980" y="4111916"/>
                <a:ext cx="2952328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567FE9-F72D-4F2B-B932-CC98E384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0" y="4111916"/>
                <a:ext cx="2952328" cy="4834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D3F419-B653-46D3-B082-073E1B877456}"/>
              </a:ext>
            </a:extLst>
          </p:cNvPr>
          <p:cNvCxnSpPr>
            <a:cxnSpLocks/>
          </p:cNvCxnSpPr>
          <p:nvPr/>
        </p:nvCxnSpPr>
        <p:spPr>
          <a:xfrm flipH="1" flipV="1">
            <a:off x="1600356" y="5070802"/>
            <a:ext cx="10731" cy="159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0914A6-61E2-4513-8BF7-74556603387F}"/>
              </a:ext>
            </a:extLst>
          </p:cNvPr>
          <p:cNvCxnSpPr>
            <a:cxnSpLocks/>
          </p:cNvCxnSpPr>
          <p:nvPr/>
        </p:nvCxnSpPr>
        <p:spPr>
          <a:xfrm>
            <a:off x="530431" y="6327854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5ECD63-A2F6-4671-B7DF-92B4FC140D54}"/>
                  </a:ext>
                </a:extLst>
              </p:cNvPr>
              <p:cNvSpPr txBox="1"/>
              <p:nvPr/>
            </p:nvSpPr>
            <p:spPr>
              <a:xfrm>
                <a:off x="2609138" y="6163895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5ECD63-A2F6-4671-B7DF-92B4FC14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38" y="6163895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F23B1A-4637-4BC1-8871-FE4D18074FAD}"/>
                  </a:ext>
                </a:extLst>
              </p:cNvPr>
              <p:cNvSpPr txBox="1"/>
              <p:nvPr/>
            </p:nvSpPr>
            <p:spPr>
              <a:xfrm>
                <a:off x="1466966" y="480613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F23B1A-4637-4BC1-8871-FE4D18074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66" y="4806131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7D84C3-1CD5-47CA-A07C-35850E08374D}"/>
              </a:ext>
            </a:extLst>
          </p:cNvPr>
          <p:cNvCxnSpPr>
            <a:cxnSpLocks/>
          </p:cNvCxnSpPr>
          <p:nvPr/>
        </p:nvCxnSpPr>
        <p:spPr>
          <a:xfrm flipV="1">
            <a:off x="1804697" y="5059680"/>
            <a:ext cx="379341" cy="1278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F301BA-1336-490F-A8C7-540AD3A4A022}"/>
              </a:ext>
            </a:extLst>
          </p:cNvPr>
          <p:cNvCxnSpPr>
            <a:cxnSpLocks/>
          </p:cNvCxnSpPr>
          <p:nvPr/>
        </p:nvCxnSpPr>
        <p:spPr>
          <a:xfrm flipH="1" flipV="1">
            <a:off x="1383938" y="5074920"/>
            <a:ext cx="420759" cy="1244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BBC4CD-74BB-4F60-96CE-C34D79B9B23D}"/>
                  </a:ext>
                </a:extLst>
              </p:cNvPr>
              <p:cNvSpPr txBox="1"/>
              <p:nvPr/>
            </p:nvSpPr>
            <p:spPr>
              <a:xfrm>
                <a:off x="1340985" y="5623476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BBC4CD-74BB-4F60-96CE-C34D79B9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5" y="5623476"/>
                <a:ext cx="380619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E0D17A0-EF28-4666-9695-6C67CEA1B119}"/>
              </a:ext>
            </a:extLst>
          </p:cNvPr>
          <p:cNvCxnSpPr>
            <a:cxnSpLocks/>
          </p:cNvCxnSpPr>
          <p:nvPr/>
        </p:nvCxnSpPr>
        <p:spPr>
          <a:xfrm>
            <a:off x="896258" y="5715000"/>
            <a:ext cx="1668780" cy="708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D02BE-4C7A-419C-9C23-C8D369E8D222}"/>
                  </a:ext>
                </a:extLst>
              </p:cNvPr>
              <p:cNvSpPr txBox="1"/>
              <p:nvPr/>
            </p:nvSpPr>
            <p:spPr>
              <a:xfrm>
                <a:off x="1340985" y="5971574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D02BE-4C7A-419C-9C23-C8D369E8D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5" y="5971574"/>
                <a:ext cx="380619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A83A678-C468-4527-A857-4B685BC1F2C1}"/>
                  </a:ext>
                </a:extLst>
              </p:cNvPr>
              <p:cNvSpPr txBox="1"/>
              <p:nvPr/>
            </p:nvSpPr>
            <p:spPr>
              <a:xfrm>
                <a:off x="2653278" y="5186555"/>
                <a:ext cx="1829524" cy="1499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/>
              </a:p>
              <a:p>
                <a:endParaRPr lang="en-GB" sz="1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A83A678-C468-4527-A857-4B685BC1F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78" y="5186555"/>
                <a:ext cx="1829524" cy="1499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39DDF6-E433-4BE1-B92F-C9B99C6B74E9}"/>
                  </a:ext>
                </a:extLst>
              </p:cNvPr>
              <p:cNvSpPr txBox="1"/>
              <p:nvPr/>
            </p:nvSpPr>
            <p:spPr>
              <a:xfrm>
                <a:off x="4864460" y="4422430"/>
                <a:ext cx="2952328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39DDF6-E433-4BE1-B92F-C9B99C6B7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60" y="4422430"/>
                <a:ext cx="2952328" cy="48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C2A72FB-9084-4381-BE5A-6C1DA6F59EA4}"/>
                  </a:ext>
                </a:extLst>
              </p:cNvPr>
              <p:cNvSpPr txBox="1"/>
              <p:nvPr/>
            </p:nvSpPr>
            <p:spPr>
              <a:xfrm>
                <a:off x="4932251" y="5032330"/>
                <a:ext cx="3396741" cy="164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graph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=|3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−5|</m:t>
                    </m:r>
                  </m:oMath>
                </a14:m>
                <a:r>
                  <a:rPr lang="en-GB" sz="1600" dirty="0"/>
                  <a:t> needs to be above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By observation (and using our points of intersection), this occurs 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C2A72FB-9084-4381-BE5A-6C1DA6F59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51" y="5032330"/>
                <a:ext cx="3396741" cy="1641283"/>
              </a:xfrm>
              <a:prstGeom prst="rect">
                <a:avLst/>
              </a:prstGeom>
              <a:blipFill>
                <a:blip r:embed="rId22"/>
                <a:stretch>
                  <a:fillRect l="-898" t="-1115" r="-19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row: Right 73">
            <a:extLst>
              <a:ext uri="{FF2B5EF4-FFF2-40B4-BE49-F238E27FC236}">
                <a16:creationId xmlns:a16="http://schemas.microsoft.com/office/drawing/2014/main" id="{819E378A-2BF2-4ACC-91CE-EB08B3B45734}"/>
              </a:ext>
            </a:extLst>
          </p:cNvPr>
          <p:cNvSpPr/>
          <p:nvPr/>
        </p:nvSpPr>
        <p:spPr>
          <a:xfrm rot="10800000">
            <a:off x="4472756" y="5479008"/>
            <a:ext cx="365944" cy="4645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19C4A20-EFC2-4F57-9466-4822E4FDD5BF}"/>
              </a:ext>
            </a:extLst>
          </p:cNvPr>
          <p:cNvCxnSpPr>
            <a:cxnSpLocks/>
          </p:cNvCxnSpPr>
          <p:nvPr/>
        </p:nvCxnSpPr>
        <p:spPr>
          <a:xfrm flipH="1">
            <a:off x="1871663" y="6117109"/>
            <a:ext cx="3537" cy="2122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233243-AAE4-4FA8-90BF-3238E64771C1}"/>
              </a:ext>
            </a:extLst>
          </p:cNvPr>
          <p:cNvCxnSpPr>
            <a:cxnSpLocks/>
          </p:cNvCxnSpPr>
          <p:nvPr/>
        </p:nvCxnSpPr>
        <p:spPr>
          <a:xfrm flipH="1">
            <a:off x="1709738" y="6058876"/>
            <a:ext cx="4339" cy="275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EC83CF9-F75C-41DF-81D0-FA29BEB5073D}"/>
                  </a:ext>
                </a:extLst>
              </p:cNvPr>
              <p:cNvSpPr txBox="1"/>
              <p:nvPr/>
            </p:nvSpPr>
            <p:spPr>
              <a:xfrm>
                <a:off x="1709895" y="6361009"/>
                <a:ext cx="2670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EC83CF9-F75C-41DF-81D0-FA29BEB50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95" y="6361009"/>
                <a:ext cx="267020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14896E6-25D0-4129-95C0-48591A2C7999}"/>
                  </a:ext>
                </a:extLst>
              </p:cNvPr>
              <p:cNvSpPr txBox="1"/>
              <p:nvPr/>
            </p:nvSpPr>
            <p:spPr>
              <a:xfrm>
                <a:off x="1568603" y="6279158"/>
                <a:ext cx="26702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14896E6-25D0-4129-95C0-48591A2C7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03" y="6279158"/>
                <a:ext cx="267020" cy="41030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3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  <p:bldP spid="25" grpId="0" animBg="1"/>
      <p:bldP spid="26" grpId="0" animBg="1"/>
      <p:bldP spid="29" grpId="0"/>
      <p:bldP spid="30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9" grpId="0" animBg="1"/>
      <p:bldP spid="52" grpId="0"/>
      <p:bldP spid="53" grpId="0"/>
      <p:bldP spid="58" grpId="0"/>
      <p:bldP spid="67" grpId="0"/>
      <p:bldP spid="68" grpId="0"/>
      <p:bldP spid="70" grpId="0" animBg="1"/>
      <p:bldP spid="73" grpId="0"/>
      <p:bldP spid="74" grpId="0" animBg="1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02B003-C3B9-4D1D-B864-4D7E5F70067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67AB3F3-CFB9-450C-9DDD-9F71E4FD1A4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762A18C-E933-4AB7-B296-AC5B810E587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F1D984-A049-459C-9EF1-FCFD5C34A265}"/>
                  </a:ext>
                </a:extLst>
              </p:cNvPr>
              <p:cNvSpPr txBox="1"/>
              <p:nvPr/>
            </p:nvSpPr>
            <p:spPr>
              <a:xfrm>
                <a:off x="539552" y="836712"/>
                <a:ext cx="2952328" cy="55399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GB" sz="1200" dirty="0"/>
                  <a:t>(be careful – there’s only one solution!)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F1D984-A049-459C-9EF1-FCFD5C34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295232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E81BA4-A892-458C-9A2B-66A2280ADA0F}"/>
              </a:ext>
            </a:extLst>
          </p:cNvPr>
          <p:cNvCxnSpPr>
            <a:cxnSpLocks/>
          </p:cNvCxnSpPr>
          <p:nvPr/>
        </p:nvCxnSpPr>
        <p:spPr>
          <a:xfrm flipH="1" flipV="1">
            <a:off x="1844040" y="1508760"/>
            <a:ext cx="14071" cy="186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B7114D-49C5-443C-9897-6581876C5155}"/>
              </a:ext>
            </a:extLst>
          </p:cNvPr>
          <p:cNvCxnSpPr>
            <a:cxnSpLocks/>
          </p:cNvCxnSpPr>
          <p:nvPr/>
        </p:nvCxnSpPr>
        <p:spPr>
          <a:xfrm>
            <a:off x="777454" y="3040990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DFFD91-AE41-4F11-AA29-E03368774A24}"/>
                  </a:ext>
                </a:extLst>
              </p:cNvPr>
              <p:cNvSpPr txBox="1"/>
              <p:nvPr/>
            </p:nvSpPr>
            <p:spPr>
              <a:xfrm>
                <a:off x="2856161" y="287703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DFFD91-AE41-4F11-AA29-E0336877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61" y="2877031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118B55-1521-46D9-A6F2-8C4C70E715DA}"/>
                  </a:ext>
                </a:extLst>
              </p:cNvPr>
              <p:cNvSpPr txBox="1"/>
              <p:nvPr/>
            </p:nvSpPr>
            <p:spPr>
              <a:xfrm>
                <a:off x="1820669" y="138972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118B55-1521-46D9-A6F2-8C4C70E71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69" y="1389727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B15F2A-A398-4A36-8B99-3E2013D64E3B}"/>
              </a:ext>
            </a:extLst>
          </p:cNvPr>
          <p:cNvCxnSpPr>
            <a:cxnSpLocks/>
          </p:cNvCxnSpPr>
          <p:nvPr/>
        </p:nvCxnSpPr>
        <p:spPr>
          <a:xfrm flipV="1">
            <a:off x="1487840" y="1859280"/>
            <a:ext cx="1323940" cy="1184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75A16-3BFE-4E25-9B4F-7908A387A175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2125980"/>
            <a:ext cx="802041" cy="913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03232-C39C-451B-8822-4EA14927454F}"/>
                  </a:ext>
                </a:extLst>
              </p:cNvPr>
              <p:cNvSpPr txBox="1"/>
              <p:nvPr/>
            </p:nvSpPr>
            <p:spPr>
              <a:xfrm>
                <a:off x="1572768" y="190989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03232-C39C-451B-8822-4EA149274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68" y="1909892"/>
                <a:ext cx="3806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9DF369-E4AE-44ED-84C6-D0661EC6B4BC}"/>
              </a:ext>
            </a:extLst>
          </p:cNvPr>
          <p:cNvCxnSpPr>
            <a:cxnSpLocks/>
          </p:cNvCxnSpPr>
          <p:nvPr/>
        </p:nvCxnSpPr>
        <p:spPr>
          <a:xfrm flipV="1">
            <a:off x="1097280" y="1783080"/>
            <a:ext cx="868680" cy="1783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93B4E5-A7B9-42C0-838D-0CF4465B6111}"/>
                  </a:ext>
                </a:extLst>
              </p:cNvPr>
              <p:cNvSpPr txBox="1"/>
              <p:nvPr/>
            </p:nvSpPr>
            <p:spPr>
              <a:xfrm>
                <a:off x="1580388" y="2562790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93B4E5-A7B9-42C0-838D-0CF4465B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88" y="2562790"/>
                <a:ext cx="38061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93F02D-E38F-4BDF-B228-26F0243399FD}"/>
                  </a:ext>
                </a:extLst>
              </p:cNvPr>
              <p:cNvSpPr txBox="1"/>
              <p:nvPr/>
            </p:nvSpPr>
            <p:spPr>
              <a:xfrm>
                <a:off x="838200" y="3865240"/>
                <a:ext cx="23495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We can see the line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/>
                  <a:t> only intersects with the reflected part of the modulus graph.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93F02D-E38F-4BDF-B228-26F02433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5240"/>
                <a:ext cx="2349500" cy="2585323"/>
              </a:xfrm>
              <a:prstGeom prst="rect">
                <a:avLst/>
              </a:prstGeom>
              <a:blipFill>
                <a:blip r:embed="rId7"/>
                <a:stretch>
                  <a:fillRect l="-2338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97799F-6680-4197-8E6B-AEF241F09464}"/>
                  </a:ext>
                </a:extLst>
              </p:cNvPr>
              <p:cNvSpPr txBox="1"/>
              <p:nvPr/>
            </p:nvSpPr>
            <p:spPr>
              <a:xfrm>
                <a:off x="4211960" y="835729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97799F-6680-4197-8E6B-AEF241F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835729"/>
                <a:ext cx="2952328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EDD231-706F-4F58-B30B-F710D1AF297F}"/>
              </a:ext>
            </a:extLst>
          </p:cNvPr>
          <p:cNvCxnSpPr>
            <a:cxnSpLocks/>
          </p:cNvCxnSpPr>
          <p:nvPr/>
        </p:nvCxnSpPr>
        <p:spPr>
          <a:xfrm flipH="1" flipV="1">
            <a:off x="5625711" y="1507476"/>
            <a:ext cx="14071" cy="186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726D47-E081-402F-8D30-B9B4C8B0AE64}"/>
              </a:ext>
            </a:extLst>
          </p:cNvPr>
          <p:cNvCxnSpPr>
            <a:cxnSpLocks/>
          </p:cNvCxnSpPr>
          <p:nvPr/>
        </p:nvCxnSpPr>
        <p:spPr>
          <a:xfrm>
            <a:off x="4559125" y="3039706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2FBEBB-A8EA-430C-AD30-87D1EF22F8C1}"/>
                  </a:ext>
                </a:extLst>
              </p:cNvPr>
              <p:cNvSpPr txBox="1"/>
              <p:nvPr/>
            </p:nvSpPr>
            <p:spPr>
              <a:xfrm>
                <a:off x="6637832" y="287574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2FBEBB-A8EA-430C-AD30-87D1EF22F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832" y="2875747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F5933E-387A-4B46-9236-0052285DDF0A}"/>
                  </a:ext>
                </a:extLst>
              </p:cNvPr>
              <p:cNvSpPr txBox="1"/>
              <p:nvPr/>
            </p:nvSpPr>
            <p:spPr>
              <a:xfrm>
                <a:off x="5602340" y="1388443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F5933E-387A-4B46-9236-0052285DD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40" y="1388443"/>
                <a:ext cx="28269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92EDE3-5DB3-4B5E-B8E7-ACD3C49F8F2D}"/>
              </a:ext>
            </a:extLst>
          </p:cNvPr>
          <p:cNvCxnSpPr>
            <a:cxnSpLocks/>
          </p:cNvCxnSpPr>
          <p:nvPr/>
        </p:nvCxnSpPr>
        <p:spPr>
          <a:xfrm flipV="1">
            <a:off x="5848350" y="1501775"/>
            <a:ext cx="685800" cy="1524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92E46E-C69A-4274-AEC8-07AA647630F6}"/>
              </a:ext>
            </a:extLst>
          </p:cNvPr>
          <p:cNvCxnSpPr>
            <a:cxnSpLocks/>
          </p:cNvCxnSpPr>
          <p:nvPr/>
        </p:nvCxnSpPr>
        <p:spPr>
          <a:xfrm flipH="1" flipV="1">
            <a:off x="5137150" y="1473200"/>
            <a:ext cx="703863" cy="157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AC159E-DB45-41DD-8FCD-E491A9F06E4D}"/>
                  </a:ext>
                </a:extLst>
              </p:cNvPr>
              <p:cNvSpPr txBox="1"/>
              <p:nvPr/>
            </p:nvSpPr>
            <p:spPr>
              <a:xfrm>
                <a:off x="5367139" y="2492808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AC159E-DB45-41DD-8FCD-E491A9F06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9" y="2492808"/>
                <a:ext cx="380619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93729E-4574-42DB-80BF-727CA1148BE3}"/>
              </a:ext>
            </a:extLst>
          </p:cNvPr>
          <p:cNvCxnSpPr>
            <a:cxnSpLocks/>
          </p:cNvCxnSpPr>
          <p:nvPr/>
        </p:nvCxnSpPr>
        <p:spPr>
          <a:xfrm flipV="1">
            <a:off x="5302250" y="1708150"/>
            <a:ext cx="1473200" cy="172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CA713E-9CD8-42CA-B264-64F4216EBCF0}"/>
                  </a:ext>
                </a:extLst>
              </p:cNvPr>
              <p:cNvSpPr txBox="1"/>
              <p:nvPr/>
            </p:nvSpPr>
            <p:spPr>
              <a:xfrm>
                <a:off x="5654159" y="3037756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CA713E-9CD8-42CA-B264-64F4216EB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59" y="3037756"/>
                <a:ext cx="380619" cy="4092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6C4409-F6AC-46DB-BA0D-42054B41A9F8}"/>
                  </a:ext>
                </a:extLst>
              </p:cNvPr>
              <p:cNvSpPr txBox="1"/>
              <p:nvPr/>
            </p:nvSpPr>
            <p:spPr>
              <a:xfrm>
                <a:off x="4623095" y="3873362"/>
                <a:ext cx="2543249" cy="270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Determine ‘critical values’: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6C4409-F6AC-46DB-BA0D-42054B41A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095" y="3873362"/>
                <a:ext cx="2543249" cy="2709716"/>
              </a:xfrm>
              <a:prstGeom prst="rect">
                <a:avLst/>
              </a:prstGeom>
              <a:blipFill>
                <a:blip r:embed="rId12"/>
                <a:stretch>
                  <a:fillRect l="-1196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B6C07A35-D1D8-4704-A5C6-15B733556963}"/>
              </a:ext>
            </a:extLst>
          </p:cNvPr>
          <p:cNvSpPr/>
          <p:nvPr/>
        </p:nvSpPr>
        <p:spPr>
          <a:xfrm>
            <a:off x="742435" y="3820975"/>
            <a:ext cx="2749445" cy="2827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B41037-CEC6-46A3-AC29-E95DB886FD98}"/>
              </a:ext>
            </a:extLst>
          </p:cNvPr>
          <p:cNvSpPr/>
          <p:nvPr/>
        </p:nvSpPr>
        <p:spPr>
          <a:xfrm>
            <a:off x="4431526" y="3818552"/>
            <a:ext cx="2732762" cy="2827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5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4BFEFB-D2B3-CA46-B6E8-C9324ADF3EFF}"/>
              </a:ext>
            </a:extLst>
          </p:cNvPr>
          <p:cNvSpPr txBox="1"/>
          <p:nvPr/>
        </p:nvSpPr>
        <p:spPr>
          <a:xfrm>
            <a:off x="611560" y="2682537"/>
            <a:ext cx="8531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Q1-4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Q5&amp;6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Q7-9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Q10-13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21511</TotalTime>
  <Words>3313</Words>
  <Application>Microsoft Office PowerPoint</Application>
  <PresentationFormat>On-screen Show (4:3)</PresentationFormat>
  <Paragraphs>874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P2 Chapter 2 :: Functions &amp;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822</cp:revision>
  <dcterms:created xsi:type="dcterms:W3CDTF">2013-02-28T07:36:55Z</dcterms:created>
  <dcterms:modified xsi:type="dcterms:W3CDTF">2019-08-31T15:34:39Z</dcterms:modified>
</cp:coreProperties>
</file>