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758" r:id="rId2"/>
    <p:sldId id="762" r:id="rId3"/>
    <p:sldId id="761" r:id="rId4"/>
    <p:sldId id="777" r:id="rId5"/>
    <p:sldId id="774" r:id="rId6"/>
    <p:sldId id="775" r:id="rId7"/>
    <p:sldId id="778" r:id="rId8"/>
    <p:sldId id="768" r:id="rId9"/>
    <p:sldId id="73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479" autoAdjust="0"/>
    <p:restoredTop sz="96132" autoAdjust="0"/>
  </p:normalViewPr>
  <p:slideViewPr>
    <p:cSldViewPr>
      <p:cViewPr varScale="1">
        <p:scale>
          <a:sx n="81" d="100"/>
          <a:sy n="81" d="100"/>
        </p:scale>
        <p:origin x="728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Normal Distribution </a:t>
            </a:r>
          </a:p>
          <a:p>
            <a:pPr algn="ctr"/>
            <a:r>
              <a:rPr lang="en-GB" sz="7200" dirty="0"/>
              <a:t>– Standard Normal Distribution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 (Part 4)</a:t>
            </a:r>
          </a:p>
        </p:txBody>
      </p:sp>
    </p:spTree>
    <p:extLst>
      <p:ext uri="{BB962C8B-B14F-4D97-AF65-F5344CB8AC3E}">
        <p14:creationId xmlns:p14="http://schemas.microsoft.com/office/powerpoint/2010/main" val="426391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tandard normal distribu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3" t="8597" r="3719"/>
          <a:stretch/>
        </p:blipFill>
        <p:spPr bwMode="auto">
          <a:xfrm>
            <a:off x="611560" y="836712"/>
            <a:ext cx="6696744" cy="4593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>
            <a:off x="4860032" y="3068960"/>
            <a:ext cx="1152128" cy="57606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12160" y="2348880"/>
            <a:ext cx="3131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The Standard Normal Distribution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Standard Normal Distribution</a:t>
              </a:r>
              <a:endParaRPr lang="en-GB" sz="32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0" y="5430491"/>
            <a:ext cx="9142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Coding occurs here so that </a:t>
            </a:r>
          </a:p>
          <a:p>
            <a:pPr algn="ctr"/>
            <a:r>
              <a:rPr lang="en-GB" sz="2400" dirty="0"/>
              <a:t>all different possible normal distributions become </a:t>
            </a:r>
          </a:p>
          <a:p>
            <a:pPr algn="ctr"/>
            <a:r>
              <a:rPr lang="en-GB" sz="2400" dirty="0"/>
              <a:t>a single unified distribution (</a:t>
            </a:r>
            <a:r>
              <a:rPr lang="en-GB" sz="2400" b="1" dirty="0"/>
              <a:t>the standard normal distribution</a:t>
            </a:r>
            <a:r>
              <a:rPr lang="en-GB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96632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Standard Normal Distribution 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267744" y="3718216"/>
            <a:ext cx="4248472" cy="3074632"/>
            <a:chOff x="2808688" y="3789040"/>
            <a:chExt cx="3603048" cy="2902320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08688" y="3789040"/>
              <a:ext cx="3603048" cy="237764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0"/>
                <p:cNvSpPr/>
                <p:nvPr/>
              </p:nvSpPr>
              <p:spPr>
                <a:xfrm>
                  <a:off x="4427984" y="6093296"/>
                  <a:ext cx="431226" cy="598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r>
                    <a:rPr lang="en-GB" sz="2400" dirty="0">
                      <a:solidFill>
                        <a:prstClr val="black"/>
                      </a:solidFill>
                    </a:rPr>
                    <a:t> </a:t>
                  </a:r>
                  <a:endParaRPr lang="en-GB" dirty="0"/>
                </a:p>
              </p:txBody>
            </p:sp>
          </mc:Choice>
          <mc:Fallback xmlns="">
            <p:sp>
              <p:nvSpPr>
                <p:cNvPr id="31" name="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984" y="6093296"/>
                  <a:ext cx="431226" cy="59806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Rectangle 1"/>
          <p:cNvSpPr/>
          <p:nvPr/>
        </p:nvSpPr>
        <p:spPr>
          <a:xfrm>
            <a:off x="367438" y="764704"/>
            <a:ext cx="840797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dirty="0">
                <a:solidFill>
                  <a:prstClr val="black"/>
                </a:solidFill>
              </a:rPr>
              <a:t>The great thing about the </a:t>
            </a:r>
          </a:p>
          <a:p>
            <a:pPr lvl="0" algn="ctr"/>
            <a:r>
              <a:rPr lang="en-GB" sz="4000" dirty="0">
                <a:solidFill>
                  <a:prstClr val="black"/>
                </a:solidFill>
              </a:rPr>
              <a:t>standard normal distribution is </a:t>
            </a:r>
          </a:p>
          <a:p>
            <a:pPr lvl="0" algn="ctr"/>
            <a:r>
              <a:rPr lang="en-GB" sz="4000" dirty="0">
                <a:solidFill>
                  <a:prstClr val="black"/>
                </a:solidFill>
              </a:rPr>
              <a:t>the mean is always 0</a:t>
            </a:r>
          </a:p>
          <a:p>
            <a:pPr lvl="0" algn="ctr"/>
            <a:r>
              <a:rPr lang="en-GB" sz="4000" dirty="0">
                <a:solidFill>
                  <a:prstClr val="black"/>
                </a:solidFill>
              </a:rPr>
              <a:t>and the standard deviation is always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652120" y="4292208"/>
                <a:ext cx="2069379" cy="1370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00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4000" b="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800" dirty="0">
                    <a:solidFill>
                      <a:srgbClr val="FF00FF"/>
                    </a:solidFill>
                  </a:rPr>
                  <a:t>  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440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8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292208"/>
                <a:ext cx="2069379" cy="13708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41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Standard Normal Distribution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827584" y="969450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Normal </a:t>
            </a:r>
          </a:p>
          <a:p>
            <a:pPr algn="ctr"/>
            <a:r>
              <a:rPr lang="en-GB" sz="3600" b="1" dirty="0"/>
              <a:t>Distribution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99277" y="1007409"/>
            <a:ext cx="305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Standard </a:t>
            </a:r>
          </a:p>
          <a:p>
            <a:pPr algn="ctr"/>
            <a:r>
              <a:rPr lang="en-GB" sz="3600" b="1" dirty="0"/>
              <a:t>Distribution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616020"/>
            <a:ext cx="3240360" cy="266429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704" y="2661304"/>
            <a:ext cx="3098131" cy="2573728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V="1">
            <a:off x="618577" y="2386532"/>
            <a:ext cx="0" cy="24482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08431" y="4797152"/>
            <a:ext cx="3744416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625880" y="2348880"/>
            <a:ext cx="0" cy="2448272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004048" y="4797152"/>
            <a:ext cx="3744416" cy="0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67944" y="48691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65523" y="483480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FF"/>
                </a:solidFill>
              </a:rPr>
              <a:t>Z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44208" y="479529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FF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058519" y="4725144"/>
                <a:ext cx="53893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8519" y="4725144"/>
                <a:ext cx="53893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>
            <a:off x="3851920" y="1593215"/>
            <a:ext cx="1493749" cy="330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762214" y="5780254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FF0000"/>
                </a:solidFill>
              </a:rPr>
              <a:t>X scale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33074" y="5786883"/>
            <a:ext cx="23013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FF00FF"/>
                </a:solidFill>
              </a:rPr>
              <a:t>Z scale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009221" y="6236653"/>
            <a:ext cx="1493749" cy="330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7220367" y="2268759"/>
                <a:ext cx="1044656" cy="762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000" b="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FF"/>
                    </a:solidFill>
                  </a:rPr>
                  <a:t>  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40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367" y="2268759"/>
                <a:ext cx="1044656" cy="762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98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Standard Normal Distribution – Finding Z Numbers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5556" y="1050969"/>
                <a:ext cx="4176464" cy="1410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/>
                  <a:t>Normal Distribution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/>
                        </a:rPr>
                        <m:t>~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  <m:d>
                        <m:d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m:rPr>
                                  <m:nor/>
                                </m:rPr>
                                <a:rPr lang="en-GB" sz="4400" dirty="0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GB" sz="4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m:rPr>
                                  <m:nor/>
                                </m:rPr>
                                <a:rPr lang="en-GB" sz="4400" dirty="0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56" y="1050969"/>
                <a:ext cx="4176464" cy="1410579"/>
              </a:xfrm>
              <a:prstGeom prst="rect">
                <a:avLst/>
              </a:prstGeom>
              <a:blipFill>
                <a:blip r:embed="rId2"/>
                <a:stretch>
                  <a:fillRect l="-1898" t="-6466" r="-46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95811" y="1062523"/>
                <a:ext cx="4465068" cy="1410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/>
                  <a:t>Standard Distribution</a:t>
                </a:r>
              </a:p>
              <a:p>
                <a:pPr algn="ctr"/>
                <a:r>
                  <a:rPr lang="en-GB" sz="4400" b="1" dirty="0"/>
                  <a:t>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4400" i="1">
                        <a:solidFill>
                          <a:prstClr val="black"/>
                        </a:solidFill>
                        <a:latin typeface="Cambria Math"/>
                      </a:rPr>
                      <m:t>~</m:t>
                    </m:r>
                    <m:r>
                      <a:rPr lang="en-GB" sz="4400" i="1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4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400" b="0" i="1" smtClean="0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sz="4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GB" sz="4400" i="1" smtClean="0">
                                <a:solidFill>
                                  <a:srgbClr val="FF00FF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GB" sz="4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811" y="1062523"/>
                <a:ext cx="4465068" cy="1410579"/>
              </a:xfrm>
              <a:prstGeom prst="rect">
                <a:avLst/>
              </a:prstGeom>
              <a:blipFill>
                <a:blip r:embed="rId3"/>
                <a:stretch>
                  <a:fillRect l="-1913" t="-6466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838186" y="2936498"/>
                <a:ext cx="4992649" cy="2605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1500" b="0" dirty="0">
                    <a:solidFill>
                      <a:srgbClr val="FF00FF"/>
                    </a:solidFill>
                  </a:rPr>
                  <a:t>Z</a:t>
                </a:r>
                <a:r>
                  <a:rPr lang="en-GB" sz="11500" b="0" dirty="0"/>
                  <a:t> </a:t>
                </a:r>
                <a14:m>
                  <m:oMath xmlns:m="http://schemas.openxmlformats.org/officeDocument/2006/math">
                    <m:r>
                      <a:rPr lang="en-GB" sz="115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1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1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GB" sz="11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endParaRPr lang="en-GB" sz="115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186" y="2936498"/>
                <a:ext cx="4992649" cy="2605457"/>
              </a:xfrm>
              <a:prstGeom prst="rect">
                <a:avLst/>
              </a:prstGeom>
              <a:blipFill>
                <a:blip r:embed="rId4"/>
                <a:stretch>
                  <a:fillRect l="-15873" t="-937" b="-17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316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Standard Normal Distribution – Finding Z Numbers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3568" y="987587"/>
                <a:ext cx="3672408" cy="113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Normal Distribution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~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100</m:t>
                              </m:r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GB" sz="36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15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987587"/>
                <a:ext cx="3672408" cy="1138773"/>
              </a:xfrm>
              <a:prstGeom prst="rect">
                <a:avLst/>
              </a:prstGeom>
              <a:blipFill>
                <a:blip r:embed="rId2"/>
                <a:stretch>
                  <a:fillRect l="-2488" t="-6952" r="-4975" b="-1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71428" y="978496"/>
                <a:ext cx="412216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Standard Distribution</a:t>
                </a:r>
              </a:p>
              <a:p>
                <a:pPr algn="ctr"/>
                <a:r>
                  <a:rPr lang="en-GB" sz="4000" b="1" dirty="0"/>
                  <a:t>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/>
                      </a:rPr>
                      <m:t>~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,1</m:t>
                            </m:r>
                          </m:e>
                          <m:sup>
                            <m: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978496"/>
                <a:ext cx="4122166" cy="1200329"/>
              </a:xfrm>
              <a:prstGeom prst="rect">
                <a:avLst/>
              </a:prstGeom>
              <a:blipFill>
                <a:blip r:embed="rId3"/>
                <a:stretch>
                  <a:fillRect l="-148" t="-6633" b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123728" y="5445224"/>
                <a:ext cx="118333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5400" b="0" dirty="0">
                    <a:solidFill>
                      <a:srgbClr val="FF00FF"/>
                    </a:solidFill>
                  </a:rPr>
                  <a:t>Z</a:t>
                </a:r>
                <a:r>
                  <a:rPr lang="en-GB" sz="5400" b="0" dirty="0"/>
                  <a:t> </a:t>
                </a:r>
                <a14:m>
                  <m:oMath xmlns:m="http://schemas.openxmlformats.org/officeDocument/2006/math">
                    <m:r>
                      <a:rPr lang="en-GB" sz="5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54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5445224"/>
                <a:ext cx="1183337" cy="923330"/>
              </a:xfrm>
              <a:prstGeom prst="rect">
                <a:avLst/>
              </a:prstGeom>
              <a:blipFill>
                <a:blip r:embed="rId4"/>
                <a:stretch>
                  <a:fillRect l="-27320" t="-17763" b="-39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7624" y="2407358"/>
            <a:ext cx="6912768" cy="27181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406365" y="5229200"/>
                <a:ext cx="3533340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GB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130 − </m:t>
                        </m:r>
                        <m:r>
                          <a:rPr lang="en-GB" sz="5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GB" sz="5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sz="5400" dirty="0">
                    <a:solidFill>
                      <a:prstClr val="black"/>
                    </a:solidFill>
                  </a:rPr>
                  <a:t> = </a:t>
                </a:r>
                <a:r>
                  <a:rPr lang="en-GB" sz="5400" dirty="0">
                    <a:solidFill>
                      <a:srgbClr val="FF00FF"/>
                    </a:solidFill>
                  </a:rPr>
                  <a:t>2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365" y="5229200"/>
                <a:ext cx="3533340" cy="1272656"/>
              </a:xfrm>
              <a:prstGeom prst="rect">
                <a:avLst/>
              </a:prstGeom>
              <a:blipFill>
                <a:blip r:embed="rId6"/>
                <a:stretch>
                  <a:fillRect r="-8290" b="-14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51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Standard Normal Distribution – Finding Z Numbers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44435" y="989980"/>
                <a:ext cx="3672408" cy="113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Normal Distribution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~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100</m:t>
                              </m:r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GB" sz="36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15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35" y="989980"/>
                <a:ext cx="3672408" cy="1138773"/>
              </a:xfrm>
              <a:prstGeom prst="rect">
                <a:avLst/>
              </a:prstGeom>
              <a:blipFill>
                <a:blip r:embed="rId2"/>
                <a:stretch>
                  <a:fillRect l="-2658" t="-6952" r="-4983" b="-1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71428" y="978496"/>
                <a:ext cx="412216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Standard Distribution</a:t>
                </a:r>
              </a:p>
              <a:p>
                <a:pPr algn="ctr"/>
                <a:r>
                  <a:rPr lang="en-GB" sz="4000" b="1" dirty="0"/>
                  <a:t>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/>
                      </a:rPr>
                      <m:t>~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,1</m:t>
                            </m:r>
                          </m:e>
                          <m:sup>
                            <m: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978496"/>
                <a:ext cx="4122166" cy="1200329"/>
              </a:xfrm>
              <a:prstGeom prst="rect">
                <a:avLst/>
              </a:prstGeom>
              <a:blipFill>
                <a:blip r:embed="rId3"/>
                <a:stretch>
                  <a:fillRect l="-148" t="-6633" b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687802" y="5479147"/>
                <a:ext cx="3350341" cy="11418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800" b="0" dirty="0">
                    <a:solidFill>
                      <a:srgbClr val="FF00FF"/>
                    </a:solidFill>
                  </a:rPr>
                  <a:t>-1.2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8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4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sz="48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802" y="5479147"/>
                <a:ext cx="3350341" cy="1141851"/>
              </a:xfrm>
              <a:prstGeom prst="rect">
                <a:avLst/>
              </a:prstGeom>
              <a:blipFill>
                <a:blip r:embed="rId4"/>
                <a:stretch>
                  <a:fillRect l="-8379" b="-14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683361" y="5665351"/>
                <a:ext cx="180972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FF0000"/>
                    </a:solidFill>
                  </a:rPr>
                  <a:t>X</a:t>
                </a:r>
                <a:r>
                  <a:rPr lang="en-GB" sz="4400" b="0" dirty="0"/>
                  <a:t>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=82</m:t>
                    </m:r>
                  </m:oMath>
                </a14:m>
                <a:endParaRPr lang="en-GB" sz="44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361" y="5665351"/>
                <a:ext cx="1809726" cy="769441"/>
              </a:xfrm>
              <a:prstGeom prst="rect">
                <a:avLst/>
              </a:prstGeom>
              <a:blipFill>
                <a:blip r:embed="rId5"/>
                <a:stretch>
                  <a:fillRect l="-13468" t="-15748" b="-36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576" y="2564904"/>
            <a:ext cx="3240360" cy="26642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3712" y="2661304"/>
            <a:ext cx="3098131" cy="2573728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 flipV="1">
            <a:off x="690585" y="2386532"/>
            <a:ext cx="0" cy="24482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80439" y="4797152"/>
            <a:ext cx="3744416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697888" y="2348880"/>
            <a:ext cx="0" cy="2448272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76056" y="4797152"/>
            <a:ext cx="3744416" cy="0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15231" y="4869160"/>
            <a:ext cx="7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FF"/>
                </a:solidFill>
              </a:rPr>
              <a:t>-1.2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88224" y="479529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FF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037177" y="4757215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7177" y="4757215"/>
                <a:ext cx="806631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5979595" y="4834804"/>
            <a:ext cx="0" cy="106364"/>
          </a:xfrm>
          <a:prstGeom prst="line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327316" y="4866817"/>
            <a:ext cx="364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490632" y="4832461"/>
            <a:ext cx="0" cy="1063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93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Standard Normal Distribution – Other Notation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8960" y="4221088"/>
                <a:ext cx="842493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8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8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sz="8000" b="0" i="1" smtClean="0">
                              <a:latin typeface="Cambria Math" panose="02040503050406030204" pitchFamily="18" charset="0"/>
                            </a:rPr>
                            <m:t>&lt;3</m:t>
                          </m:r>
                        </m:e>
                      </m:d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8000" i="1"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en-GB" sz="8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8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8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60" y="4221088"/>
                <a:ext cx="8424936" cy="13234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0" y="980728"/>
                <a:ext cx="9144000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5400" dirty="0"/>
                  <a:t>Other notation that </a:t>
                </a:r>
              </a:p>
              <a:p>
                <a:pPr algn="ctr"/>
                <a:r>
                  <a:rPr lang="en-GB" sz="5400" dirty="0"/>
                  <a:t>you may come across is </a:t>
                </a:r>
              </a:p>
              <a:p>
                <a:pPr algn="ctr"/>
                <a:r>
                  <a:rPr lang="en-GB" sz="5400" dirty="0"/>
                  <a:t>phi </a:t>
                </a:r>
                <a14:m>
                  <m:oMath xmlns:m="http://schemas.openxmlformats.org/officeDocument/2006/math">
                    <m:r>
                      <a:rPr lang="en-GB" sz="54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endParaRPr lang="en-GB" sz="5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80728"/>
                <a:ext cx="9144000" cy="2585323"/>
              </a:xfrm>
              <a:prstGeom prst="rect">
                <a:avLst/>
              </a:prstGeom>
              <a:blipFill>
                <a:blip r:embed="rId3"/>
                <a:stretch>
                  <a:fillRect t="-6604" b="-136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8852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 49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267D1F4-8859-7346-AA47-5544E0BD95A4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Q5-7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7656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31233</TotalTime>
  <Words>212</Words>
  <Application>Microsoft Macintosh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1270</cp:revision>
  <dcterms:created xsi:type="dcterms:W3CDTF">2013-02-28T07:36:55Z</dcterms:created>
  <dcterms:modified xsi:type="dcterms:W3CDTF">2019-07-30T18:10:29Z</dcterms:modified>
</cp:coreProperties>
</file>