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81" r:id="rId2"/>
    <p:sldId id="651" r:id="rId3"/>
    <p:sldId id="646" r:id="rId4"/>
    <p:sldId id="647" r:id="rId5"/>
    <p:sldId id="627" r:id="rId6"/>
    <p:sldId id="628" r:id="rId7"/>
    <p:sldId id="629" r:id="rId8"/>
    <p:sldId id="630" r:id="rId9"/>
    <p:sldId id="648" r:id="rId10"/>
    <p:sldId id="631" r:id="rId11"/>
    <p:sldId id="632" r:id="rId12"/>
    <p:sldId id="633" r:id="rId13"/>
    <p:sldId id="634" r:id="rId14"/>
    <p:sldId id="635" r:id="rId15"/>
    <p:sldId id="636" r:id="rId16"/>
    <p:sldId id="637" r:id="rId17"/>
    <p:sldId id="649" r:id="rId18"/>
    <p:sldId id="643" r:id="rId19"/>
    <p:sldId id="644" r:id="rId20"/>
    <p:sldId id="65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7" autoAdjust="0"/>
    <p:restoredTop sz="88534" autoAdjust="0"/>
  </p:normalViewPr>
  <p:slideViewPr>
    <p:cSldViewPr>
      <p:cViewPr varScale="1">
        <p:scale>
          <a:sx n="54" d="100"/>
          <a:sy n="54" d="100"/>
        </p:scale>
        <p:origin x="48" y="36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7" Type="http://schemas.openxmlformats.org/officeDocument/2006/relationships/image" Target="../media/image38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20.png"/><Relationship Id="rId7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0.png"/><Relationship Id="rId5" Type="http://schemas.openxmlformats.org/officeDocument/2006/relationships/image" Target="../media/image400.png"/><Relationship Id="rId4" Type="http://schemas.openxmlformats.org/officeDocument/2006/relationships/image" Target="../media/image39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7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0.png"/><Relationship Id="rId5" Type="http://schemas.openxmlformats.org/officeDocument/2006/relationships/image" Target="../media/image600.png"/><Relationship Id="rId4" Type="http://schemas.openxmlformats.org/officeDocument/2006/relationships/image" Target="../media/image59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0.png"/><Relationship Id="rId7" Type="http://schemas.openxmlformats.org/officeDocument/2006/relationships/image" Target="../media/image1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688" y="2130425"/>
            <a:ext cx="8001000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CorePure1 Chapter 8 :: </a:t>
            </a:r>
            <a:br>
              <a:rPr lang="en-GB" b="1" dirty="0">
                <a:solidFill>
                  <a:srgbClr val="92D050"/>
                </a:solidFill>
              </a:rPr>
            </a:br>
            <a:r>
              <a:rPr lang="en-GB" dirty="0"/>
              <a:t>Proof by Induction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14</a:t>
            </a:r>
            <a:r>
              <a:rPr lang="en-GB" baseline="30000" dirty="0"/>
              <a:t>th</a:t>
            </a:r>
            <a:r>
              <a:rPr lang="en-GB" dirty="0"/>
              <a:t>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1234836"/>
            <a:ext cx="8479521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1518" y="865504"/>
            <a:ext cx="288032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FP1 Jan 2010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3099318"/>
            <a:ext cx="8479521" cy="285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51518" y="3099318"/>
            <a:ext cx="8479521" cy="28515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6932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Exercise 8A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239307" y="74795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158-159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916832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611560" y="2780928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</a:t>
            </a:r>
            <a:r>
              <a:rPr lang="en-US" sz="2400" dirty="0" smtClean="0"/>
              <a:t>Q1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Q2-3</a:t>
            </a:r>
            <a:endParaRPr lang="en-US" sz="2400" dirty="0"/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</a:t>
            </a:r>
            <a:r>
              <a:rPr lang="en-US" sz="2400" dirty="0" smtClean="0"/>
              <a:t>Q4-5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</a:t>
            </a:r>
            <a:r>
              <a:rPr lang="en-US" sz="2400" dirty="0" smtClean="0"/>
              <a:t>Q6-7 </a:t>
            </a:r>
            <a:r>
              <a:rPr lang="en-US" sz="2400" dirty="0"/>
              <a:t>&amp; challenge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1990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Type 2</a:t>
              </a:r>
              <a:r>
                <a:rPr lang="en-GB" sz="3200" dirty="0"/>
                <a:t>: Divisibility Proofs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3402" y="692696"/>
                <a:ext cx="7920880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Step 1: </a:t>
                </a:r>
                <a:r>
                  <a:rPr lang="en-GB" sz="1400" b="1" dirty="0"/>
                  <a:t>Basis:</a:t>
                </a:r>
                <a:r>
                  <a:rPr lang="en-GB" sz="1400" dirty="0"/>
                  <a:t>	Prove the general statement is true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𝑛</m:t>
                    </m:r>
                    <m:r>
                      <a:rPr lang="en-GB" sz="14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Step 2: </a:t>
                </a:r>
                <a:r>
                  <a:rPr lang="en-GB" sz="1400" b="1" dirty="0"/>
                  <a:t>Assumption:</a:t>
                </a:r>
                <a:r>
                  <a:rPr lang="en-GB" sz="1400" dirty="0"/>
                  <a:t> 	Assume the general statement is true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𝑛</m:t>
                    </m:r>
                    <m:r>
                      <a:rPr lang="en-GB" sz="1400" b="0" i="1" smtClean="0">
                        <a:latin typeface="Cambria Math"/>
                      </a:rPr>
                      <m:t>=</m:t>
                    </m:r>
                    <m:r>
                      <a:rPr lang="en-GB" sz="1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Step 3: </a:t>
                </a:r>
                <a:r>
                  <a:rPr lang="en-GB" sz="1400" b="1" dirty="0"/>
                  <a:t>Inductive:	</a:t>
                </a:r>
                <a:r>
                  <a:rPr lang="en-GB" sz="1400" dirty="0"/>
                  <a:t>Show that the general statement is then true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𝑛</m:t>
                    </m:r>
                    <m:r>
                      <a:rPr lang="en-GB" sz="1400" b="0" i="1" smtClean="0">
                        <a:latin typeface="Cambria Math"/>
                      </a:rPr>
                      <m:t>=</m:t>
                    </m:r>
                    <m:r>
                      <a:rPr lang="en-GB" sz="1400" b="0" i="1" smtClean="0">
                        <a:latin typeface="Cambria Math"/>
                      </a:rPr>
                      <m:t>𝑘</m:t>
                    </m:r>
                    <m:r>
                      <a:rPr lang="en-GB" sz="14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Step 4: </a:t>
                </a:r>
                <a:r>
                  <a:rPr lang="en-GB" sz="1400" b="1" dirty="0"/>
                  <a:t>Conclusion:</a:t>
                </a:r>
                <a:r>
                  <a:rPr lang="en-GB" sz="1400" dirty="0"/>
                  <a:t>	The general statement is then true for all positive integers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02" y="692696"/>
                <a:ext cx="792088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77" b="-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9178" y="1772816"/>
                <a:ext cx="7905104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by induction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+11</m:t>
                    </m:r>
                  </m:oMath>
                </a14:m>
                <a:r>
                  <a:rPr lang="en-GB" dirty="0"/>
                  <a:t> is divisible by 4 for all positive integers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78" y="1772816"/>
                <a:ext cx="790510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81991" y="2420888"/>
            <a:ext cx="1558722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1 Basis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45614" y="2411721"/>
                <a:ext cx="66967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+11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+11=20</m:t>
                    </m:r>
                  </m:oMath>
                </a14:m>
                <a:r>
                  <a:rPr lang="en-GB" dirty="0"/>
                  <a:t> which is divisible by 4.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614" y="2411721"/>
                <a:ext cx="6696744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820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385663" y="3276178"/>
            <a:ext cx="1555049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2 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045614" y="3276178"/>
                <a:ext cx="6696744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Assume that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  <m:r>
                          <a:rPr lang="en-GB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+11</m:t>
                    </m:r>
                  </m:oMath>
                </a14:m>
                <a:r>
                  <a:rPr lang="en-GB" dirty="0"/>
                  <a:t> is divisible by 4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𝑘</m:t>
                    </m:r>
                    <m:r>
                      <a:rPr lang="en-GB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614" y="3276178"/>
                <a:ext cx="6696744" cy="374270"/>
              </a:xfrm>
              <a:prstGeom prst="rect">
                <a:avLst/>
              </a:prstGeom>
              <a:blipFill rotWithShape="1">
                <a:blip r:embed="rId6"/>
                <a:stretch>
                  <a:fillRect l="-820" t="-6452" b="-241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1940712" y="3275073"/>
            <a:ext cx="7108038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40712" y="2420887"/>
            <a:ext cx="7108038" cy="8541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9792" y="4379671"/>
            <a:ext cx="406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… Continued on next slide</a:t>
            </a:r>
          </a:p>
        </p:txBody>
      </p:sp>
    </p:spTree>
    <p:extLst>
      <p:ext uri="{BB962C8B-B14F-4D97-AF65-F5344CB8AC3E}">
        <p14:creationId xmlns:p14="http://schemas.microsoft.com/office/powerpoint/2010/main" val="125224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965814" y="5727804"/>
                <a:ext cx="66967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Since true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dirty="0"/>
                  <a:t> and if true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dirty="0"/>
                  <a:t>, true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𝑘</m:t>
                    </m:r>
                    <m:r>
                      <a:rPr lang="en-GB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GB" dirty="0"/>
                  <a:t>, </a:t>
                </a:r>
                <a:endParaRPr lang="en-GB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dirty="0"/>
                  <a:t> true for all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814" y="5727804"/>
                <a:ext cx="6696744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728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Type 2</a:t>
              </a:r>
              <a:r>
                <a:rPr lang="en-GB" sz="3200" dirty="0"/>
                <a:t>: Divisibility Proofs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3402" y="692696"/>
                <a:ext cx="7920880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Step 1: </a:t>
                </a:r>
                <a:r>
                  <a:rPr lang="en-GB" sz="1400" b="1" dirty="0"/>
                  <a:t>Basis:</a:t>
                </a:r>
                <a:r>
                  <a:rPr lang="en-GB" sz="1400" dirty="0"/>
                  <a:t>	Prove the general statement is true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𝑛</m:t>
                    </m:r>
                    <m:r>
                      <a:rPr lang="en-GB" sz="14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Step 2: </a:t>
                </a:r>
                <a:r>
                  <a:rPr lang="en-GB" sz="1400" b="1" dirty="0"/>
                  <a:t>Assumption:</a:t>
                </a:r>
                <a:r>
                  <a:rPr lang="en-GB" sz="1400" dirty="0"/>
                  <a:t> 	Assume the general statement is true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𝑛</m:t>
                    </m:r>
                    <m:r>
                      <a:rPr lang="en-GB" sz="1400" b="0" i="1" smtClean="0">
                        <a:latin typeface="Cambria Math"/>
                      </a:rPr>
                      <m:t>=</m:t>
                    </m:r>
                    <m:r>
                      <a:rPr lang="en-GB" sz="1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Step 3: </a:t>
                </a:r>
                <a:r>
                  <a:rPr lang="en-GB" sz="1400" b="1" dirty="0"/>
                  <a:t>Inductive:	</a:t>
                </a:r>
                <a:r>
                  <a:rPr lang="en-GB" sz="1400" dirty="0"/>
                  <a:t>Show that the general statement is then true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𝑛</m:t>
                    </m:r>
                    <m:r>
                      <a:rPr lang="en-GB" sz="1400" b="0" i="1" smtClean="0">
                        <a:latin typeface="Cambria Math"/>
                      </a:rPr>
                      <m:t>=</m:t>
                    </m:r>
                    <m:r>
                      <a:rPr lang="en-GB" sz="1400" b="0" i="1" smtClean="0">
                        <a:latin typeface="Cambria Math"/>
                      </a:rPr>
                      <m:t>𝑘</m:t>
                    </m:r>
                    <m:r>
                      <a:rPr lang="en-GB" sz="14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Step 4: </a:t>
                </a:r>
                <a:r>
                  <a:rPr lang="en-GB" sz="1400" b="1" dirty="0"/>
                  <a:t>Conclusion:</a:t>
                </a:r>
                <a:r>
                  <a:rPr lang="en-GB" sz="1400" dirty="0"/>
                  <a:t>	The general statement is then true for all positive integers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02" y="692696"/>
                <a:ext cx="792088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77" b="-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9178" y="1772816"/>
                <a:ext cx="7905104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by induction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+11</m:t>
                    </m:r>
                  </m:oMath>
                </a14:m>
                <a:r>
                  <a:rPr lang="en-GB" dirty="0"/>
                  <a:t> is divisible by 4 for all positive integers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78" y="1772816"/>
                <a:ext cx="790510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768574" y="5704088"/>
            <a:ext cx="7119546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3402" y="2359555"/>
            <a:ext cx="1512168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3 Inductive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9767" y="5727804"/>
            <a:ext cx="1512168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4 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788985" y="3203759"/>
                <a:ext cx="6696744" cy="2401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+11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𝑘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+11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=9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+11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∴</m:t>
                      </m:r>
                      <m:r>
                        <a:rPr lang="en-GB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−</m:t>
                      </m:r>
                      <m:r>
                        <a:rPr lang="en-GB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9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d>
                          <m:r>
                            <a:rPr lang="en-GB" b="0" i="1" smtClean="0">
                              <a:latin typeface="Cambria Math"/>
                            </a:rPr>
                            <m:t>+11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/>
                            </a:rPr>
                            <m:t>+11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=8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=4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GB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∴</m:t>
                      </m:r>
                      <m:r>
                        <a:rPr lang="en-GB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+4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Therefore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/>
                  <a:t> is divisible by 4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𝑘</m:t>
                    </m:r>
                    <m:r>
                      <a:rPr lang="en-GB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985" y="3203759"/>
                <a:ext cx="6696744" cy="2401235"/>
              </a:xfrm>
              <a:prstGeom prst="rect">
                <a:avLst/>
              </a:prstGeom>
              <a:blipFill rotWithShape="0">
                <a:blip r:embed="rId5"/>
                <a:stretch>
                  <a:fillRect l="-728" b="-3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004048" y="3303019"/>
                <a:ext cx="3024336" cy="649665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Fro Tip: </a:t>
                </a:r>
                <a:r>
                  <a:rPr lang="en-GB" sz="1200" dirty="0"/>
                  <a:t>Putting in terms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GB" sz="1200" b="0" i="1" smtClean="0">
                            <a:latin typeface="Cambria Math"/>
                          </a:rPr>
                          <m:t>2</m:t>
                        </m:r>
                        <m:r>
                          <a:rPr lang="en-GB" sz="12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sz="1200" dirty="0"/>
                  <a:t> allows us to better compare with the assumption case since the power is now the same.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303019"/>
                <a:ext cx="3024336" cy="649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866663" y="2304470"/>
            <a:ext cx="6422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Method 1 (the textbook’s method, which I don’t like)</a:t>
            </a:r>
          </a:p>
          <a:p>
            <a:r>
              <a:rPr lang="en-GB" dirty="0"/>
              <a:t>Find the difference between successive terms and show this is divisible by the number of interest.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189403" y="4779678"/>
                <a:ext cx="3921547" cy="430887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100" b="1" dirty="0"/>
                  <a:t>Method: </a:t>
                </a:r>
                <a:r>
                  <a:rPr lang="en-GB" sz="1100" dirty="0"/>
                  <a:t>Then write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1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GB" sz="1100" dirty="0"/>
                  <a:t> back in term of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100" dirty="0"/>
                  <a:t> and the difference. We know both the terms on the RHS are divisible by 4.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403" y="4779678"/>
                <a:ext cx="3921547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4571428" y="4481495"/>
            <a:ext cx="4392488" cy="27699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b="1" dirty="0"/>
              <a:t>Method: </a:t>
            </a:r>
            <a:r>
              <a:rPr lang="en-GB" sz="1200" dirty="0"/>
              <a:t>You need to explicitly factor out 4 to show divisibility by 4.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786714" y="2359555"/>
            <a:ext cx="7357286" cy="3255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0072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Type 2</a:t>
              </a:r>
              <a:r>
                <a:rPr lang="en-GB" sz="3200" dirty="0"/>
                <a:t>: Divisibility Proofs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8211" y="773920"/>
                <a:ext cx="7905104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by induction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+11</m:t>
                    </m:r>
                  </m:oMath>
                </a14:m>
                <a:r>
                  <a:rPr lang="en-GB" dirty="0"/>
                  <a:t> is divisible by 4 for all positive integers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11" y="773920"/>
                <a:ext cx="7905104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242435" y="1360659"/>
            <a:ext cx="1512168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3 Inductive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758018" y="2204863"/>
                <a:ext cx="6696744" cy="1986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+11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𝑘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+11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=9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+11</m:t>
                      </m:r>
                    </m:oMath>
                  </m:oMathPara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+11+8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b="0" dirty="0"/>
                  <a:t> 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+4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Therefore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/>
                  <a:t> is divisible by 4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𝑘</m:t>
                    </m:r>
                    <m:r>
                      <a:rPr lang="en-GB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018" y="2204863"/>
                <a:ext cx="6696744" cy="1986698"/>
              </a:xfrm>
              <a:prstGeom prst="rect">
                <a:avLst/>
              </a:prstGeom>
              <a:blipFill rotWithShape="0">
                <a:blip r:embed="rId3"/>
                <a:stretch>
                  <a:fillRect l="-728" b="-39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35696" y="1305574"/>
                <a:ext cx="642261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Method 2 (presented as ‘Alternative Method’ in mark schemes)</a:t>
                </a:r>
              </a:p>
              <a:p>
                <a:r>
                  <a:rPr lang="en-GB" dirty="0"/>
                  <a:t>Directly write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GB" dirty="0"/>
                  <a:t> in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(…)</m:t>
                    </m:r>
                  </m:oMath>
                </a14:m>
                <a:r>
                  <a:rPr lang="en-GB" dirty="0"/>
                  <a:t> by ‘splitting off’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or some multiple of it,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 is the divisibility number.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1305574"/>
                <a:ext cx="6422610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759"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693161" y="3063104"/>
                <a:ext cx="3024336" cy="693908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Method: We have separated </a:t>
                </a:r>
                <a14:m>
                  <m:oMath xmlns:m="http://schemas.openxmlformats.org/officeDocument/2006/math"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𝟗</m:t>
                    </m:r>
                    <m:d>
                      <m:dPr>
                        <m:ctrlPr>
                          <a:rPr lang="en-GB" sz="1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2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GB" sz="1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sz="12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1200" dirty="0"/>
                  <a:t> 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+8</m:t>
                    </m:r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1200" dirty="0"/>
                  <a:t> because it allowed us to then replace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+11</m:t>
                    </m:r>
                  </m:oMath>
                </a14:m>
                <a:r>
                  <a:rPr lang="en-GB" sz="1200" dirty="0"/>
                  <a:t> with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161" y="3063104"/>
                <a:ext cx="3024336" cy="69390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17" idx="1"/>
          </p:cNvCxnSpPr>
          <p:nvPr/>
        </p:nvCxnSpPr>
        <p:spPr>
          <a:xfrm flipH="1" flipV="1">
            <a:off x="4202875" y="3294200"/>
            <a:ext cx="1490286" cy="115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835696" y="2204864"/>
            <a:ext cx="6957848" cy="19621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8211" y="4237026"/>
                <a:ext cx="8680589" cy="262097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This method is </a:t>
                </a:r>
                <a:r>
                  <a:rPr lang="en-GB" b="1" u="sng" dirty="0"/>
                  <a:t>far</a:t>
                </a:r>
                <a:r>
                  <a:rPr lang="en-GB" b="1" dirty="0"/>
                  <a:t> superior for two reasons:</a:t>
                </a:r>
              </a:p>
              <a:p>
                <a:pPr marL="342900" indent="-342900">
                  <a:buAutoNum type="alphaLcParenR"/>
                </a:pPr>
                <a:r>
                  <a:rPr lang="en-GB" dirty="0"/>
                  <a:t>The idea of ‘separating out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’ is much more conceptually similar to both summation proofs and (when we encounter it) matrix proofs, whereas using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specific to divisibility proofs. Thus we needn’t see divisibility proofs as a different method from the other types.</a:t>
                </a:r>
              </a:p>
              <a:p>
                <a:pPr marL="342900" indent="-342900">
                  <a:buAutoNum type="alphaLcParenR"/>
                </a:pPr>
                <a:r>
                  <a:rPr lang="en-GB" dirty="0"/>
                  <a:t>We’ll encounter a question next where we need to get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(…)</m:t>
                    </m:r>
                  </m:oMath>
                </a14:m>
                <a:r>
                  <a:rPr lang="en-GB" dirty="0"/>
                  <a:t>, i.e. we in fact separate out a </a:t>
                </a:r>
                <a:r>
                  <a:rPr lang="en-GB" u="sng" dirty="0"/>
                  <a:t>multiple</a:t>
                </a:r>
                <a:r>
                  <a:rPr lang="en-GB" dirty="0"/>
                  <a:t>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. Thus causes absolute havoc for Method 1 as our difference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has to refer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which is mathematically inelegant.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11" y="4237026"/>
                <a:ext cx="8680589" cy="26209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700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Type 2</a:t>
              </a:r>
              <a:r>
                <a:rPr lang="en-GB" sz="3200" dirty="0"/>
                <a:t>: Divisibility Proofs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8211" y="773920"/>
                <a:ext cx="7905104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by induction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is divisible by 5.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11" y="773920"/>
                <a:ext cx="7905104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54227" y="1413881"/>
            <a:ext cx="1555049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2 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14178" y="1413881"/>
                <a:ext cx="6696744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Assume that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dirty="0"/>
                  <a:t> is divisible by 5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𝑘</m:t>
                    </m:r>
                    <m:r>
                      <a:rPr lang="en-GB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178" y="1413881"/>
                <a:ext cx="6696744" cy="374270"/>
              </a:xfrm>
              <a:prstGeom prst="rect">
                <a:avLst/>
              </a:prstGeom>
              <a:blipFill rotWithShape="0">
                <a:blip r:embed="rId3"/>
                <a:stretch>
                  <a:fillRect l="-728" t="-819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54227" y="1958006"/>
            <a:ext cx="1555049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3 Inductive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14178" y="1954517"/>
                <a:ext cx="6696744" cy="1835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=8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=3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=3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+5(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therefore true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178" y="1954517"/>
                <a:ext cx="6696744" cy="1835502"/>
              </a:xfrm>
              <a:prstGeom prst="rect">
                <a:avLst/>
              </a:prstGeom>
              <a:blipFill rotWithShape="0">
                <a:blip r:embed="rId4"/>
                <a:stretch>
                  <a:fillRect l="-728" t="-1993" b="-43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88224" y="2758999"/>
                <a:ext cx="2304828" cy="468333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Method: </a:t>
                </a:r>
                <a:r>
                  <a:rPr lang="en-GB" sz="1200" dirty="0"/>
                  <a:t>We have 3 lots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sz="12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sz="1200" dirty="0"/>
                  <a:t> we can split off.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2758999"/>
                <a:ext cx="2304828" cy="46833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6367749" y="2993166"/>
            <a:ext cx="220475" cy="25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09275" y="1958240"/>
            <a:ext cx="7147437" cy="19757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Using Method 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09274" y="1402733"/>
            <a:ext cx="7147438" cy="4077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140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123728" y="5814034"/>
                <a:ext cx="66967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Since true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𝑛</m:t>
                    </m:r>
                    <m:r>
                      <a:rPr lang="en-GB" i="1">
                        <a:latin typeface="Cambria Math"/>
                      </a:rPr>
                      <m:t>=1</m:t>
                    </m:r>
                  </m:oMath>
                </a14:m>
                <a:r>
                  <a:rPr lang="en-GB" dirty="0"/>
                  <a:t> and if true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𝑛</m:t>
                    </m:r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𝑘</m:t>
                    </m:r>
                  </m:oMath>
                </a14:m>
                <a:r>
                  <a:rPr lang="en-GB" dirty="0"/>
                  <a:t>, true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𝑛</m:t>
                    </m:r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𝑘</m:t>
                    </m:r>
                    <m:r>
                      <a:rPr lang="en-GB" i="1">
                        <a:latin typeface="Cambria Math"/>
                      </a:rPr>
                      <m:t>+1</m:t>
                    </m:r>
                  </m:oMath>
                </a14:m>
                <a:r>
                  <a:rPr lang="en-GB" dirty="0"/>
                  <a:t>, </a:t>
                </a:r>
                <a:endParaRPr lang="en-GB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dirty="0"/>
                  <a:t> true for all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5814034"/>
                <a:ext cx="6696744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728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3402" y="692696"/>
                <a:ext cx="7920880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Step 1: </a:t>
                </a:r>
                <a:r>
                  <a:rPr lang="en-GB" sz="1400" b="1" dirty="0"/>
                  <a:t>Basis:</a:t>
                </a:r>
                <a:r>
                  <a:rPr lang="en-GB" sz="1400" dirty="0"/>
                  <a:t>	Prove the general statement is true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𝑛</m:t>
                    </m:r>
                    <m:r>
                      <a:rPr lang="en-GB" sz="14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Step 2: </a:t>
                </a:r>
                <a:r>
                  <a:rPr lang="en-GB" sz="1400" b="1" dirty="0"/>
                  <a:t>Assumption:</a:t>
                </a:r>
                <a:r>
                  <a:rPr lang="en-GB" sz="1400" dirty="0"/>
                  <a:t> 	Assume the general statement is true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𝑛</m:t>
                    </m:r>
                    <m:r>
                      <a:rPr lang="en-GB" sz="1400" b="0" i="1" smtClean="0">
                        <a:latin typeface="Cambria Math"/>
                      </a:rPr>
                      <m:t>=</m:t>
                    </m:r>
                    <m:r>
                      <a:rPr lang="en-GB" sz="1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Step 3: </a:t>
                </a:r>
                <a:r>
                  <a:rPr lang="en-GB" sz="1400" b="1" dirty="0"/>
                  <a:t>Inductive:	</a:t>
                </a:r>
                <a:r>
                  <a:rPr lang="en-GB" sz="1400" dirty="0"/>
                  <a:t>Show that the general statement is then true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𝑛</m:t>
                    </m:r>
                    <m:r>
                      <a:rPr lang="en-GB" sz="1400" b="0" i="1" smtClean="0">
                        <a:latin typeface="Cambria Math"/>
                      </a:rPr>
                      <m:t>=</m:t>
                    </m:r>
                    <m:r>
                      <a:rPr lang="en-GB" sz="1400" b="0" i="1" smtClean="0">
                        <a:latin typeface="Cambria Math"/>
                      </a:rPr>
                      <m:t>𝑘</m:t>
                    </m:r>
                    <m:r>
                      <a:rPr lang="en-GB" sz="14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Step 4: </a:t>
                </a:r>
                <a:r>
                  <a:rPr lang="en-GB" sz="1400" b="1" dirty="0"/>
                  <a:t>Conclusion:</a:t>
                </a:r>
                <a:r>
                  <a:rPr lang="en-GB" sz="1400" dirty="0"/>
                  <a:t>	The general statement is then true for all positive integers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02" y="692696"/>
                <a:ext cx="792088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77" b="-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9178" y="1772816"/>
                <a:ext cx="7905104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by induction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−7</m:t>
                    </m:r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+9</m:t>
                    </m:r>
                  </m:oMath>
                </a14:m>
                <a:r>
                  <a:rPr lang="en-GB" dirty="0"/>
                  <a:t> is divisible by 3 for all positive integers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78" y="1772816"/>
                <a:ext cx="790510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81991" y="2420888"/>
            <a:ext cx="1558722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1 Basis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45614" y="2411721"/>
                <a:ext cx="66967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−7</m:t>
                    </m:r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+9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=3</m:t>
                    </m:r>
                  </m:oMath>
                </a14:m>
                <a:r>
                  <a:rPr lang="en-GB" dirty="0"/>
                  <a:t> which is divisible by 3.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614" y="2411721"/>
                <a:ext cx="6696744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820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385663" y="3276178"/>
            <a:ext cx="1555049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2 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045614" y="3276178"/>
                <a:ext cx="66967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Assume that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−7</m:t>
                    </m:r>
                    <m:r>
                      <a:rPr lang="en-GB" b="0" i="1" smtClean="0">
                        <a:latin typeface="Cambria Math"/>
                      </a:rPr>
                      <m:t>𝑘</m:t>
                    </m:r>
                    <m:r>
                      <a:rPr lang="en-GB" i="1">
                        <a:latin typeface="Cambria Math"/>
                      </a:rPr>
                      <m:t>+9</m:t>
                    </m:r>
                  </m:oMath>
                </a14:m>
                <a:r>
                  <a:rPr lang="en-GB" dirty="0"/>
                  <a:t> is divisible by 3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𝑘</m:t>
                    </m:r>
                    <m:r>
                      <a:rPr lang="en-GB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614" y="3276178"/>
                <a:ext cx="6696744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820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935281" y="5817138"/>
            <a:ext cx="6721153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15442" y="3923145"/>
            <a:ext cx="1512168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3 Inductive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28545" y="5812665"/>
            <a:ext cx="1499065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4 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935281" y="3990610"/>
                <a:ext cx="3788847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latin typeface="+mj-lt"/>
                  </a:rPr>
                  <a:t>Method 1: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−7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+9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=…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+3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−4</m:t>
                      </m:r>
                      <m:r>
                        <a:rPr lang="en-GB" sz="1400" b="0" i="1" smtClean="0">
                          <a:latin typeface="Cambria Math"/>
                        </a:rPr>
                        <m:t>𝑘</m:t>
                      </m:r>
                      <m:r>
                        <a:rPr lang="en-GB" sz="1400" b="0" i="1" smtClean="0">
                          <a:latin typeface="Cambria Math"/>
                        </a:rPr>
                        <m:t>+3</m:t>
                      </m:r>
                    </m:oMath>
                  </m:oMathPara>
                </a14:m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∴</m:t>
                      </m:r>
                      <m:r>
                        <a:rPr lang="en-GB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=…=3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∴</m:t>
                      </m:r>
                      <m:r>
                        <a:rPr lang="en-GB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+3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Therefore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𝑓</m:t>
                    </m:r>
                    <m:r>
                      <a:rPr lang="en-GB" sz="1400" b="0" i="1" smtClean="0">
                        <a:latin typeface="Cambria Math"/>
                      </a:rPr>
                      <m:t>(</m:t>
                    </m:r>
                    <m:r>
                      <a:rPr lang="en-GB" sz="1400" b="0" i="1" smtClean="0">
                        <a:latin typeface="Cambria Math"/>
                      </a:rPr>
                      <m:t>𝑛</m:t>
                    </m:r>
                    <m:r>
                      <a:rPr lang="en-GB" sz="1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1400" dirty="0"/>
                  <a:t> is divisible by 3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𝑛</m:t>
                    </m:r>
                    <m:r>
                      <a:rPr lang="en-GB" sz="1400" b="0" i="1" smtClean="0">
                        <a:latin typeface="Cambria Math"/>
                      </a:rPr>
                      <m:t>=</m:t>
                    </m:r>
                    <m:r>
                      <a:rPr lang="en-GB" sz="1400" b="0" i="1" smtClean="0">
                        <a:latin typeface="Cambria Math"/>
                      </a:rPr>
                      <m:t>𝑘</m:t>
                    </m:r>
                    <m:r>
                      <a:rPr lang="en-GB" sz="14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281" y="3990610"/>
                <a:ext cx="3788847" cy="1600438"/>
              </a:xfrm>
              <a:prstGeom prst="rect">
                <a:avLst/>
              </a:prstGeom>
              <a:blipFill rotWithShape="0">
                <a:blip r:embed="rId7"/>
                <a:stretch>
                  <a:fillRect l="-482" t="-763" b="-3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1940714" y="3276179"/>
            <a:ext cx="6710289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40714" y="2421993"/>
            <a:ext cx="6710289" cy="8541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551838" y="4011151"/>
                <a:ext cx="3788847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latin typeface="+mj-lt"/>
                  </a:rPr>
                  <a:t>Method 2: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−7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+9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=…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+3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−4</m:t>
                      </m:r>
                      <m:r>
                        <a:rPr lang="en-GB" sz="1400" b="0" i="1" smtClean="0">
                          <a:latin typeface="Cambria Math"/>
                        </a:rPr>
                        <m:t>𝑘</m:t>
                      </m:r>
                      <m:r>
                        <a:rPr lang="en-GB" sz="1400" b="0" i="1" smtClean="0">
                          <a:latin typeface="Cambria Math"/>
                        </a:rPr>
                        <m:t>+3</m:t>
                      </m:r>
                    </m:oMath>
                  </m:oMathPara>
                </a14:m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+9+3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GB" sz="1400" i="1">
                          <a:latin typeface="Cambria Math"/>
                        </a:rPr>
                        <m:t>+3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i="1">
                              <a:latin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</a:rPr>
                            <m:t>𝑘</m:t>
                          </m:r>
                          <m:r>
                            <a:rPr lang="en-GB" sz="1400" i="1">
                              <a:latin typeface="Cambria Math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Therefore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𝑓</m:t>
                    </m:r>
                    <m:r>
                      <a:rPr lang="en-GB" sz="1400" b="0" i="1" smtClean="0">
                        <a:latin typeface="Cambria Math"/>
                      </a:rPr>
                      <m:t>(</m:t>
                    </m:r>
                    <m:r>
                      <a:rPr lang="en-GB" sz="1400" b="0" i="1" smtClean="0">
                        <a:latin typeface="Cambria Math"/>
                      </a:rPr>
                      <m:t>𝑛</m:t>
                    </m:r>
                    <m:r>
                      <a:rPr lang="en-GB" sz="1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1400" dirty="0"/>
                  <a:t> is divisible by 3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𝑛</m:t>
                    </m:r>
                    <m:r>
                      <a:rPr lang="en-GB" sz="1400" b="0" i="1" smtClean="0">
                        <a:latin typeface="Cambria Math"/>
                      </a:rPr>
                      <m:t>=</m:t>
                    </m:r>
                    <m:r>
                      <a:rPr lang="en-GB" sz="1400" b="0" i="1" smtClean="0">
                        <a:latin typeface="Cambria Math"/>
                      </a:rPr>
                      <m:t>𝑘</m:t>
                    </m:r>
                    <m:r>
                      <a:rPr lang="en-GB" sz="14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838" y="4011151"/>
                <a:ext cx="3788847" cy="1600438"/>
              </a:xfrm>
              <a:prstGeom prst="rect">
                <a:avLst/>
              </a:prstGeom>
              <a:blipFill rotWithShape="0">
                <a:blip r:embed="rId8"/>
                <a:stretch>
                  <a:fillRect l="-483" t="-760" b="-26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1940714" y="3922699"/>
            <a:ext cx="7203286" cy="18897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3346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  <p:bldP spid="28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Exercise 8B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239307" y="74795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162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916832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815371" y="2636912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</a:t>
            </a:r>
            <a:r>
              <a:rPr lang="en-US" sz="2400" dirty="0" smtClean="0"/>
              <a:t>Q1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Q2</a:t>
            </a:r>
            <a:endParaRPr lang="en-US" sz="2400" dirty="0"/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</a:t>
            </a:r>
            <a:r>
              <a:rPr lang="en-US" sz="2400" dirty="0" smtClean="0"/>
              <a:t>Q3-4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</a:t>
            </a:r>
            <a:r>
              <a:rPr lang="en-US" sz="2400" dirty="0" smtClean="0"/>
              <a:t>Q5-6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8452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Type 3</a:t>
              </a:r>
              <a:r>
                <a:rPr lang="en-GB" sz="3200" dirty="0"/>
                <a:t>: Matrix Proofs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25712" y="6012720"/>
                <a:ext cx="66967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Since true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𝑛</m:t>
                    </m:r>
                    <m:r>
                      <a:rPr lang="en-GB" i="1">
                        <a:latin typeface="Cambria Math"/>
                      </a:rPr>
                      <m:t>=1</m:t>
                    </m:r>
                  </m:oMath>
                </a14:m>
                <a:r>
                  <a:rPr lang="en-GB" dirty="0"/>
                  <a:t> and if true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𝑛</m:t>
                    </m:r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𝑘</m:t>
                    </m:r>
                  </m:oMath>
                </a14:m>
                <a:r>
                  <a:rPr lang="en-GB" dirty="0"/>
                  <a:t>, true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𝑛</m:t>
                    </m:r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𝑘</m:t>
                    </m:r>
                    <m:r>
                      <a:rPr lang="en-GB" i="1">
                        <a:latin typeface="Cambria Math"/>
                      </a:rPr>
                      <m:t>+1</m:t>
                    </m:r>
                  </m:oMath>
                </a14:m>
                <a:r>
                  <a:rPr lang="en-GB" dirty="0"/>
                  <a:t>, </a:t>
                </a:r>
                <a:endParaRPr lang="en-GB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dirty="0"/>
                  <a:t> true for all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712" y="6012720"/>
                <a:ext cx="6696744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820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3402" y="692696"/>
                <a:ext cx="7920880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Step 1: </a:t>
                </a:r>
                <a:r>
                  <a:rPr lang="en-GB" sz="1400" b="1" dirty="0"/>
                  <a:t>Basis:</a:t>
                </a:r>
                <a:r>
                  <a:rPr lang="en-GB" sz="1400" dirty="0"/>
                  <a:t>	Prove the general statement is true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𝑛</m:t>
                    </m:r>
                    <m:r>
                      <a:rPr lang="en-GB" sz="14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Step 2: </a:t>
                </a:r>
                <a:r>
                  <a:rPr lang="en-GB" sz="1400" b="1" dirty="0"/>
                  <a:t>Assumption:</a:t>
                </a:r>
                <a:r>
                  <a:rPr lang="en-GB" sz="1400" dirty="0"/>
                  <a:t> 	Assume the general statement is true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𝑛</m:t>
                    </m:r>
                    <m:r>
                      <a:rPr lang="en-GB" sz="1400" b="0" i="1" smtClean="0">
                        <a:latin typeface="Cambria Math"/>
                      </a:rPr>
                      <m:t>=</m:t>
                    </m:r>
                    <m:r>
                      <a:rPr lang="en-GB" sz="1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Step 3: </a:t>
                </a:r>
                <a:r>
                  <a:rPr lang="en-GB" sz="1400" b="1" dirty="0"/>
                  <a:t>Inductive:	</a:t>
                </a:r>
                <a:r>
                  <a:rPr lang="en-GB" sz="1400" dirty="0"/>
                  <a:t>Show that the general statement is then true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𝑛</m:t>
                    </m:r>
                    <m:r>
                      <a:rPr lang="en-GB" sz="1400" b="0" i="1" smtClean="0">
                        <a:latin typeface="Cambria Math"/>
                      </a:rPr>
                      <m:t>=</m:t>
                    </m:r>
                    <m:r>
                      <a:rPr lang="en-GB" sz="1400" b="0" i="1" smtClean="0">
                        <a:latin typeface="Cambria Math"/>
                      </a:rPr>
                      <m:t>𝑘</m:t>
                    </m:r>
                    <m:r>
                      <a:rPr lang="en-GB" sz="14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Step 4: </a:t>
                </a:r>
                <a:r>
                  <a:rPr lang="en-GB" sz="1400" b="1" dirty="0"/>
                  <a:t>Conclusion:</a:t>
                </a:r>
                <a:r>
                  <a:rPr lang="en-GB" sz="1400" dirty="0"/>
                  <a:t>	The general statement is then true for all positive integers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02" y="692696"/>
                <a:ext cx="792088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77" b="-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9178" y="1772816"/>
                <a:ext cx="7905104" cy="59279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by induction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GB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 for all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78" y="1772816"/>
                <a:ext cx="7905104" cy="59279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81991" y="2420888"/>
            <a:ext cx="1558722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1 Basis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45614" y="2411721"/>
                <a:ext cx="6696744" cy="1105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𝐿𝐻𝑆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𝑅𝐻𝑆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. 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𝐿𝐻𝑆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𝑅𝐻𝑆</m:t>
                    </m:r>
                  </m:oMath>
                </a14:m>
                <a:r>
                  <a:rPr lang="en-GB" dirty="0"/>
                  <a:t>, true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614" y="2411721"/>
                <a:ext cx="6696744" cy="1105111"/>
              </a:xfrm>
              <a:prstGeom prst="rect">
                <a:avLst/>
              </a:prstGeom>
              <a:blipFill rotWithShape="1">
                <a:blip r:embed="rId5"/>
                <a:stretch>
                  <a:fillRect l="-8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85663" y="3717575"/>
            <a:ext cx="1555049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2 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89572" y="3599979"/>
                <a:ext cx="6696744" cy="635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Assume true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dirty="0"/>
                  <a:t>, 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572" y="3599979"/>
                <a:ext cx="6696744" cy="635302"/>
              </a:xfrm>
              <a:prstGeom prst="rect">
                <a:avLst/>
              </a:prstGeom>
              <a:blipFill rotWithShape="1">
                <a:blip r:embed="rId6"/>
                <a:stretch>
                  <a:fillRect l="-8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940710" y="6010979"/>
            <a:ext cx="6735125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1991" y="4227641"/>
            <a:ext cx="1560088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3 Inductive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0529" y="6011351"/>
            <a:ext cx="1499065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4 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45614" y="4162919"/>
                <a:ext cx="6696744" cy="1692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𝑘</m:t>
                    </m:r>
                    <m:r>
                      <a:rPr lang="en-GB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GB" dirty="0"/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𝑘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i="1">
                                        <a:latin typeface="Cambria Math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i="1">
                                        <a:latin typeface="Cambria Math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0" smtClean="0">
                          <a:latin typeface="Cambria Math"/>
                        </a:rPr>
                        <m:t>…=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+1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+1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Therefore true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𝑘</m:t>
                    </m:r>
                    <m:r>
                      <a:rPr lang="en-GB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614" y="4162919"/>
                <a:ext cx="6696744" cy="1692386"/>
              </a:xfrm>
              <a:prstGeom prst="rect">
                <a:avLst/>
              </a:prstGeom>
              <a:blipFill rotWithShape="1">
                <a:blip r:embed="rId7"/>
                <a:stretch>
                  <a:fillRect l="-820" t="-1799" b="-4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940712" y="3717575"/>
            <a:ext cx="6724008" cy="5177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47571" y="2411721"/>
            <a:ext cx="6710289" cy="12966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91301" y="5190820"/>
            <a:ext cx="2949342" cy="64633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b="1" dirty="0"/>
              <a:t>Method: </a:t>
            </a:r>
            <a:r>
              <a:rPr lang="en-GB" sz="1200" dirty="0"/>
              <a:t>As with summation and divisibility proofs, it’s just a case of ‘separating off’ the assumption expression.</a:t>
            </a:r>
          </a:p>
        </p:txBody>
      </p:sp>
      <p:cxnSp>
        <p:nvCxnSpPr>
          <p:cNvPr id="21" name="Straight Arrow Connector 20"/>
          <p:cNvCxnSpPr>
            <a:stCxn id="19" idx="1"/>
          </p:cNvCxnSpPr>
          <p:nvPr/>
        </p:nvCxnSpPr>
        <p:spPr>
          <a:xfrm flipH="1" flipV="1">
            <a:off x="4571428" y="5060376"/>
            <a:ext cx="919873" cy="453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933851" y="4244448"/>
            <a:ext cx="6724009" cy="17837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4591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25712" y="6012720"/>
                <a:ext cx="66967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Since true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𝑛</m:t>
                    </m:r>
                    <m:r>
                      <a:rPr lang="en-GB" i="1">
                        <a:latin typeface="Cambria Math"/>
                      </a:rPr>
                      <m:t>=1</m:t>
                    </m:r>
                  </m:oMath>
                </a14:m>
                <a:r>
                  <a:rPr lang="en-GB" dirty="0"/>
                  <a:t> and if true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𝑛</m:t>
                    </m:r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𝑘</m:t>
                    </m:r>
                  </m:oMath>
                </a14:m>
                <a:r>
                  <a:rPr lang="en-GB" dirty="0"/>
                  <a:t>, true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𝑛</m:t>
                    </m:r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𝑘</m:t>
                    </m:r>
                    <m:r>
                      <a:rPr lang="en-GB" i="1">
                        <a:latin typeface="Cambria Math"/>
                      </a:rPr>
                      <m:t>+1</m:t>
                    </m:r>
                  </m:oMath>
                </a14:m>
                <a:r>
                  <a:rPr lang="en-GB" dirty="0"/>
                  <a:t>, </a:t>
                </a:r>
                <a:endParaRPr lang="en-GB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dirty="0"/>
                  <a:t> true for all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712" y="6012720"/>
                <a:ext cx="6696744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820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3402" y="692696"/>
                <a:ext cx="7920880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Step 1: </a:t>
                </a:r>
                <a:r>
                  <a:rPr lang="en-GB" sz="1400" b="1" dirty="0"/>
                  <a:t>Basis:</a:t>
                </a:r>
                <a:r>
                  <a:rPr lang="en-GB" sz="1400" dirty="0"/>
                  <a:t>	Prove the general statement is true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𝑛</m:t>
                    </m:r>
                    <m:r>
                      <a:rPr lang="en-GB" sz="14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Step 2: </a:t>
                </a:r>
                <a:r>
                  <a:rPr lang="en-GB" sz="1400" b="1" dirty="0"/>
                  <a:t>Assumption:</a:t>
                </a:r>
                <a:r>
                  <a:rPr lang="en-GB" sz="1400" dirty="0"/>
                  <a:t> 	Assume the general statement is true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𝑛</m:t>
                    </m:r>
                    <m:r>
                      <a:rPr lang="en-GB" sz="1400" b="0" i="1" smtClean="0">
                        <a:latin typeface="Cambria Math"/>
                      </a:rPr>
                      <m:t>=</m:t>
                    </m:r>
                    <m:r>
                      <a:rPr lang="en-GB" sz="1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Step 3: </a:t>
                </a:r>
                <a:r>
                  <a:rPr lang="en-GB" sz="1400" b="1" dirty="0"/>
                  <a:t>Inductive:	</a:t>
                </a:r>
                <a:r>
                  <a:rPr lang="en-GB" sz="1400" dirty="0"/>
                  <a:t>Show that the general statement is then true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𝑛</m:t>
                    </m:r>
                    <m:r>
                      <a:rPr lang="en-GB" sz="1400" b="0" i="1" smtClean="0">
                        <a:latin typeface="Cambria Math"/>
                      </a:rPr>
                      <m:t>=</m:t>
                    </m:r>
                    <m:r>
                      <a:rPr lang="en-GB" sz="1400" b="0" i="1" smtClean="0">
                        <a:latin typeface="Cambria Math"/>
                      </a:rPr>
                      <m:t>𝑘</m:t>
                    </m:r>
                    <m:r>
                      <a:rPr lang="en-GB" sz="14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Step 4: </a:t>
                </a:r>
                <a:r>
                  <a:rPr lang="en-GB" sz="1400" b="1" dirty="0"/>
                  <a:t>Conclusion:</a:t>
                </a:r>
                <a:r>
                  <a:rPr lang="en-GB" sz="1400" dirty="0"/>
                  <a:t>	The general statement is then true for all positive integers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02" y="692696"/>
                <a:ext cx="792088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77" b="-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9178" y="1772816"/>
                <a:ext cx="7905104" cy="59279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by induction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9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9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 for all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78" y="1772816"/>
                <a:ext cx="7905104" cy="59279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81991" y="2420888"/>
            <a:ext cx="1558722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1 Basis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45614" y="2411721"/>
                <a:ext cx="6805724" cy="1073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𝐿𝐻𝑆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9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i="1">
                                  <a:latin typeface="Cambria Math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𝑅𝐻𝑆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−3+1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3+1</m:t>
                              </m:r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. 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𝐿𝐻𝑆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𝑅𝐻𝑆</m:t>
                    </m:r>
                  </m:oMath>
                </a14:m>
                <a:r>
                  <a:rPr lang="en-GB" dirty="0"/>
                  <a:t>, true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614" y="2411721"/>
                <a:ext cx="6805724" cy="1073114"/>
              </a:xfrm>
              <a:prstGeom prst="rect">
                <a:avLst/>
              </a:prstGeom>
              <a:blipFill rotWithShape="1">
                <a:blip r:embed="rId5"/>
                <a:stretch>
                  <a:fillRect l="-806" r="-6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85663" y="3717575"/>
            <a:ext cx="1555049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2 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89572" y="3599979"/>
                <a:ext cx="6696744" cy="616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Assume true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dirty="0"/>
                  <a:t>, i.e.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9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i="1"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+1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9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+1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572" y="3599979"/>
                <a:ext cx="6696744" cy="616131"/>
              </a:xfrm>
              <a:prstGeom prst="rect">
                <a:avLst/>
              </a:prstGeom>
              <a:blipFill rotWithShape="1">
                <a:blip r:embed="rId6"/>
                <a:stretch>
                  <a:fillRect l="-820" b="-9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940712" y="6000720"/>
            <a:ext cx="6947363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1991" y="4227641"/>
            <a:ext cx="1560088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3 Inductive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0529" y="6011351"/>
            <a:ext cx="1499065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4 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45614" y="4162919"/>
                <a:ext cx="6805724" cy="1727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𝑘</m:t>
                    </m:r>
                    <m:r>
                      <a:rPr lang="en-GB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GB" dirty="0"/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−2</m:t>
                                    </m:r>
                                  </m:e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9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4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−2</m:t>
                                    </m:r>
                                  </m:e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9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4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𝑘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−3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+1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9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+1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0" smtClean="0">
                          <a:latin typeface="Cambria Math"/>
                        </a:rPr>
                        <m:t>…=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9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+9 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0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−3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+1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9(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+1)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−(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+1)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3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+1</m:t>
                                    </m:r>
                                  </m:e>
                                </m:d>
                                <m:r>
                                  <a:rPr lang="en-GB" i="1">
                                    <a:latin typeface="Cambria Math"/>
                                  </a:rPr>
                                  <m:t>+1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Therefore true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𝑘</m:t>
                    </m:r>
                    <m:r>
                      <a:rPr lang="en-GB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614" y="4162919"/>
                <a:ext cx="6805724" cy="1727845"/>
              </a:xfrm>
              <a:prstGeom prst="rect">
                <a:avLst/>
              </a:prstGeom>
              <a:blipFill rotWithShape="1">
                <a:blip r:embed="rId7"/>
                <a:stretch>
                  <a:fillRect l="-806" t="-1767" b="-4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1915874" y="4218475"/>
            <a:ext cx="6935896" cy="17837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15874" y="3708408"/>
            <a:ext cx="6935895" cy="5177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29594" y="2411721"/>
            <a:ext cx="6921744" cy="12966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595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2484045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Exercise 8C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239307" y="74795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164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916832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899020" y="2896657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</a:t>
            </a:r>
            <a:r>
              <a:rPr lang="en-US" sz="2400" dirty="0" smtClean="0"/>
              <a:t>Q1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Q2</a:t>
            </a:r>
            <a:endParaRPr lang="en-US" sz="2400" dirty="0"/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</a:t>
            </a:r>
            <a:r>
              <a:rPr lang="en-US" sz="2400" dirty="0" smtClean="0"/>
              <a:t>Q3-4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</a:t>
            </a:r>
            <a:r>
              <a:rPr lang="en-US" sz="2400" dirty="0" smtClean="0"/>
              <a:t>Q5 </a:t>
            </a:r>
            <a:r>
              <a:rPr lang="en-US" sz="2400" dirty="0"/>
              <a:t>&amp; challenge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0740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462791"/>
            <a:ext cx="9142856" cy="1194664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What is Proof by Induction?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465" y="3704044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5" y="3704044"/>
                <a:ext cx="158417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01343" y="767651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can often use </a:t>
            </a:r>
            <a:r>
              <a:rPr lang="en-GB" b="1" dirty="0"/>
              <a:t>proof by induction </a:t>
            </a:r>
            <a:r>
              <a:rPr lang="en-GB" dirty="0"/>
              <a:t>whenever we want to show some property holds for all integers (usually positive) up to infinity.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16331" y="1601808"/>
            <a:ext cx="4536079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329297" y="1971140"/>
                <a:ext cx="4536079" cy="48346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/>
                          </a:rPr>
                          <m:t>𝑖</m:t>
                        </m:r>
                        <m:r>
                          <a:rPr lang="en-GB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GB" b="0" i="1" smtClean="0">
                            <a:latin typeface="Cambria Math"/>
                          </a:rPr>
                          <m:t>𝑖</m:t>
                        </m:r>
                      </m:e>
                    </m:nary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/>
                      </a:rPr>
                      <m:t>𝑛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  <m:r>
                          <a:rPr lang="en-GB" b="0" i="1" smtClean="0">
                            <a:latin typeface="Cambria Math"/>
                          </a:rPr>
                          <m:t>+1</m:t>
                        </m:r>
                      </m:e>
                    </m:d>
                  </m:oMath>
                </a14:m>
                <a:r>
                  <a:rPr lang="en-GB" dirty="0"/>
                  <a:t> for all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∈</m:t>
                    </m:r>
                    <m:r>
                      <a:rPr lang="en-GB" b="0" i="1" smtClean="0">
                        <a:latin typeface="Cambria Math"/>
                      </a:rPr>
                      <m:t>ℕ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297" y="1971140"/>
                <a:ext cx="4536079" cy="4834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13746" y="2912582"/>
            <a:ext cx="309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could show it’s true for certain examples: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30095" y="3698078"/>
                <a:ext cx="3130771" cy="887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𝐿𝐻𝑆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=1+2+3=6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𝑅𝐻𝑆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×3×4=6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095" y="3698078"/>
                <a:ext cx="3130771" cy="8879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/>
          <p:cNvSpPr/>
          <p:nvPr/>
        </p:nvSpPr>
        <p:spPr>
          <a:xfrm>
            <a:off x="1463611" y="3770759"/>
            <a:ext cx="554945" cy="21602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75126" y="2895279"/>
                <a:ext cx="3365156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However, no number of examples are sufficient to show the statement is true for </a:t>
                </a:r>
                <a:r>
                  <a:rPr lang="en-GB" sz="1600" b="1" dirty="0"/>
                  <a:t>all</a:t>
                </a:r>
                <a:r>
                  <a:rPr lang="en-GB" sz="1600" dirty="0"/>
                  <a:t> integers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This is similar to GCSE where you had to prove statements like “Prove that that the sum of three consecutive integers is a multiple of 3”; we had to find a way to prove it is true regardless of what integers we pick.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126" y="2895279"/>
                <a:ext cx="3365156" cy="2554545"/>
              </a:xfrm>
              <a:prstGeom prst="rect">
                <a:avLst/>
              </a:prstGeom>
              <a:blipFill>
                <a:blip r:embed="rId5"/>
                <a:stretch>
                  <a:fillRect l="-1087" t="-716" b="-21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323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2041616"/>
            <a:ext cx="9142856" cy="2606584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How it works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1340768"/>
                <a:ext cx="4536079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by induction that if the first term of a sequence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dirty="0"/>
                  <a:t>, then </a:t>
                </a:r>
                <a:r>
                  <a:rPr lang="en-GB" b="1" dirty="0"/>
                  <a:t>every term in the sequence is odd</a:t>
                </a:r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340768"/>
                <a:ext cx="4536079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67898" y="977971"/>
            <a:ext cx="4536079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Very Basic Example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16011" y="2340946"/>
            <a:ext cx="3848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Clearly the statement is true for the first term, because 3 is odd. This is known as the ‘</a:t>
            </a:r>
            <a:r>
              <a:rPr lang="en-GB" sz="1200" b="1" dirty="0"/>
              <a:t>base case</a:t>
            </a:r>
            <a:r>
              <a:rPr lang="en-GB" sz="1200" dirty="0"/>
              <a:t>’, i.e. a starting point.</a:t>
            </a:r>
          </a:p>
        </p:txBody>
      </p:sp>
      <p:sp>
        <p:nvSpPr>
          <p:cNvPr id="9" name="Rectangle 8"/>
          <p:cNvSpPr/>
          <p:nvPr/>
        </p:nvSpPr>
        <p:spPr>
          <a:xfrm>
            <a:off x="2430980" y="3740609"/>
            <a:ext cx="576064" cy="63928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3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3223068" y="3740609"/>
            <a:ext cx="576064" cy="63928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5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4017091" y="3740609"/>
            <a:ext cx="576064" cy="63928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7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4811114" y="3740609"/>
            <a:ext cx="576064" cy="63928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9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5580112" y="3740609"/>
            <a:ext cx="576064" cy="63928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11</a:t>
            </a:r>
            <a:endParaRPr lang="en-GB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152776" y="2879459"/>
            <a:ext cx="502340" cy="787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6011" y="5400650"/>
                <a:ext cx="328473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The key part of induction is that </a:t>
                </a:r>
                <a:r>
                  <a:rPr lang="en-GB" sz="1200" b="1" dirty="0"/>
                  <a:t>we need to show that “if the statement is true for a particular value, then it is true for the next value</a:t>
                </a:r>
                <a:r>
                  <a:rPr lang="en-GB" sz="1200" dirty="0"/>
                  <a:t>”.</a:t>
                </a:r>
              </a:p>
              <a:p>
                <a:r>
                  <a:rPr lang="en-GB" sz="1200" dirty="0"/>
                  <a:t>Again, this is clear, because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200" dirty="0"/>
                  <a:t> was odd for a particular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200" dirty="0"/>
                  <a:t>, then it would be true for the next term in the sequence, as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𝑜𝑑𝑑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+2=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𝑜𝑑𝑑</m:t>
                    </m:r>
                  </m:oMath>
                </a14:m>
                <a:r>
                  <a:rPr lang="en-GB" sz="1200" dirty="0"/>
                  <a:t>.</a:t>
                </a:r>
              </a:p>
              <a:p>
                <a:r>
                  <a:rPr lang="en-GB" sz="1200" dirty="0"/>
                  <a:t>This is known as the </a:t>
                </a:r>
                <a:r>
                  <a:rPr lang="en-GB" sz="1200" b="1" dirty="0"/>
                  <a:t>‘inductive case’</a:t>
                </a:r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11" y="5400650"/>
                <a:ext cx="3284739" cy="1384995"/>
              </a:xfrm>
              <a:prstGeom prst="rect">
                <a:avLst/>
              </a:prstGeom>
              <a:blipFill>
                <a:blip r:embed="rId3"/>
                <a:stretch>
                  <a:fillRect t="-441" r="-557" b="-2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88163" y="4793265"/>
                <a:ext cx="2448809" cy="43088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We managed to show the statement is true for the first value of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sz="1100" dirty="0"/>
                  <a:t>, i.e.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/>
                      </a:rPr>
                      <m:t>𝑛</m:t>
                    </m:r>
                    <m:r>
                      <a:rPr lang="en-GB" sz="11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sz="1100" dirty="0"/>
                  <a:t>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63" y="4793265"/>
                <a:ext cx="2448809" cy="430887"/>
              </a:xfrm>
              <a:prstGeom prst="rect">
                <a:avLst/>
              </a:prstGeom>
              <a:blipFill>
                <a:blip r:embed="rId4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86913" y="2380116"/>
                <a:ext cx="2736650" cy="101566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We also showed that </a:t>
                </a:r>
                <a:r>
                  <a:rPr lang="en-GB" sz="1200" b="1" u="sng" dirty="0"/>
                  <a:t>if</a:t>
                </a:r>
                <a:r>
                  <a:rPr lang="en-GB" sz="1200" dirty="0"/>
                  <a:t> we assumed it’s true for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𝑛</m:t>
                    </m:r>
                    <m:r>
                      <a:rPr lang="en-GB" sz="1200" b="0" i="1" smtClean="0">
                        <a:latin typeface="Cambria Math"/>
                      </a:rPr>
                      <m:t>=</m:t>
                    </m:r>
                    <m:r>
                      <a:rPr lang="en-GB" sz="12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1200" dirty="0"/>
                  <a:t> (the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200" baseline="30000" dirty="0" err="1"/>
                  <a:t>th</a:t>
                </a:r>
                <a:r>
                  <a:rPr lang="en-GB" sz="1200" dirty="0"/>
                  <a:t> term), then we could prove it’s true for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𝑛</m:t>
                    </m:r>
                    <m:r>
                      <a:rPr lang="en-GB" sz="1200" b="0" i="1" smtClean="0">
                        <a:latin typeface="Cambria Math"/>
                      </a:rPr>
                      <m:t>=</m:t>
                    </m:r>
                    <m:r>
                      <a:rPr lang="en-GB" sz="1200" b="0" i="1" smtClean="0">
                        <a:latin typeface="Cambria Math"/>
                      </a:rPr>
                      <m:t>𝑘</m:t>
                    </m:r>
                    <m:r>
                      <a:rPr lang="en-GB" sz="12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GB" sz="1200" dirty="0"/>
                  <a:t> (the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200" baseline="30000" dirty="0"/>
                  <a:t>th</a:t>
                </a:r>
                <a:r>
                  <a:rPr lang="en-GB" sz="1200" dirty="0"/>
                  <a:t> term). Thus </a:t>
                </a:r>
                <a:r>
                  <a:rPr lang="en-GB" sz="1200" b="1" u="sng" dirty="0"/>
                  <a:t>if</a:t>
                </a:r>
                <a:r>
                  <a:rPr lang="en-GB" sz="1200" dirty="0"/>
                  <a:t> the statement is true for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/>
                      </a:rPr>
                      <m:t>𝑛</m:t>
                    </m:r>
                    <m:r>
                      <a:rPr lang="en-GB" sz="1200" i="1">
                        <a:latin typeface="Cambria Math"/>
                      </a:rPr>
                      <m:t>=1</m:t>
                    </m:r>
                  </m:oMath>
                </a14:m>
                <a:r>
                  <a:rPr lang="en-GB" sz="1200" dirty="0"/>
                  <a:t>, it must be true for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/>
                      </a:rPr>
                      <m:t>𝑛</m:t>
                    </m:r>
                    <m:r>
                      <a:rPr lang="en-GB" sz="1200" i="1">
                        <a:latin typeface="Cambria Math"/>
                      </a:rPr>
                      <m:t>=2</m:t>
                    </m:r>
                  </m:oMath>
                </a14:m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13" y="2380116"/>
                <a:ext cx="2736650" cy="1015663"/>
              </a:xfrm>
              <a:prstGeom prst="rect">
                <a:avLst/>
              </a:prstGeom>
              <a:blipFill>
                <a:blip r:embed="rId5"/>
                <a:stretch>
                  <a:fillRect b="-23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Down Arrow 24"/>
          <p:cNvSpPr/>
          <p:nvPr/>
        </p:nvSpPr>
        <p:spPr>
          <a:xfrm flipV="1">
            <a:off x="2593222" y="4322308"/>
            <a:ext cx="366584" cy="52868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799132" y="3172268"/>
                <a:ext cx="3024336" cy="46166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Again by using the inductive case, if it’s true for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𝑛</m:t>
                    </m:r>
                    <m:r>
                      <a:rPr lang="en-GB" sz="1200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GB" sz="1200" dirty="0"/>
                  <a:t>, it must be true for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𝑛</m:t>
                    </m:r>
                    <m:r>
                      <a:rPr lang="en-GB" sz="1200" b="0" i="1" smtClean="0">
                        <a:latin typeface="Cambria Math"/>
                      </a:rPr>
                      <m:t>=3</m:t>
                    </m:r>
                  </m:oMath>
                </a14:m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132" y="3172268"/>
                <a:ext cx="3024336" cy="461665"/>
              </a:xfrm>
              <a:prstGeom prst="rect">
                <a:avLst/>
              </a:prstGeom>
              <a:blipFill>
                <a:blip r:embed="rId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605586" y="2802611"/>
                <a:ext cx="3168352" cy="27699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If it’s true for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𝑛</m:t>
                    </m:r>
                    <m:r>
                      <a:rPr lang="en-GB" sz="1200" b="0" i="1" smtClean="0">
                        <a:latin typeface="Cambria Math"/>
                      </a:rPr>
                      <m:t>=3</m:t>
                    </m:r>
                  </m:oMath>
                </a14:m>
                <a:r>
                  <a:rPr lang="en-GB" sz="1200" dirty="0"/>
                  <a:t>, it must be true for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𝑛</m:t>
                    </m:r>
                    <m:r>
                      <a:rPr lang="en-GB" sz="1200" b="0" i="1" smtClean="0">
                        <a:latin typeface="Cambria Math"/>
                      </a:rPr>
                      <m:t>=4</m:t>
                    </m:r>
                  </m:oMath>
                </a14:m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586" y="2802611"/>
                <a:ext cx="3168352" cy="276999"/>
              </a:xfrm>
              <a:prstGeom prst="rect">
                <a:avLst/>
              </a:prstGeom>
              <a:blipFill>
                <a:blip r:embed="rId7"/>
                <a:stretch>
                  <a:fillRect b="-122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660232" y="3918229"/>
                <a:ext cx="2195853" cy="46166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And so on. Hence the statement must be true for all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3918229"/>
                <a:ext cx="2195853" cy="461665"/>
              </a:xfrm>
              <a:prstGeom prst="rect">
                <a:avLst/>
              </a:prstGeom>
              <a:blipFill>
                <a:blip r:embed="rId8"/>
                <a:stretch>
                  <a:fillRect r="-275" b="-75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4411251" y="4983083"/>
            <a:ext cx="41299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This is analogous to an infinite line of dominoes: each domino falling over causes the next domino to fall over – we just need to push the first!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2819" y="5805264"/>
            <a:ext cx="1470200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2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022E-16 L 0.0802 0.0006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2 0.00069 L 0.16718 1.11022E-1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0" y="-4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18 1.11022E-16 L 0.25208 0.0020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9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08 0.00208 L 0.60972 -0.0009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2" y="-16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3" grpId="0" animBg="1"/>
      <p:bldP spid="24" grpId="0" animBg="1"/>
      <p:bldP spid="25" grpId="0" animBg="1"/>
      <p:bldP spid="25" grpId="1" animBg="1"/>
      <p:bldP spid="25" grpId="2" animBg="1"/>
      <p:bldP spid="25" grpId="3" animBg="1"/>
      <p:bldP spid="25" grpId="4" animBg="1"/>
      <p:bldP spid="27" grpId="0" animBg="1"/>
      <p:bldP spid="28" grpId="0" animBg="1"/>
      <p:bldP spid="29" grpId="0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Chapter Overview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67544" y="98072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will use Proof of Induction for 3 different types of proof: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3204" y="1772815"/>
            <a:ext cx="2448272" cy="40011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/>
              <a:t>Summation Proofs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3204" y="2492895"/>
            <a:ext cx="2448272" cy="40011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/>
              <a:t>Divisibility Proofs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1856" y="3112213"/>
            <a:ext cx="2448272" cy="40011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/>
              <a:t>Matrix Proofs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1156" y="1772815"/>
            <a:ext cx="43070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1156" y="2492895"/>
            <a:ext cx="43070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6348" y="3112213"/>
            <a:ext cx="43070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495492" y="3015872"/>
                <a:ext cx="5396988" cy="592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“Prove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 for all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dirty="0"/>
                  <a:t>.”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492" y="3015872"/>
                <a:ext cx="5396988" cy="592791"/>
              </a:xfrm>
              <a:prstGeom prst="rect">
                <a:avLst/>
              </a:prstGeom>
              <a:blipFill>
                <a:blip r:embed="rId2"/>
                <a:stretch>
                  <a:fillRect l="-9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503202" y="1772249"/>
                <a:ext cx="5184576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i="1">
                            <a:latin typeface="Cambria Math"/>
                          </a:rPr>
                          <m:t>𝑖</m:t>
                        </m:r>
                        <m:r>
                          <a:rPr lang="en-GB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GB" i="1">
                            <a:latin typeface="Cambria Math"/>
                          </a:rPr>
                          <m:t>𝑖</m:t>
                        </m:r>
                      </m:e>
                    </m:nary>
                    <m:r>
                      <a:rPr lang="en-GB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i="1">
                        <a:latin typeface="Cambria Math"/>
                      </a:rPr>
                      <m:t>𝑛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𝑛</m:t>
                        </m:r>
                        <m:r>
                          <a:rPr lang="en-GB" i="1">
                            <a:latin typeface="Cambria Math"/>
                          </a:rPr>
                          <m:t>+1</m:t>
                        </m:r>
                      </m:e>
                    </m:d>
                  </m:oMath>
                </a14:m>
                <a:r>
                  <a:rPr lang="en-GB" dirty="0"/>
                  <a:t> for all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𝑛</m:t>
                    </m:r>
                    <m:r>
                      <a:rPr lang="en-GB" i="1">
                        <a:latin typeface="Cambria Math"/>
                      </a:rPr>
                      <m:t>∈</m:t>
                    </m:r>
                    <m:r>
                      <a:rPr lang="en-GB" i="1">
                        <a:latin typeface="Cambria Math"/>
                      </a:rPr>
                      <m:t>ℕ</m:t>
                    </m:r>
                  </m:oMath>
                </a14:m>
                <a:r>
                  <a:rPr lang="en-GB" dirty="0"/>
                  <a:t>.”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202" y="1772249"/>
                <a:ext cx="5184576" cy="483466"/>
              </a:xfrm>
              <a:prstGeom prst="rect">
                <a:avLst/>
              </a:prstGeom>
              <a:blipFill>
                <a:blip r:embed="rId3"/>
                <a:stretch>
                  <a:fillRect l="-1059" t="-79747" b="-1316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495492" y="2479751"/>
                <a:ext cx="53969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“Prove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−7</m:t>
                    </m:r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+9</m:t>
                    </m:r>
                  </m:oMath>
                </a14:m>
                <a:r>
                  <a:rPr lang="en-GB" dirty="0"/>
                  <a:t> is divisible by 3 for all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dirty="0"/>
                  <a:t>.”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492" y="2479751"/>
                <a:ext cx="5396988" cy="369332"/>
              </a:xfrm>
              <a:prstGeom prst="rect">
                <a:avLst/>
              </a:prstGeom>
              <a:blipFill>
                <a:blip r:embed="rId4"/>
                <a:stretch>
                  <a:fillRect l="-903" t="-10000" r="-451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307952" y="6001993"/>
                <a:ext cx="6936456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Fro Note</a:t>
                </a:r>
                <a:r>
                  <a:rPr lang="en-GB" dirty="0"/>
                  <a:t>: Recall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ℤ</m:t>
                    </m:r>
                  </m:oMath>
                </a14:m>
                <a:r>
                  <a:rPr lang="en-GB" dirty="0"/>
                  <a:t> is the set of all integers,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dirty="0"/>
                  <a:t> is the set of all positive integers. Thus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ℕ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dirty="0"/>
                  <a:t> (where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GB" dirty="0"/>
                  <a:t> is the set of ‘natural’ numbers).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952" y="6001993"/>
                <a:ext cx="6936456" cy="646331"/>
              </a:xfrm>
              <a:prstGeom prst="rect">
                <a:avLst/>
              </a:prstGeom>
              <a:blipFill>
                <a:blip r:embed="rId5"/>
                <a:stretch>
                  <a:fillRect l="-613" t="-3636" r="-613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7520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The Four Steps of Induction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6909" y="1340768"/>
                <a:ext cx="7920880" cy="175432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 </a:t>
                </a:r>
                <a:r>
                  <a:rPr lang="en-GB" b="1" dirty="0"/>
                  <a:t>Proof by induction:</a:t>
                </a:r>
              </a:p>
              <a:p>
                <a:endParaRPr lang="en-GB" dirty="0"/>
              </a:p>
              <a:p>
                <a:r>
                  <a:rPr lang="en-GB" dirty="0"/>
                  <a:t>Step 1: </a:t>
                </a:r>
                <a:r>
                  <a:rPr lang="en-GB" b="1" dirty="0"/>
                  <a:t>Basis:</a:t>
                </a:r>
                <a:r>
                  <a:rPr lang="en-GB" dirty="0"/>
                  <a:t>	Prove the general statement is true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Step 2: </a:t>
                </a:r>
                <a:r>
                  <a:rPr lang="en-GB" b="1" dirty="0"/>
                  <a:t>Assumption:</a:t>
                </a:r>
                <a:r>
                  <a:rPr lang="en-GB" dirty="0"/>
                  <a:t> Assume the general statement is true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Step 3: </a:t>
                </a:r>
                <a:r>
                  <a:rPr lang="en-GB" b="1" dirty="0"/>
                  <a:t>Inductive:	</a:t>
                </a:r>
                <a:r>
                  <a:rPr lang="en-GB" dirty="0"/>
                  <a:t>Show that the general statement is then true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𝑘</m:t>
                    </m:r>
                    <m:r>
                      <a:rPr lang="en-GB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Step 4: </a:t>
                </a:r>
                <a:r>
                  <a:rPr lang="en-GB" b="1" dirty="0"/>
                  <a:t>Conclusion:</a:t>
                </a:r>
                <a:r>
                  <a:rPr lang="en-GB" dirty="0"/>
                  <a:t>	The general statement is then true for all positive integers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09" y="1340768"/>
                <a:ext cx="7920880" cy="1754326"/>
              </a:xfrm>
              <a:prstGeom prst="rect">
                <a:avLst/>
              </a:prstGeom>
              <a:blipFill rotWithShape="1">
                <a:blip r:embed="rId2"/>
                <a:stretch>
                  <a:fillRect l="-537" t="-1370" b="-37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39552" y="764704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all these types the process of proof is the same: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991" y="6021288"/>
            <a:ext cx="8389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(Step 1 is commonly known as the ‘</a:t>
            </a:r>
            <a:r>
              <a:rPr lang="en-GB" b="1" dirty="0"/>
              <a:t>base case</a:t>
            </a:r>
            <a:r>
              <a:rPr lang="en-GB" dirty="0"/>
              <a:t>’ and Step 3 as the ‘</a:t>
            </a:r>
            <a:r>
              <a:rPr lang="en-GB" b="1" dirty="0"/>
              <a:t>inductive case</a:t>
            </a:r>
            <a:r>
              <a:rPr lang="en-GB" dirty="0"/>
              <a:t>’)</a:t>
            </a:r>
          </a:p>
        </p:txBody>
      </p:sp>
    </p:spTree>
    <p:extLst>
      <p:ext uri="{BB962C8B-B14F-4D97-AF65-F5344CB8AC3E}">
        <p14:creationId xmlns:p14="http://schemas.microsoft.com/office/powerpoint/2010/main" val="3862665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Type 1</a:t>
              </a:r>
              <a:r>
                <a:rPr lang="en-GB" sz="3200" dirty="0"/>
                <a:t>: Summation Proofs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9319" y="692696"/>
                <a:ext cx="7920880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Step 1: </a:t>
                </a:r>
                <a:r>
                  <a:rPr lang="en-GB" sz="1400" b="1" dirty="0"/>
                  <a:t>Basis:</a:t>
                </a:r>
                <a:r>
                  <a:rPr lang="en-GB" sz="1400" dirty="0"/>
                  <a:t>	Prove the general statement is true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𝑛</m:t>
                    </m:r>
                    <m:r>
                      <a:rPr lang="en-GB" sz="14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Step 2: </a:t>
                </a:r>
                <a:r>
                  <a:rPr lang="en-GB" sz="1400" b="1" dirty="0"/>
                  <a:t>Assumption:</a:t>
                </a:r>
                <a:r>
                  <a:rPr lang="en-GB" sz="1400" dirty="0"/>
                  <a:t> 	Assume the general statement is true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𝑛</m:t>
                    </m:r>
                    <m:r>
                      <a:rPr lang="en-GB" sz="1400" b="0" i="1" smtClean="0">
                        <a:latin typeface="Cambria Math"/>
                      </a:rPr>
                      <m:t>=</m:t>
                    </m:r>
                    <m:r>
                      <a:rPr lang="en-GB" sz="1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Step 3: </a:t>
                </a:r>
                <a:r>
                  <a:rPr lang="en-GB" sz="1400" b="1" dirty="0"/>
                  <a:t>Inductive:	</a:t>
                </a:r>
                <a:r>
                  <a:rPr lang="en-GB" sz="1400" dirty="0"/>
                  <a:t>Show that the general statement is then true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𝑛</m:t>
                    </m:r>
                    <m:r>
                      <a:rPr lang="en-GB" sz="1400" b="0" i="1" smtClean="0">
                        <a:latin typeface="Cambria Math"/>
                      </a:rPr>
                      <m:t>=</m:t>
                    </m:r>
                    <m:r>
                      <a:rPr lang="en-GB" sz="1400" b="0" i="1" smtClean="0">
                        <a:latin typeface="Cambria Math"/>
                      </a:rPr>
                      <m:t>𝑘</m:t>
                    </m:r>
                    <m:r>
                      <a:rPr lang="en-GB" sz="14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Step 4: </a:t>
                </a:r>
                <a:r>
                  <a:rPr lang="en-GB" sz="1400" b="1" dirty="0"/>
                  <a:t>Conclusion:</a:t>
                </a:r>
                <a:r>
                  <a:rPr lang="en-GB" sz="1400" dirty="0"/>
                  <a:t>	The general statement is then true for all positive integers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19" y="692696"/>
                <a:ext cx="792088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77" b="-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5095" y="1772816"/>
                <a:ext cx="7905104" cy="37587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GB" b="0" i="1" smtClean="0">
                            <a:latin typeface="Cambria Math"/>
                          </a:rPr>
                          <m:t>(2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b="0" i="1" smtClean="0">
                            <a:latin typeface="Cambria Math"/>
                          </a:rPr>
                          <m:t>−1)</m:t>
                        </m:r>
                      </m:e>
                    </m:nary>
                    <m:r>
                      <a:rPr lang="en-GB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for all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∈</m:t>
                    </m:r>
                    <m:r>
                      <a:rPr lang="en-GB" b="0" i="1" smtClean="0">
                        <a:latin typeface="Cambria Math"/>
                      </a:rPr>
                      <m:t>ℕ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95" y="1772816"/>
                <a:ext cx="7905104" cy="3758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81991" y="2420888"/>
            <a:ext cx="1512168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1 Basis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45614" y="2411721"/>
                <a:ext cx="6696744" cy="660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𝐿𝐻𝑆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i="1">
                            <a:latin typeface="Cambria Math"/>
                          </a:rPr>
                          <m:t>𝑖</m:t>
                        </m:r>
                        <m:r>
                          <a:rPr lang="en-GB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sup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GB" b="0" i="1" smtClean="0">
                            <a:latin typeface="Cambria Math"/>
                          </a:rPr>
                          <m:t>=2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GB" b="0" i="1" smtClean="0">
                            <a:latin typeface="Cambria Math"/>
                          </a:rPr>
                          <m:t>−1</m:t>
                        </m:r>
                      </m:e>
                    </m:nary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1</m:t>
                    </m:r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𝑅𝐻𝑆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dirty="0"/>
                  <a:t>.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𝐿𝐻𝑆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𝑅𝐻𝑆</m:t>
                    </m:r>
                  </m:oMath>
                </a14:m>
                <a:r>
                  <a:rPr lang="en-GB" dirty="0"/>
                  <a:t> so summation true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614" y="2411721"/>
                <a:ext cx="6696744" cy="660758"/>
              </a:xfrm>
              <a:prstGeom prst="rect">
                <a:avLst/>
              </a:prstGeom>
              <a:blipFill>
                <a:blip r:embed="rId4"/>
                <a:stretch>
                  <a:fillRect l="-820" t="-64815" b="-62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385664" y="3276178"/>
            <a:ext cx="1512168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2 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45614" y="3276178"/>
                <a:ext cx="6696744" cy="66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Assume summation true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So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i="1">
                            <a:latin typeface="Cambria Math"/>
                          </a:rPr>
                          <m:t>𝑖</m:t>
                        </m:r>
                        <m:r>
                          <a:rPr lang="en-GB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/>
                          </a:rPr>
                          <m:t>𝑘</m:t>
                        </m:r>
                      </m:sup>
                      <m:e>
                        <m:r>
                          <a:rPr lang="en-GB" i="1">
                            <a:latin typeface="Cambria Math"/>
                          </a:rPr>
                          <m:t>(2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i="1">
                            <a:latin typeface="Cambria Math"/>
                          </a:rPr>
                          <m:t>−1)</m:t>
                        </m:r>
                      </m:e>
                    </m:nary>
                    <m:r>
                      <a:rPr lang="en-GB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614" y="3276178"/>
                <a:ext cx="6696744" cy="668581"/>
              </a:xfrm>
              <a:prstGeom prst="rect">
                <a:avLst/>
              </a:prstGeom>
              <a:blipFill>
                <a:blip r:embed="rId5"/>
                <a:stretch>
                  <a:fillRect l="-911" t="-21818" b="-10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59319" y="4097127"/>
            <a:ext cx="1512168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3 Inductive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029202" y="4083454"/>
                <a:ext cx="4847054" cy="1900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𝑛</m:t>
                    </m:r>
                    <m:r>
                      <a:rPr lang="en-GB" sz="1600" b="0" i="1" smtClean="0">
                        <a:latin typeface="Cambria Math"/>
                      </a:rPr>
                      <m:t>=</m:t>
                    </m:r>
                    <m:r>
                      <a:rPr lang="en-GB" sz="1600" b="0" i="1" smtClean="0">
                        <a:latin typeface="Cambria Math"/>
                      </a:rPr>
                      <m:t>𝑘</m:t>
                    </m:r>
                    <m:r>
                      <a:rPr lang="en-GB" sz="16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GB" sz="16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600" i="1">
                              <a:latin typeface="Cambria Math"/>
                            </a:rPr>
                            <m:t>𝑖</m:t>
                          </m:r>
                          <m:r>
                            <a:rPr lang="en-GB" sz="16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GB" sz="1600" i="1">
                              <a:latin typeface="Cambria Math"/>
                            </a:rPr>
                            <m:t>𝑘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+1</m:t>
                          </m:r>
                        </m:sup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</m:nary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16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en-GB" sz="16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+2</m:t>
                      </m:r>
                      <m:r>
                        <a:rPr lang="en-GB" sz="1600" b="0" i="1" smtClean="0">
                          <a:latin typeface="Cambria Math"/>
                        </a:rPr>
                        <m:t>𝑘</m:t>
                      </m:r>
                      <m:r>
                        <a:rPr lang="en-GB" sz="1600" b="0" i="1" smtClean="0">
                          <a:latin typeface="Cambria Math"/>
                        </a:rPr>
                        <m:t>+1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Hence true 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𝑛</m:t>
                    </m:r>
                    <m:r>
                      <a:rPr lang="en-GB" sz="1600" b="0" i="1" smtClean="0">
                        <a:latin typeface="Cambria Math"/>
                      </a:rPr>
                      <m:t>=</m:t>
                    </m:r>
                    <m:r>
                      <a:rPr lang="en-GB" sz="1600" b="0" i="1" smtClean="0">
                        <a:latin typeface="Cambria Math"/>
                      </a:rPr>
                      <m:t>𝑘</m:t>
                    </m:r>
                    <m:r>
                      <a:rPr lang="en-GB" sz="16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202" y="4083454"/>
                <a:ext cx="4847054" cy="1900713"/>
              </a:xfrm>
              <a:prstGeom prst="rect">
                <a:avLst/>
              </a:prstGeom>
              <a:blipFill>
                <a:blip r:embed="rId6"/>
                <a:stretch>
                  <a:fillRect l="-755" t="-962" b="-16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415442" y="6237312"/>
            <a:ext cx="1512168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4 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045614" y="6191244"/>
                <a:ext cx="66967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Since true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𝑛</m:t>
                    </m:r>
                    <m:r>
                      <a:rPr lang="en-GB" i="1">
                        <a:latin typeface="Cambria Math"/>
                      </a:rPr>
                      <m:t>=1</m:t>
                    </m:r>
                  </m:oMath>
                </a14:m>
                <a:r>
                  <a:rPr lang="en-GB" dirty="0"/>
                  <a:t> and if true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𝑛</m:t>
                    </m:r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𝑘</m:t>
                    </m:r>
                  </m:oMath>
                </a14:m>
                <a:r>
                  <a:rPr lang="en-GB" dirty="0"/>
                  <a:t>, true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𝑛</m:t>
                    </m:r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𝑘</m:t>
                    </m:r>
                    <m:r>
                      <a:rPr lang="en-GB" i="1">
                        <a:latin typeface="Cambria Math"/>
                      </a:rPr>
                      <m:t>+1</m:t>
                    </m:r>
                  </m:oMath>
                </a14:m>
                <a:r>
                  <a:rPr lang="en-GB" dirty="0"/>
                  <a:t>, </a:t>
                </a:r>
                <a:endParaRPr lang="en-GB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dirty="0"/>
                  <a:t> true for all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614" y="6191244"/>
                <a:ext cx="6696744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820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1894159" y="2405023"/>
            <a:ext cx="6710289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01329" y="6232968"/>
            <a:ext cx="6710289" cy="5589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68144" y="3275443"/>
                <a:ext cx="2304256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For assumption, just write out the statement with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400" dirty="0"/>
                  <a:t> replaced with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3275443"/>
                <a:ext cx="2304256" cy="738664"/>
              </a:xfrm>
              <a:prstGeom prst="rect">
                <a:avLst/>
              </a:prstGeom>
              <a:blipFill>
                <a:blip r:embed="rId8"/>
                <a:stretch>
                  <a:fillRect l="-262" b="-6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60232" y="4116038"/>
                <a:ext cx="2376263" cy="106182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050" dirty="0"/>
                  <a:t>The idea is to manipulate your expression so that you see your expression from the assumption case. For summations, we can do this by separating the 1</a:t>
                </a:r>
                <a:r>
                  <a:rPr lang="en-GB" sz="1050" baseline="30000" dirty="0"/>
                  <a:t>st</a:t>
                </a:r>
                <a:r>
                  <a:rPr lang="en-GB" sz="1050" dirty="0"/>
                  <a:t> to </a:t>
                </a:r>
                <a14:m>
                  <m:oMath xmlns:m="http://schemas.openxmlformats.org/officeDocument/2006/math">
                    <m:r>
                      <a:rPr lang="en-GB" sz="105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050" baseline="30000" dirty="0" err="1"/>
                  <a:t>th</a:t>
                </a:r>
                <a:r>
                  <a:rPr lang="en-GB" sz="1050" dirty="0"/>
                  <a:t> term from the </a:t>
                </a:r>
                <a14:m>
                  <m:oMath xmlns:m="http://schemas.openxmlformats.org/officeDocument/2006/math">
                    <m:r>
                      <a:rPr lang="en-GB" sz="105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105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050" baseline="30000" dirty="0"/>
                  <a:t>th</a:t>
                </a:r>
                <a:r>
                  <a:rPr lang="en-GB" sz="1050" dirty="0"/>
                  <a:t> term.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4116038"/>
                <a:ext cx="2376263" cy="1061829"/>
              </a:xfrm>
              <a:prstGeom prst="rect">
                <a:avLst/>
              </a:prstGeom>
              <a:blipFill>
                <a:blip r:embed="rId9"/>
                <a:stretch>
                  <a:fillRect b="-1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1894159" y="3265873"/>
            <a:ext cx="6710289" cy="7482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310432" y="5255845"/>
                <a:ext cx="2733628" cy="76944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100" b="1" dirty="0"/>
                  <a:t>Fro Tip</a:t>
                </a:r>
                <a:r>
                  <a:rPr lang="en-GB" sz="1100" dirty="0"/>
                  <a:t>: Write out the RHS of the original equation with </a:t>
                </a:r>
                <a14:m>
                  <m:oMath xmlns:m="http://schemas.openxmlformats.org/officeDocument/2006/math">
                    <m:r>
                      <a:rPr lang="en-GB" sz="11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100" dirty="0"/>
                  <a:t> replaced with </a:t>
                </a:r>
                <a14:m>
                  <m:oMath xmlns:m="http://schemas.openxmlformats.org/officeDocument/2006/math">
                    <m:r>
                      <a:rPr lang="en-GB" sz="11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11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100" dirty="0"/>
                  <a:t>, leaving blank space above it. Then you know what expression you’re aiming for!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432" y="5255845"/>
                <a:ext cx="2733628" cy="769441"/>
              </a:xfrm>
              <a:prstGeom prst="rect">
                <a:avLst/>
              </a:prstGeom>
              <a:blipFill>
                <a:blip r:embed="rId10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871487" y="4095541"/>
            <a:ext cx="7172573" cy="1997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633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More on the ‘Conclusion Step’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544" y="826802"/>
                <a:ext cx="6264696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“Since true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𝑛</m:t>
                    </m:r>
                    <m:r>
                      <a:rPr lang="en-GB" i="1">
                        <a:latin typeface="Cambria Math"/>
                      </a:rPr>
                      <m:t>=1</m:t>
                    </m:r>
                  </m:oMath>
                </a14:m>
                <a:r>
                  <a:rPr lang="en-GB" dirty="0"/>
                  <a:t> and if true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𝑛</m:t>
                    </m:r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𝑘</m:t>
                    </m:r>
                  </m:oMath>
                </a14:m>
                <a:r>
                  <a:rPr lang="en-GB" dirty="0"/>
                  <a:t>, true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𝑛</m:t>
                    </m:r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𝑘</m:t>
                    </m:r>
                    <m:r>
                      <a:rPr lang="en-GB" i="1">
                        <a:latin typeface="Cambria Math"/>
                      </a:rPr>
                      <m:t>+1</m:t>
                    </m:r>
                  </m:oMath>
                </a14:m>
                <a:r>
                  <a:rPr lang="en-GB" dirty="0"/>
                  <a:t>, </a:t>
                </a:r>
                <a:endParaRPr lang="en-GB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dirty="0"/>
                  <a:t> true for all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.”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826802"/>
                <a:ext cx="6264696" cy="646331"/>
              </a:xfrm>
              <a:prstGeom prst="rect">
                <a:avLst/>
              </a:prstGeom>
              <a:blipFill>
                <a:blip r:embed="rId2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536" y="1700808"/>
                <a:ext cx="7272808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 lifted this straight from a mark scheme, hence use this exact wording!</a:t>
                </a:r>
              </a:p>
              <a:p>
                <a:r>
                  <a:rPr lang="en-GB" dirty="0"/>
                  <a:t>The mark scheme specifically says:</a:t>
                </a:r>
              </a:p>
              <a:p>
                <a:endParaRPr lang="en-GB" dirty="0"/>
              </a:p>
              <a:p>
                <a:r>
                  <a:rPr lang="en-GB" dirty="0"/>
                  <a:t>(For method mark)</a:t>
                </a:r>
              </a:p>
              <a:p>
                <a:r>
                  <a:rPr lang="en-GB" b="1" dirty="0"/>
                  <a:t>Any 3 of these seen anywhere in the proof: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b="1" dirty="0"/>
                  <a:t>“true for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𝒏</m:t>
                    </m:r>
                    <m:r>
                      <a:rPr lang="en-GB" b="1" i="1" smtClean="0">
                        <a:latin typeface="Cambria Math"/>
                      </a:rPr>
                      <m:t>=</m:t>
                    </m:r>
                    <m:r>
                      <a:rPr lang="en-GB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GB" b="1" dirty="0"/>
                  <a:t>”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b="1" dirty="0"/>
                  <a:t>“assume true for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𝒏</m:t>
                    </m:r>
                    <m:r>
                      <a:rPr lang="en-GB" b="1" i="1" smtClean="0">
                        <a:latin typeface="Cambria Math"/>
                      </a:rPr>
                      <m:t>=</m:t>
                    </m:r>
                    <m:r>
                      <a:rPr lang="en-GB" b="1" i="1" smtClean="0">
                        <a:latin typeface="Cambria Math"/>
                      </a:rPr>
                      <m:t>𝒌</m:t>
                    </m:r>
                  </m:oMath>
                </a14:m>
                <a:r>
                  <a:rPr lang="en-GB" b="1" dirty="0"/>
                  <a:t>”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b="1" dirty="0"/>
                  <a:t>“true for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𝒏</m:t>
                    </m:r>
                    <m:r>
                      <a:rPr lang="en-GB" b="1" i="1" smtClean="0">
                        <a:latin typeface="Cambria Math"/>
                      </a:rPr>
                      <m:t>=</m:t>
                    </m:r>
                    <m:r>
                      <a:rPr lang="en-GB" b="1" i="1" smtClean="0">
                        <a:latin typeface="Cambria Math"/>
                      </a:rPr>
                      <m:t>𝒌</m:t>
                    </m:r>
                    <m:r>
                      <a:rPr lang="en-GB" b="1" i="1" smtClean="0">
                        <a:latin typeface="Cambria Math"/>
                      </a:rPr>
                      <m:t>+</m:t>
                    </m:r>
                    <m:r>
                      <a:rPr lang="en-GB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GB" b="1" dirty="0"/>
                  <a:t>”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b="1" dirty="0"/>
                  <a:t>“true for all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𝒏</m:t>
                    </m:r>
                  </m:oMath>
                </a14:m>
                <a:r>
                  <a:rPr lang="en-GB" b="1" dirty="0"/>
                  <a:t>/positive integers”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700808"/>
                <a:ext cx="7272808" cy="2585323"/>
              </a:xfrm>
              <a:prstGeom prst="rect">
                <a:avLst/>
              </a:prstGeom>
              <a:blipFill rotWithShape="1">
                <a:blip r:embed="rId3"/>
                <a:stretch>
                  <a:fillRect l="-754" t="-1179" b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7319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Further Example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6952" y="817539"/>
                <a:ext cx="8568952" cy="112402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Prove by induction that for all positive integers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, </a:t>
                </a:r>
                <a:endParaRPr lang="en-GB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52" y="817539"/>
                <a:ext cx="8568952" cy="11240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62941" y="2077988"/>
            <a:ext cx="1512168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1 Basis Step</a:t>
            </a:r>
          </a:p>
        </p:txBody>
      </p:sp>
      <p:sp>
        <p:nvSpPr>
          <p:cNvPr id="8" name="Rectangle 7"/>
          <p:cNvSpPr/>
          <p:nvPr/>
        </p:nvSpPr>
        <p:spPr>
          <a:xfrm>
            <a:off x="400313" y="2948025"/>
            <a:ext cx="1512168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2 Assumption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59319" y="4097127"/>
            <a:ext cx="1512168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3 Inductive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1258" y="6138251"/>
            <a:ext cx="1512168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4 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13620" y="2011313"/>
                <a:ext cx="5544616" cy="5010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600" dirty="0"/>
                  <a:t>,  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𝐿𝐻𝑆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=1×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𝑅𝐻𝑆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1−1</m:t>
                              </m:r>
                            </m:e>
                          </m:d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Therefore true 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endParaRPr lang="en-GB" sz="900" dirty="0"/>
              </a:p>
              <a:p>
                <a:r>
                  <a:rPr lang="en-GB" sz="1600" dirty="0"/>
                  <a:t>Assume true 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e>
                      </m:nary>
                      <m:r>
                        <a:rPr lang="en-GB" sz="1600" i="1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6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e>
                      </m:nary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e>
                      </m:nary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=…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600" b="0" dirty="0"/>
              </a:p>
              <a:p>
                <a:r>
                  <a:rPr lang="en-GB" sz="1600" dirty="0"/>
                  <a:t>Therefore true 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endParaRPr lang="en-GB" sz="500" dirty="0"/>
              </a:p>
              <a:p>
                <a:r>
                  <a:rPr lang="en-GB" sz="1600" dirty="0"/>
                  <a:t>Since true for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/>
                      </a:rPr>
                      <m:t>𝑛</m:t>
                    </m:r>
                    <m:r>
                      <a:rPr lang="en-GB" sz="1600" i="1">
                        <a:latin typeface="Cambria Math"/>
                      </a:rPr>
                      <m:t>=1</m:t>
                    </m:r>
                  </m:oMath>
                </a14:m>
                <a:r>
                  <a:rPr lang="en-GB" sz="1600" dirty="0"/>
                  <a:t> and if true for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/>
                      </a:rPr>
                      <m:t>𝑛</m:t>
                    </m:r>
                    <m:r>
                      <a:rPr lang="en-GB" sz="1600" i="1">
                        <a:latin typeface="Cambria Math"/>
                      </a:rPr>
                      <m:t>=</m:t>
                    </m:r>
                    <m:r>
                      <a:rPr lang="en-GB" sz="1600" i="1">
                        <a:latin typeface="Cambria Math"/>
                      </a:rPr>
                      <m:t>𝑘</m:t>
                    </m:r>
                  </m:oMath>
                </a14:m>
                <a:r>
                  <a:rPr lang="en-GB" sz="1600" dirty="0"/>
                  <a:t>, true for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/>
                      </a:rPr>
                      <m:t>𝑛</m:t>
                    </m:r>
                    <m:r>
                      <a:rPr lang="en-GB" sz="1600" i="1">
                        <a:latin typeface="Cambria Math"/>
                      </a:rPr>
                      <m:t>=</m:t>
                    </m:r>
                    <m:r>
                      <a:rPr lang="en-GB" sz="1600" i="1">
                        <a:latin typeface="Cambria Math"/>
                      </a:rPr>
                      <m:t>𝑘</m:t>
                    </m:r>
                    <m:r>
                      <a:rPr lang="en-GB" sz="1600" i="1">
                        <a:latin typeface="Cambria Math"/>
                      </a:rPr>
                      <m:t>+1</m:t>
                    </m:r>
                  </m:oMath>
                </a14:m>
                <a:r>
                  <a:rPr lang="en-GB" sz="1600" dirty="0"/>
                  <a:t>, </a:t>
                </a:r>
                <a:endParaRPr lang="en-GB" sz="16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sz="1600" dirty="0"/>
                  <a:t> true for all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620" y="2011313"/>
                <a:ext cx="5544616" cy="5010346"/>
              </a:xfrm>
              <a:prstGeom prst="rect">
                <a:avLst/>
              </a:prstGeom>
              <a:blipFill>
                <a:blip r:embed="rId3"/>
                <a:stretch>
                  <a:fillRect l="-549" t="-3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871487" y="2077987"/>
            <a:ext cx="5436817" cy="6767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24639" y="4941168"/>
                <a:ext cx="1944216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Again, I advise writing out the RHS with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200" dirty="0"/>
                  <a:t> so you know what you’re aiming to get to.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639" y="4941168"/>
                <a:ext cx="1944216" cy="830997"/>
              </a:xfrm>
              <a:prstGeom prst="rect">
                <a:avLst/>
              </a:prstGeom>
              <a:blipFill>
                <a:blip r:embed="rId4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stCxn id="15" idx="1"/>
          </p:cNvCxnSpPr>
          <p:nvPr/>
        </p:nvCxnSpPr>
        <p:spPr>
          <a:xfrm flipH="1">
            <a:off x="5940152" y="5356667"/>
            <a:ext cx="784487" cy="327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912481" y="2948025"/>
            <a:ext cx="5395823" cy="9130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73516" y="4097127"/>
            <a:ext cx="6860909" cy="19131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73517" y="6138251"/>
            <a:ext cx="5578804" cy="5145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8315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37125</TotalTime>
  <Words>1468</Words>
  <Application>Microsoft Office PowerPoint</Application>
  <PresentationFormat>On-screen Show (4:3)</PresentationFormat>
  <Paragraphs>291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 Math</vt:lpstr>
      <vt:lpstr>Wingdings</vt:lpstr>
      <vt:lpstr>Office Theme</vt:lpstr>
      <vt:lpstr>CorePure1 Chapter 8 ::  Proof by Induction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Richard Lawton</cp:lastModifiedBy>
  <cp:revision>1362</cp:revision>
  <dcterms:created xsi:type="dcterms:W3CDTF">2013-02-28T07:36:55Z</dcterms:created>
  <dcterms:modified xsi:type="dcterms:W3CDTF">2019-08-26T05:59:07Z</dcterms:modified>
</cp:coreProperties>
</file>