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529" r:id="rId2"/>
    <p:sldId id="525" r:id="rId3"/>
    <p:sldId id="526" r:id="rId4"/>
    <p:sldId id="527" r:id="rId5"/>
    <p:sldId id="528" r:id="rId6"/>
    <p:sldId id="53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80" autoAdjust="0"/>
    <p:restoredTop sz="94655" autoAdjust="0"/>
  </p:normalViewPr>
  <p:slideViewPr>
    <p:cSldViewPr>
      <p:cViewPr varScale="1">
        <p:scale>
          <a:sx n="65" d="100"/>
          <a:sy n="65" d="100"/>
        </p:scale>
        <p:origin x="1516" y="48"/>
      </p:cViewPr>
      <p:guideLst>
        <p:guide orient="horz" pos="2160"/>
        <p:guide pos="2880"/>
      </p:guideLst>
    </p:cSldViewPr>
  </p:slideViewPr>
  <p:notesTextViewPr>
    <p:cViewPr>
      <p:scale>
        <a:sx n="300" d="100"/>
        <a:sy n="3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2.png"/><Relationship Id="rId4" Type="http://schemas.openxmlformats.org/officeDocument/2006/relationships/image" Target="../media/image9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102.pn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png"/><Relationship Id="rId7" Type="http://schemas.openxmlformats.org/officeDocument/2006/relationships/image" Target="../media/image10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7.png"/><Relationship Id="rId5" Type="http://schemas.openxmlformats.org/officeDocument/2006/relationships/image" Target="../media/image10.png"/><Relationship Id="rId10" Type="http://schemas.openxmlformats.org/officeDocument/2006/relationships/image" Target="../media/image110.png"/><Relationship Id="rId4" Type="http://schemas.openxmlformats.org/officeDocument/2006/relationships/image" Target="../media/image9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png"/><Relationship Id="rId13" Type="http://schemas.openxmlformats.org/officeDocument/2006/relationships/image" Target="../media/image122.png"/><Relationship Id="rId18" Type="http://schemas.openxmlformats.org/officeDocument/2006/relationships/image" Target="../media/image127.png"/><Relationship Id="rId3" Type="http://schemas.openxmlformats.org/officeDocument/2006/relationships/image" Target="../media/image112.png"/><Relationship Id="rId7" Type="http://schemas.openxmlformats.org/officeDocument/2006/relationships/image" Target="../media/image116.png"/><Relationship Id="rId12" Type="http://schemas.openxmlformats.org/officeDocument/2006/relationships/image" Target="../media/image121.png"/><Relationship Id="rId17" Type="http://schemas.openxmlformats.org/officeDocument/2006/relationships/image" Target="../media/image126.png"/><Relationship Id="rId2" Type="http://schemas.openxmlformats.org/officeDocument/2006/relationships/image" Target="../media/image111.png"/><Relationship Id="rId16" Type="http://schemas.openxmlformats.org/officeDocument/2006/relationships/image" Target="../media/image1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5.png"/><Relationship Id="rId11" Type="http://schemas.openxmlformats.org/officeDocument/2006/relationships/image" Target="../media/image120.png"/><Relationship Id="rId5" Type="http://schemas.openxmlformats.org/officeDocument/2006/relationships/image" Target="../media/image114.png"/><Relationship Id="rId15" Type="http://schemas.openxmlformats.org/officeDocument/2006/relationships/image" Target="../media/image124.png"/><Relationship Id="rId10" Type="http://schemas.openxmlformats.org/officeDocument/2006/relationships/image" Target="../media/image119.png"/><Relationship Id="rId19" Type="http://schemas.openxmlformats.org/officeDocument/2006/relationships/image" Target="../media/image128.png"/><Relationship Id="rId4" Type="http://schemas.openxmlformats.org/officeDocument/2006/relationships/image" Target="../media/image113.png"/><Relationship Id="rId9" Type="http://schemas.openxmlformats.org/officeDocument/2006/relationships/image" Target="../media/image118.png"/><Relationship Id="rId14" Type="http://schemas.openxmlformats.org/officeDocument/2006/relationships/image" Target="../media/image12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6554" y="872128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/>
              <a:t>Quadratics</a:t>
            </a:r>
          </a:p>
          <a:p>
            <a:pPr algn="ctr"/>
            <a:r>
              <a:rPr lang="en-GB" sz="9600" dirty="0" smtClean="0"/>
              <a:t>- </a:t>
            </a:r>
            <a:r>
              <a:rPr lang="en-GB" sz="7200" dirty="0" smtClean="0"/>
              <a:t>Sketching Quadratics</a:t>
            </a:r>
          </a:p>
          <a:p>
            <a:pPr algn="ctr"/>
            <a:r>
              <a:rPr lang="en-GB" sz="8000" dirty="0" smtClean="0"/>
              <a:t>Chapter 2</a:t>
            </a:r>
            <a:endParaRPr lang="en-GB" sz="5400" dirty="0" smtClean="0"/>
          </a:p>
          <a:p>
            <a:pPr algn="ctr"/>
            <a:r>
              <a:rPr lang="en-GB" sz="8000" dirty="0" smtClean="0"/>
              <a:t>(Part 3 of 4)</a:t>
            </a:r>
          </a:p>
        </p:txBody>
      </p:sp>
    </p:spTree>
    <p:extLst>
      <p:ext uri="{BB962C8B-B14F-4D97-AF65-F5344CB8AC3E}">
        <p14:creationId xmlns:p14="http://schemas.microsoft.com/office/powerpoint/2010/main" val="426860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/>
          <p:cNvGrpSpPr/>
          <p:nvPr/>
        </p:nvGrpSpPr>
        <p:grpSpPr>
          <a:xfrm>
            <a:off x="1144" y="0"/>
            <a:ext cx="9143074" cy="599127"/>
            <a:chOff x="0" y="13335"/>
            <a:chExt cx="9144218" cy="599127"/>
          </a:xfrm>
        </p:grpSpPr>
        <p:sp>
          <p:nvSpPr>
            <p:cNvPr id="7" name="TextBox 6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Sketching Quadratic Graphs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4" name="Freeform 3"/>
          <p:cNvSpPr/>
          <p:nvPr/>
        </p:nvSpPr>
        <p:spPr>
          <a:xfrm>
            <a:off x="1979712" y="2120900"/>
            <a:ext cx="4624288" cy="3271286"/>
          </a:xfrm>
          <a:custGeom>
            <a:avLst/>
            <a:gdLst>
              <a:gd name="connsiteX0" fmla="*/ 0 w 4686300"/>
              <a:gd name="connsiteY0" fmla="*/ 88900 h 3763386"/>
              <a:gd name="connsiteX1" fmla="*/ 660400 w 4686300"/>
              <a:gd name="connsiteY1" fmla="*/ 2095500 h 3763386"/>
              <a:gd name="connsiteX2" fmla="*/ 1612900 w 4686300"/>
              <a:gd name="connsiteY2" fmla="*/ 3416300 h 3763386"/>
              <a:gd name="connsiteX3" fmla="*/ 2501900 w 4686300"/>
              <a:gd name="connsiteY3" fmla="*/ 3759200 h 3763386"/>
              <a:gd name="connsiteX4" fmla="*/ 3225800 w 4686300"/>
              <a:gd name="connsiteY4" fmla="*/ 3543300 h 3763386"/>
              <a:gd name="connsiteX5" fmla="*/ 3886200 w 4686300"/>
              <a:gd name="connsiteY5" fmla="*/ 2679700 h 3763386"/>
              <a:gd name="connsiteX6" fmla="*/ 4432300 w 4686300"/>
              <a:gd name="connsiteY6" fmla="*/ 1346200 h 3763386"/>
              <a:gd name="connsiteX7" fmla="*/ 4686300 w 4686300"/>
              <a:gd name="connsiteY7" fmla="*/ 0 h 3763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86300" h="3763386">
                <a:moveTo>
                  <a:pt x="0" y="88900"/>
                </a:moveTo>
                <a:cubicBezTo>
                  <a:pt x="195791" y="814916"/>
                  <a:pt x="391583" y="1540933"/>
                  <a:pt x="660400" y="2095500"/>
                </a:cubicBezTo>
                <a:cubicBezTo>
                  <a:pt x="929217" y="2650067"/>
                  <a:pt x="1305983" y="3139017"/>
                  <a:pt x="1612900" y="3416300"/>
                </a:cubicBezTo>
                <a:cubicBezTo>
                  <a:pt x="1919817" y="3693583"/>
                  <a:pt x="2233083" y="3738033"/>
                  <a:pt x="2501900" y="3759200"/>
                </a:cubicBezTo>
                <a:cubicBezTo>
                  <a:pt x="2770717" y="3780367"/>
                  <a:pt x="2995083" y="3723217"/>
                  <a:pt x="3225800" y="3543300"/>
                </a:cubicBezTo>
                <a:cubicBezTo>
                  <a:pt x="3456517" y="3363383"/>
                  <a:pt x="3685117" y="3045883"/>
                  <a:pt x="3886200" y="2679700"/>
                </a:cubicBezTo>
                <a:cubicBezTo>
                  <a:pt x="4087283" y="2313517"/>
                  <a:pt x="4298950" y="1792817"/>
                  <a:pt x="4432300" y="1346200"/>
                </a:cubicBezTo>
                <a:cubicBezTo>
                  <a:pt x="4565650" y="899583"/>
                  <a:pt x="4625975" y="449791"/>
                  <a:pt x="468630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763688" y="4725144"/>
            <a:ext cx="56166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5165328" y="1988840"/>
            <a:ext cx="0" cy="40324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393012" y="4369256"/>
                <a:ext cx="5040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3012" y="4369256"/>
                <a:ext cx="504056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913300" y="1382941"/>
                <a:ext cx="5040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3300" y="1382941"/>
                <a:ext cx="504056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1187624" y="867054"/>
            <a:ext cx="687257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Features needed in sketch of </a:t>
            </a:r>
            <a:r>
              <a:rPr lang="en-GB" sz="3200" dirty="0" smtClean="0">
                <a:solidFill>
                  <a:schemeClr val="tx1"/>
                </a:solidFill>
              </a:rPr>
              <a:t>quadratic: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68018" y="3414191"/>
            <a:ext cx="1296144" cy="4616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Roots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868144" y="5790455"/>
                <a:ext cx="1764196" cy="461665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/>
                  <a:t>-intercept</a:t>
                </a: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5790455"/>
                <a:ext cx="1764196" cy="461665"/>
              </a:xfrm>
              <a:prstGeom prst="rect">
                <a:avLst/>
              </a:prstGeom>
              <a:blipFill>
                <a:blip r:embed="rId5"/>
                <a:stretch>
                  <a:fillRect t="-7500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710571" y="5661248"/>
            <a:ext cx="2538282" cy="8309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General shape: </a:t>
            </a:r>
            <a:r>
              <a:rPr lang="en-GB" sz="2400" dirty="0" smtClean="0"/>
              <a:t>Happy or Sad?</a:t>
            </a:r>
            <a:endParaRPr lang="en-GB" sz="2400" dirty="0"/>
          </a:p>
        </p:txBody>
      </p:sp>
      <p:cxnSp>
        <p:nvCxnSpPr>
          <p:cNvPr id="31" name="Straight Arrow Connector 30"/>
          <p:cNvCxnSpPr>
            <a:stCxn id="27" idx="2"/>
          </p:cNvCxnSpPr>
          <p:nvPr/>
        </p:nvCxnSpPr>
        <p:spPr>
          <a:xfrm flipH="1">
            <a:off x="3263900" y="3875856"/>
            <a:ext cx="652190" cy="785044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7" idx="2"/>
          </p:cNvCxnSpPr>
          <p:nvPr/>
        </p:nvCxnSpPr>
        <p:spPr>
          <a:xfrm>
            <a:off x="3916090" y="3875856"/>
            <a:ext cx="1633810" cy="785044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8" idx="0"/>
          </p:cNvCxnSpPr>
          <p:nvPr/>
        </p:nvCxnSpPr>
        <p:spPr>
          <a:xfrm flipH="1" flipV="1">
            <a:off x="5165328" y="5301208"/>
            <a:ext cx="1584914" cy="489247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9" idx="0"/>
          </p:cNvCxnSpPr>
          <p:nvPr/>
        </p:nvCxnSpPr>
        <p:spPr>
          <a:xfrm flipV="1">
            <a:off x="1979712" y="5181600"/>
            <a:ext cx="1500088" cy="479648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4498091" y="5505505"/>
            <a:ext cx="48509" cy="666696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692872" y="6236791"/>
            <a:ext cx="1971328" cy="4616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Turning point</a:t>
            </a:r>
          </a:p>
        </p:txBody>
      </p:sp>
    </p:spTree>
    <p:extLst>
      <p:ext uri="{BB962C8B-B14F-4D97-AF65-F5344CB8AC3E}">
        <p14:creationId xmlns:p14="http://schemas.microsoft.com/office/powerpoint/2010/main" val="104333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6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Sketching Quadratic Graphs</a:t>
              </a:r>
              <a:endParaRPr lang="en-GB" sz="3200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2604" y="749067"/>
                <a:ext cx="6540625" cy="83099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Sketch the graph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en-GB" sz="2400" dirty="0"/>
                  <a:t> </a:t>
                </a:r>
                <a:endParaRPr lang="en-GB" sz="2400" dirty="0" smtClean="0"/>
              </a:p>
              <a:p>
                <a:pPr algn="ctr"/>
                <a:r>
                  <a:rPr lang="en-GB" sz="2400" dirty="0" smtClean="0"/>
                  <a:t>and </a:t>
                </a:r>
                <a:r>
                  <a:rPr lang="en-GB" sz="2400" dirty="0"/>
                  <a:t>find the coordinates of the turning point.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604" y="749067"/>
                <a:ext cx="6540625" cy="830997"/>
              </a:xfrm>
              <a:prstGeom prst="rect">
                <a:avLst/>
              </a:prstGeom>
              <a:blipFill rotWithShape="0">
                <a:blip r:embed="rId2"/>
                <a:stretch>
                  <a:fillRect b="-625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99852" y="1844824"/>
            <a:ext cx="959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Roots: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394125" y="1844824"/>
                <a:ext cx="2894057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−4=0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e>
                      </m:d>
                      <m:d>
                        <m:d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=−4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000" dirty="0" smtClean="0"/>
              </a:p>
              <a:p>
                <a:r>
                  <a:rPr lang="en-GB" sz="2000" b="1" dirty="0" smtClean="0"/>
                  <a:t>i.e. crosses the </a:t>
                </a:r>
                <a14:m>
                  <m:oMath xmlns:m="http://schemas.openxmlformats.org/officeDocument/2006/math">
                    <m:r>
                      <a:rPr lang="en-GB" sz="2000" b="1" i="1" dirty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2000" b="1" i="1" dirty="0" smtClean="0"/>
                  <a:t> axis</a:t>
                </a:r>
                <a:endParaRPr lang="en-GB" sz="2000" b="1" i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4125" y="1844824"/>
                <a:ext cx="2894057" cy="1323439"/>
              </a:xfrm>
              <a:prstGeom prst="rect">
                <a:avLst/>
              </a:prstGeom>
              <a:blipFill>
                <a:blip r:embed="rId3"/>
                <a:stretch>
                  <a:fillRect l="-2321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82330" y="3450704"/>
                <a:ext cx="14505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-intercept: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330" y="3450704"/>
                <a:ext cx="1450528" cy="369332"/>
              </a:xfrm>
              <a:prstGeom prst="rect">
                <a:avLst/>
              </a:prstGeom>
              <a:blipFill rotWithShape="0"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724451" y="3466650"/>
                <a:ext cx="2951629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sz="2000" dirty="0"/>
                  <a:t>When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=0,</m:t>
                    </m:r>
                  </m:oMath>
                </a14:m>
                <a:r>
                  <a:rPr lang="en-GB" sz="2000" dirty="0"/>
                  <a:t/>
                </a:r>
                <a:br>
                  <a:rPr lang="en-GB" sz="2000" dirty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+3</m:t>
                      </m:r>
                      <m:d>
                        <m:d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−4=−4</m:t>
                      </m:r>
                    </m:oMath>
                  </m:oMathPara>
                </a14:m>
                <a:endParaRPr lang="en-GB" sz="2000" dirty="0" smtClean="0"/>
              </a:p>
              <a:p>
                <a:r>
                  <a:rPr lang="en-GB" sz="2000" b="1" dirty="0" smtClean="0"/>
                  <a:t>i.e. the constant</a:t>
                </a:r>
                <a:endParaRPr lang="en-GB" sz="20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4451" y="3466650"/>
                <a:ext cx="2951629" cy="1015663"/>
              </a:xfrm>
              <a:prstGeom prst="rect">
                <a:avLst/>
              </a:prstGeom>
              <a:blipFill>
                <a:blip r:embed="rId5"/>
                <a:stretch>
                  <a:fillRect l="-2273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219247" y="4972639"/>
            <a:ext cx="1570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Turning point: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770292" y="4972639"/>
                <a:ext cx="2774404" cy="16130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sz="2000" b="1" dirty="0" smtClean="0">
                    <a:latin typeface="Cambria Math" panose="02040503050406030204" pitchFamily="18" charset="0"/>
                  </a:rPr>
                  <a:t>Complete the square</a:t>
                </a:r>
                <a:r>
                  <a:rPr lang="en-GB" sz="200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00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  <a:p>
                <a:r>
                  <a:rPr lang="en-GB" sz="2000" dirty="0"/>
                  <a:t>Min point: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,−</m:t>
                        </m:r>
                        <m:f>
                          <m:f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25</m:t>
                            </m:r>
                          </m:num>
                          <m:den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0292" y="4972639"/>
                <a:ext cx="2774404" cy="1613070"/>
              </a:xfrm>
              <a:prstGeom prst="rect">
                <a:avLst/>
              </a:prstGeom>
              <a:blipFill>
                <a:blip r:embed="rId6"/>
                <a:stretch>
                  <a:fillRect l="-2193" t="-2273" b="-1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/>
          <p:nvPr/>
        </p:nvCxnSpPr>
        <p:spPr>
          <a:xfrm>
            <a:off x="5076056" y="4437112"/>
            <a:ext cx="352839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7164288" y="1701762"/>
            <a:ext cx="0" cy="40324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664820" y="4411068"/>
            <a:ext cx="544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524329" y="4411068"/>
            <a:ext cx="544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27" name="Freeform 3"/>
          <p:cNvSpPr/>
          <p:nvPr/>
        </p:nvSpPr>
        <p:spPr>
          <a:xfrm>
            <a:off x="5002312" y="2146300"/>
            <a:ext cx="3392388" cy="2788686"/>
          </a:xfrm>
          <a:custGeom>
            <a:avLst/>
            <a:gdLst>
              <a:gd name="connsiteX0" fmla="*/ 0 w 4686300"/>
              <a:gd name="connsiteY0" fmla="*/ 88900 h 3763386"/>
              <a:gd name="connsiteX1" fmla="*/ 660400 w 4686300"/>
              <a:gd name="connsiteY1" fmla="*/ 2095500 h 3763386"/>
              <a:gd name="connsiteX2" fmla="*/ 1612900 w 4686300"/>
              <a:gd name="connsiteY2" fmla="*/ 3416300 h 3763386"/>
              <a:gd name="connsiteX3" fmla="*/ 2501900 w 4686300"/>
              <a:gd name="connsiteY3" fmla="*/ 3759200 h 3763386"/>
              <a:gd name="connsiteX4" fmla="*/ 3225800 w 4686300"/>
              <a:gd name="connsiteY4" fmla="*/ 3543300 h 3763386"/>
              <a:gd name="connsiteX5" fmla="*/ 3886200 w 4686300"/>
              <a:gd name="connsiteY5" fmla="*/ 2679700 h 3763386"/>
              <a:gd name="connsiteX6" fmla="*/ 4432300 w 4686300"/>
              <a:gd name="connsiteY6" fmla="*/ 1346200 h 3763386"/>
              <a:gd name="connsiteX7" fmla="*/ 4686300 w 4686300"/>
              <a:gd name="connsiteY7" fmla="*/ 0 h 3763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86300" h="3763386">
                <a:moveTo>
                  <a:pt x="0" y="88900"/>
                </a:moveTo>
                <a:cubicBezTo>
                  <a:pt x="195791" y="814916"/>
                  <a:pt x="391583" y="1540933"/>
                  <a:pt x="660400" y="2095500"/>
                </a:cubicBezTo>
                <a:cubicBezTo>
                  <a:pt x="929217" y="2650067"/>
                  <a:pt x="1305983" y="3139017"/>
                  <a:pt x="1612900" y="3416300"/>
                </a:cubicBezTo>
                <a:cubicBezTo>
                  <a:pt x="1919817" y="3693583"/>
                  <a:pt x="2233083" y="3738033"/>
                  <a:pt x="2501900" y="3759200"/>
                </a:cubicBezTo>
                <a:cubicBezTo>
                  <a:pt x="2770717" y="3780367"/>
                  <a:pt x="2995083" y="3723217"/>
                  <a:pt x="3225800" y="3543300"/>
                </a:cubicBezTo>
                <a:cubicBezTo>
                  <a:pt x="3456517" y="3363383"/>
                  <a:pt x="3685117" y="3045883"/>
                  <a:pt x="3886200" y="2679700"/>
                </a:cubicBezTo>
                <a:cubicBezTo>
                  <a:pt x="4087283" y="2313517"/>
                  <a:pt x="4298950" y="1792817"/>
                  <a:pt x="4432300" y="1346200"/>
                </a:cubicBezTo>
                <a:cubicBezTo>
                  <a:pt x="4565650" y="899583"/>
                  <a:pt x="4625975" y="449791"/>
                  <a:pt x="468630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6843960" y="4868162"/>
            <a:ext cx="544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5416435" y="4925859"/>
                <a:ext cx="1435329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,−</m:t>
                          </m:r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6435" y="4925859"/>
                <a:ext cx="1435329" cy="71468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Oval 30"/>
          <p:cNvSpPr/>
          <p:nvPr/>
        </p:nvSpPr>
        <p:spPr>
          <a:xfrm>
            <a:off x="6708031" y="4872925"/>
            <a:ext cx="121394" cy="12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8550418" y="4252446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0418" y="4252446"/>
                <a:ext cx="288032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020272" y="1341156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2" y="1341156"/>
                <a:ext cx="288032" cy="369332"/>
              </a:xfrm>
              <a:prstGeom prst="rect">
                <a:avLst/>
              </a:prstGeom>
              <a:blipFill>
                <a:blip r:embed="rId10"/>
                <a:stretch>
                  <a:fillRect r="-6383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4106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25" grpId="0"/>
      <p:bldP spid="26" grpId="0"/>
      <p:bldP spid="27" grpId="0" animBg="1"/>
      <p:bldP spid="28" grpId="0"/>
      <p:bldP spid="30" grpId="0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6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Sketching Quadratic Graphs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72830" y="682176"/>
                <a:ext cx="7806218" cy="120032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Sketch the graph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sz="2400" dirty="0"/>
                  <a:t> </a:t>
                </a:r>
                <a:endParaRPr lang="en-GB" sz="2400" dirty="0" smtClean="0"/>
              </a:p>
              <a:p>
                <a:pPr algn="ctr"/>
                <a:r>
                  <a:rPr lang="en-GB" sz="2400" dirty="0" smtClean="0"/>
                  <a:t>and </a:t>
                </a:r>
                <a:r>
                  <a:rPr lang="en-GB" sz="2400" dirty="0"/>
                  <a:t>find the coordinates of the turning point. </a:t>
                </a:r>
                <a:endParaRPr lang="en-GB" sz="2400" dirty="0" smtClean="0"/>
              </a:p>
              <a:p>
                <a:pPr algn="ctr"/>
                <a:r>
                  <a:rPr lang="en-GB" sz="2400" dirty="0" smtClean="0"/>
                  <a:t>Write </a:t>
                </a:r>
                <a:r>
                  <a:rPr lang="en-GB" sz="2400" dirty="0"/>
                  <a:t>down the equation of the line of symmetry.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830" y="682176"/>
                <a:ext cx="7806218" cy="1200329"/>
              </a:xfrm>
              <a:prstGeom prst="rect">
                <a:avLst/>
              </a:prstGeom>
              <a:blipFill rotWithShape="0">
                <a:blip r:embed="rId2"/>
                <a:stretch>
                  <a:fillRect b="-358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18791" y="2176044"/>
            <a:ext cx="959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Roots: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60824" y="2194384"/>
                <a:ext cx="4172798" cy="2117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GB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−3=0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=−2,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=4,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=−3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−4±</m:t>
                          </m:r>
                          <m:rad>
                            <m:radPr>
                              <m:degHide m:val="on"/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4×−2×−3</m:t>
                                  </m:r>
                                </m:e>
                              </m:d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−4±</m:t>
                          </m:r>
                          <m:rad>
                            <m:radPr>
                              <m:degHide m:val="on"/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</m:oMath>
                  </m:oMathPara>
                </a14:m>
                <a:endParaRPr lang="en-GB" dirty="0" smtClean="0"/>
              </a:p>
              <a:p>
                <a:r>
                  <a:rPr lang="en-GB" b="1" dirty="0" smtClean="0"/>
                  <a:t>No Solutions so does not cross the x axis</a:t>
                </a:r>
                <a:endParaRPr lang="en-GB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824" y="2194384"/>
                <a:ext cx="4172798" cy="2117631"/>
              </a:xfrm>
              <a:prstGeom prst="rect">
                <a:avLst/>
              </a:prstGeom>
              <a:blipFill rotWithShape="0">
                <a:blip r:embed="rId3"/>
                <a:stretch>
                  <a:fillRect l="-1168" b="-34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90863" y="4405742"/>
                <a:ext cx="132511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-intercept: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63" y="4405742"/>
                <a:ext cx="1325115" cy="369332"/>
              </a:xfrm>
              <a:prstGeom prst="rect">
                <a:avLst/>
              </a:prstGeom>
              <a:blipFill rotWithShape="0">
                <a:blip r:embed="rId4"/>
                <a:stretch>
                  <a:fillRect t="-10000" r="-2765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421583" y="4423050"/>
            <a:ext cx="516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</a:t>
            </a:r>
            <a:r>
              <a:rPr lang="en-GB" b="1" dirty="0" smtClean="0"/>
              <a:t>3</a:t>
            </a:r>
            <a:endParaRPr lang="en-GB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0811" y="5159227"/>
            <a:ext cx="1570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Turning point: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459335" y="5127097"/>
                <a:ext cx="2774404" cy="16014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=−2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=−2</m:t>
                      </m:r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=−2</m:t>
                      </m:r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=−2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+2−3</m:t>
                      </m:r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=−2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  <a:p>
                <a:r>
                  <a:rPr lang="en-GB" sz="1600" b="1" dirty="0"/>
                  <a:t>Max point is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,−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9335" y="5127097"/>
                <a:ext cx="2774404" cy="1601400"/>
              </a:xfrm>
              <a:prstGeom prst="rect">
                <a:avLst/>
              </a:prstGeom>
              <a:blipFill rotWithShape="0">
                <a:blip r:embed="rId5"/>
                <a:stretch>
                  <a:fillRect l="-1096" b="-38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/>
          <p:nvPr/>
        </p:nvCxnSpPr>
        <p:spPr>
          <a:xfrm>
            <a:off x="5076056" y="4437112"/>
            <a:ext cx="352839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6660232" y="2159519"/>
            <a:ext cx="0" cy="41888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Freeform 3"/>
          <p:cNvSpPr/>
          <p:nvPr/>
        </p:nvSpPr>
        <p:spPr>
          <a:xfrm rot="10800000">
            <a:off x="6262954" y="4823995"/>
            <a:ext cx="2179333" cy="1524410"/>
          </a:xfrm>
          <a:custGeom>
            <a:avLst/>
            <a:gdLst>
              <a:gd name="connsiteX0" fmla="*/ 0 w 4686300"/>
              <a:gd name="connsiteY0" fmla="*/ 88900 h 3763386"/>
              <a:gd name="connsiteX1" fmla="*/ 660400 w 4686300"/>
              <a:gd name="connsiteY1" fmla="*/ 2095500 h 3763386"/>
              <a:gd name="connsiteX2" fmla="*/ 1612900 w 4686300"/>
              <a:gd name="connsiteY2" fmla="*/ 3416300 h 3763386"/>
              <a:gd name="connsiteX3" fmla="*/ 2501900 w 4686300"/>
              <a:gd name="connsiteY3" fmla="*/ 3759200 h 3763386"/>
              <a:gd name="connsiteX4" fmla="*/ 3225800 w 4686300"/>
              <a:gd name="connsiteY4" fmla="*/ 3543300 h 3763386"/>
              <a:gd name="connsiteX5" fmla="*/ 3886200 w 4686300"/>
              <a:gd name="connsiteY5" fmla="*/ 2679700 h 3763386"/>
              <a:gd name="connsiteX6" fmla="*/ 4432300 w 4686300"/>
              <a:gd name="connsiteY6" fmla="*/ 1346200 h 3763386"/>
              <a:gd name="connsiteX7" fmla="*/ 4686300 w 4686300"/>
              <a:gd name="connsiteY7" fmla="*/ 0 h 3763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86300" h="3763386">
                <a:moveTo>
                  <a:pt x="0" y="88900"/>
                </a:moveTo>
                <a:cubicBezTo>
                  <a:pt x="195791" y="814916"/>
                  <a:pt x="391583" y="1540933"/>
                  <a:pt x="660400" y="2095500"/>
                </a:cubicBezTo>
                <a:cubicBezTo>
                  <a:pt x="929217" y="2650067"/>
                  <a:pt x="1305983" y="3139017"/>
                  <a:pt x="1612900" y="3416300"/>
                </a:cubicBezTo>
                <a:cubicBezTo>
                  <a:pt x="1919817" y="3693583"/>
                  <a:pt x="2233083" y="3738033"/>
                  <a:pt x="2501900" y="3759200"/>
                </a:cubicBezTo>
                <a:cubicBezTo>
                  <a:pt x="2770717" y="3780367"/>
                  <a:pt x="2995083" y="3723217"/>
                  <a:pt x="3225800" y="3543300"/>
                </a:cubicBezTo>
                <a:cubicBezTo>
                  <a:pt x="3456517" y="3363383"/>
                  <a:pt x="3685117" y="3045883"/>
                  <a:pt x="3886200" y="2679700"/>
                </a:cubicBezTo>
                <a:cubicBezTo>
                  <a:pt x="4087283" y="2313517"/>
                  <a:pt x="4298950" y="1792817"/>
                  <a:pt x="4432300" y="1346200"/>
                </a:cubicBezTo>
                <a:cubicBezTo>
                  <a:pt x="4565650" y="899583"/>
                  <a:pt x="4625975" y="449791"/>
                  <a:pt x="468630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6314570" y="5000509"/>
            <a:ext cx="544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7195310" y="4691990"/>
                <a:ext cx="9453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1,−1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310" y="4691990"/>
                <a:ext cx="94532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Oval 30"/>
          <p:cNvSpPr/>
          <p:nvPr/>
        </p:nvSpPr>
        <p:spPr>
          <a:xfrm>
            <a:off x="7152531" y="4733225"/>
            <a:ext cx="121394" cy="12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8579048" y="4242296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9048" y="4242296"/>
                <a:ext cx="288032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418630" y="1861041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8630" y="1861041"/>
                <a:ext cx="288032" cy="369332"/>
              </a:xfrm>
              <a:prstGeom prst="rect">
                <a:avLst/>
              </a:prstGeom>
              <a:blipFill rotWithShape="0">
                <a:blip r:embed="rId8"/>
                <a:stretch>
                  <a:fillRect r="-6383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5747168" y="6484669"/>
            <a:ext cx="1868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Line of reflection: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398628" y="6477011"/>
                <a:ext cx="11804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8628" y="6477011"/>
                <a:ext cx="118042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/>
          <p:nvPr/>
        </p:nvCxnSpPr>
        <p:spPr>
          <a:xfrm>
            <a:off x="7189704" y="2112556"/>
            <a:ext cx="0" cy="405274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900946" y="2760416"/>
                <a:ext cx="130512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0946" y="2760416"/>
                <a:ext cx="1305123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368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27" grpId="0" animBg="1"/>
      <p:bldP spid="28" grpId="0"/>
      <p:bldP spid="30" grpId="0"/>
      <p:bldP spid="31" grpId="0" animBg="1"/>
      <p:bldP spid="34" grpId="0"/>
      <p:bldP spid="23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Sketching Quadratic Graphs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42979" y="671099"/>
            <a:ext cx="8456897" cy="830997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Sketch the following, indicating any intercepts with the axis, </a:t>
            </a:r>
            <a:endParaRPr lang="en-GB" sz="2400" dirty="0" smtClean="0"/>
          </a:p>
          <a:p>
            <a:pPr algn="ctr"/>
            <a:r>
              <a:rPr lang="en-GB" sz="2400" dirty="0" smtClean="0"/>
              <a:t>the </a:t>
            </a:r>
            <a:r>
              <a:rPr lang="en-GB" sz="2400" dirty="0"/>
              <a:t>turning point and the equation of the line of symmetry.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01981" y="1563065"/>
                <a:ext cx="22029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1" y="1563065"/>
                <a:ext cx="2202963" cy="369332"/>
              </a:xfrm>
              <a:prstGeom prst="rect">
                <a:avLst/>
              </a:prstGeom>
              <a:blipFill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48092" y="1617752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01981" y="4293096"/>
                <a:ext cx="22029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−7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1" y="4293096"/>
                <a:ext cx="2202963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248092" y="4347783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716016" y="1522474"/>
                <a:ext cx="22029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+3−2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522474"/>
                <a:ext cx="2202963" cy="369332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4362127" y="1577161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16016" y="4264461"/>
                <a:ext cx="22029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4264461"/>
                <a:ext cx="2202963" cy="369332"/>
              </a:xfrm>
              <a:prstGeom prst="rect">
                <a:avLst/>
              </a:prstGeom>
              <a:blipFill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4362127" y="4319148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018270" y="3429000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2060365" y="2040607"/>
            <a:ext cx="10666" cy="21138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902099" y="3265934"/>
                <a:ext cx="2160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099" y="3265934"/>
                <a:ext cx="216024" cy="369332"/>
              </a:xfrm>
              <a:prstGeom prst="rect">
                <a:avLst/>
              </a:prstGeom>
              <a:blipFill>
                <a:blip r:embed="rId6"/>
                <a:stretch>
                  <a:fillRect r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933439" y="1705612"/>
                <a:ext cx="2160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3439" y="1705612"/>
                <a:ext cx="216024" cy="369332"/>
              </a:xfrm>
              <a:prstGeom prst="rect">
                <a:avLst/>
              </a:prstGeom>
              <a:blipFill>
                <a:blip r:embed="rId7"/>
                <a:stretch>
                  <a:fillRect r="-38889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Freeform 3"/>
          <p:cNvSpPr/>
          <p:nvPr/>
        </p:nvSpPr>
        <p:spPr>
          <a:xfrm>
            <a:off x="1230413" y="2314574"/>
            <a:ext cx="1550888" cy="715411"/>
          </a:xfrm>
          <a:custGeom>
            <a:avLst/>
            <a:gdLst>
              <a:gd name="connsiteX0" fmla="*/ 0 w 4686300"/>
              <a:gd name="connsiteY0" fmla="*/ 88900 h 3763386"/>
              <a:gd name="connsiteX1" fmla="*/ 660400 w 4686300"/>
              <a:gd name="connsiteY1" fmla="*/ 2095500 h 3763386"/>
              <a:gd name="connsiteX2" fmla="*/ 1612900 w 4686300"/>
              <a:gd name="connsiteY2" fmla="*/ 3416300 h 3763386"/>
              <a:gd name="connsiteX3" fmla="*/ 2501900 w 4686300"/>
              <a:gd name="connsiteY3" fmla="*/ 3759200 h 3763386"/>
              <a:gd name="connsiteX4" fmla="*/ 3225800 w 4686300"/>
              <a:gd name="connsiteY4" fmla="*/ 3543300 h 3763386"/>
              <a:gd name="connsiteX5" fmla="*/ 3886200 w 4686300"/>
              <a:gd name="connsiteY5" fmla="*/ 2679700 h 3763386"/>
              <a:gd name="connsiteX6" fmla="*/ 4432300 w 4686300"/>
              <a:gd name="connsiteY6" fmla="*/ 1346200 h 3763386"/>
              <a:gd name="connsiteX7" fmla="*/ 4686300 w 4686300"/>
              <a:gd name="connsiteY7" fmla="*/ 0 h 3763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86300" h="3763386">
                <a:moveTo>
                  <a:pt x="0" y="88900"/>
                </a:moveTo>
                <a:cubicBezTo>
                  <a:pt x="195791" y="814916"/>
                  <a:pt x="391583" y="1540933"/>
                  <a:pt x="660400" y="2095500"/>
                </a:cubicBezTo>
                <a:cubicBezTo>
                  <a:pt x="929217" y="2650067"/>
                  <a:pt x="1305983" y="3139017"/>
                  <a:pt x="1612900" y="3416300"/>
                </a:cubicBezTo>
                <a:cubicBezTo>
                  <a:pt x="1919817" y="3693583"/>
                  <a:pt x="2233083" y="3738033"/>
                  <a:pt x="2501900" y="3759200"/>
                </a:cubicBezTo>
                <a:cubicBezTo>
                  <a:pt x="2770717" y="3780367"/>
                  <a:pt x="2995083" y="3723217"/>
                  <a:pt x="3225800" y="3543300"/>
                </a:cubicBezTo>
                <a:cubicBezTo>
                  <a:pt x="3456517" y="3363383"/>
                  <a:pt x="3685117" y="3045883"/>
                  <a:pt x="3886200" y="2679700"/>
                </a:cubicBezTo>
                <a:cubicBezTo>
                  <a:pt x="4087283" y="2313517"/>
                  <a:pt x="4298950" y="1792817"/>
                  <a:pt x="4432300" y="1346200"/>
                </a:cubicBezTo>
                <a:cubicBezTo>
                  <a:pt x="4565650" y="899583"/>
                  <a:pt x="4625975" y="449791"/>
                  <a:pt x="468630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1018270" y="6107175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1619672" y="4693417"/>
            <a:ext cx="10666" cy="21138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902099" y="5944109"/>
                <a:ext cx="2160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099" y="5944109"/>
                <a:ext cx="216024" cy="369332"/>
              </a:xfrm>
              <a:prstGeom prst="rect">
                <a:avLst/>
              </a:prstGeom>
              <a:blipFill>
                <a:blip r:embed="rId8"/>
                <a:stretch>
                  <a:fillRect r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Freeform 3"/>
          <p:cNvSpPr/>
          <p:nvPr/>
        </p:nvSpPr>
        <p:spPr>
          <a:xfrm>
            <a:off x="1436153" y="4932843"/>
            <a:ext cx="1590530" cy="1377298"/>
          </a:xfrm>
          <a:custGeom>
            <a:avLst/>
            <a:gdLst>
              <a:gd name="connsiteX0" fmla="*/ 0 w 4686300"/>
              <a:gd name="connsiteY0" fmla="*/ 88900 h 3763386"/>
              <a:gd name="connsiteX1" fmla="*/ 660400 w 4686300"/>
              <a:gd name="connsiteY1" fmla="*/ 2095500 h 3763386"/>
              <a:gd name="connsiteX2" fmla="*/ 1612900 w 4686300"/>
              <a:gd name="connsiteY2" fmla="*/ 3416300 h 3763386"/>
              <a:gd name="connsiteX3" fmla="*/ 2501900 w 4686300"/>
              <a:gd name="connsiteY3" fmla="*/ 3759200 h 3763386"/>
              <a:gd name="connsiteX4" fmla="*/ 3225800 w 4686300"/>
              <a:gd name="connsiteY4" fmla="*/ 3543300 h 3763386"/>
              <a:gd name="connsiteX5" fmla="*/ 3886200 w 4686300"/>
              <a:gd name="connsiteY5" fmla="*/ 2679700 h 3763386"/>
              <a:gd name="connsiteX6" fmla="*/ 4432300 w 4686300"/>
              <a:gd name="connsiteY6" fmla="*/ 1346200 h 3763386"/>
              <a:gd name="connsiteX7" fmla="*/ 4686300 w 4686300"/>
              <a:gd name="connsiteY7" fmla="*/ 0 h 3763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86300" h="3763386">
                <a:moveTo>
                  <a:pt x="0" y="88900"/>
                </a:moveTo>
                <a:cubicBezTo>
                  <a:pt x="195791" y="814916"/>
                  <a:pt x="391583" y="1540933"/>
                  <a:pt x="660400" y="2095500"/>
                </a:cubicBezTo>
                <a:cubicBezTo>
                  <a:pt x="929217" y="2650067"/>
                  <a:pt x="1305983" y="3139017"/>
                  <a:pt x="1612900" y="3416300"/>
                </a:cubicBezTo>
                <a:cubicBezTo>
                  <a:pt x="1919817" y="3693583"/>
                  <a:pt x="2233083" y="3738033"/>
                  <a:pt x="2501900" y="3759200"/>
                </a:cubicBezTo>
                <a:cubicBezTo>
                  <a:pt x="2770717" y="3780367"/>
                  <a:pt x="2995083" y="3723217"/>
                  <a:pt x="3225800" y="3543300"/>
                </a:cubicBezTo>
                <a:cubicBezTo>
                  <a:pt x="3456517" y="3363383"/>
                  <a:pt x="3685117" y="3045883"/>
                  <a:pt x="3886200" y="2679700"/>
                </a:cubicBezTo>
                <a:cubicBezTo>
                  <a:pt x="4087283" y="2313517"/>
                  <a:pt x="4298950" y="1792817"/>
                  <a:pt x="4432300" y="1346200"/>
                </a:cubicBezTo>
                <a:cubicBezTo>
                  <a:pt x="4565650" y="899583"/>
                  <a:pt x="4625975" y="449791"/>
                  <a:pt x="468630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2519591" y="6020506"/>
            <a:ext cx="224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718159" y="6019936"/>
            <a:ext cx="32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275637" y="5502839"/>
            <a:ext cx="5147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985819" y="2959826"/>
                <a:ext cx="5147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0,4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5819" y="2959826"/>
                <a:ext cx="514722" cy="369332"/>
              </a:xfrm>
              <a:prstGeom prst="rect">
                <a:avLst/>
              </a:prstGeom>
              <a:blipFill>
                <a:blip r:embed="rId9"/>
                <a:stretch>
                  <a:fillRect r="-119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Oval 30"/>
          <p:cNvSpPr/>
          <p:nvPr/>
        </p:nvSpPr>
        <p:spPr>
          <a:xfrm>
            <a:off x="1996331" y="2986975"/>
            <a:ext cx="121394" cy="12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2232013" y="6249374"/>
            <a:ext cx="121394" cy="12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209860" y="6313068"/>
                <a:ext cx="733762" cy="4726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, −</m:t>
                          </m:r>
                          <m:f>
                            <m:fPr>
                              <m:ctrlP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60" y="6313068"/>
                <a:ext cx="733762" cy="47269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/>
          <p:nvPr/>
        </p:nvCxnSpPr>
        <p:spPr>
          <a:xfrm>
            <a:off x="2273968" y="4764505"/>
            <a:ext cx="18883" cy="208659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931904" y="4661405"/>
                <a:ext cx="1305123" cy="551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1904" y="4661405"/>
                <a:ext cx="1305123" cy="5517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Arrow Connector 42"/>
          <p:cNvCxnSpPr/>
          <p:nvPr/>
        </p:nvCxnSpPr>
        <p:spPr>
          <a:xfrm>
            <a:off x="4882502" y="3413326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 flipV="1">
            <a:off x="5483904" y="1999568"/>
            <a:ext cx="10666" cy="21138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766331" y="3250260"/>
                <a:ext cx="2160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6331" y="3250260"/>
                <a:ext cx="216024" cy="369332"/>
              </a:xfrm>
              <a:prstGeom prst="rect">
                <a:avLst/>
              </a:prstGeom>
              <a:blipFill>
                <a:blip r:embed="rId12"/>
                <a:stretch>
                  <a:fillRect r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Freeform 3"/>
          <p:cNvSpPr/>
          <p:nvPr/>
        </p:nvSpPr>
        <p:spPr>
          <a:xfrm rot="10800000">
            <a:off x="5043210" y="2590800"/>
            <a:ext cx="1433790" cy="1330292"/>
          </a:xfrm>
          <a:custGeom>
            <a:avLst/>
            <a:gdLst>
              <a:gd name="connsiteX0" fmla="*/ 0 w 4686300"/>
              <a:gd name="connsiteY0" fmla="*/ 88900 h 3763386"/>
              <a:gd name="connsiteX1" fmla="*/ 660400 w 4686300"/>
              <a:gd name="connsiteY1" fmla="*/ 2095500 h 3763386"/>
              <a:gd name="connsiteX2" fmla="*/ 1612900 w 4686300"/>
              <a:gd name="connsiteY2" fmla="*/ 3416300 h 3763386"/>
              <a:gd name="connsiteX3" fmla="*/ 2501900 w 4686300"/>
              <a:gd name="connsiteY3" fmla="*/ 3759200 h 3763386"/>
              <a:gd name="connsiteX4" fmla="*/ 3225800 w 4686300"/>
              <a:gd name="connsiteY4" fmla="*/ 3543300 h 3763386"/>
              <a:gd name="connsiteX5" fmla="*/ 3886200 w 4686300"/>
              <a:gd name="connsiteY5" fmla="*/ 2679700 h 3763386"/>
              <a:gd name="connsiteX6" fmla="*/ 4432300 w 4686300"/>
              <a:gd name="connsiteY6" fmla="*/ 1346200 h 3763386"/>
              <a:gd name="connsiteX7" fmla="*/ 4686300 w 4686300"/>
              <a:gd name="connsiteY7" fmla="*/ 0 h 3763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86300" h="3763386">
                <a:moveTo>
                  <a:pt x="0" y="88900"/>
                </a:moveTo>
                <a:cubicBezTo>
                  <a:pt x="195791" y="814916"/>
                  <a:pt x="391583" y="1540933"/>
                  <a:pt x="660400" y="2095500"/>
                </a:cubicBezTo>
                <a:cubicBezTo>
                  <a:pt x="929217" y="2650067"/>
                  <a:pt x="1305983" y="3139017"/>
                  <a:pt x="1612900" y="3416300"/>
                </a:cubicBezTo>
                <a:cubicBezTo>
                  <a:pt x="1919817" y="3693583"/>
                  <a:pt x="2233083" y="3738033"/>
                  <a:pt x="2501900" y="3759200"/>
                </a:cubicBezTo>
                <a:cubicBezTo>
                  <a:pt x="2770717" y="3780367"/>
                  <a:pt x="2995083" y="3723217"/>
                  <a:pt x="3225800" y="3543300"/>
                </a:cubicBezTo>
                <a:cubicBezTo>
                  <a:pt x="3456517" y="3363383"/>
                  <a:pt x="3685117" y="3045883"/>
                  <a:pt x="3886200" y="2679700"/>
                </a:cubicBezTo>
                <a:cubicBezTo>
                  <a:pt x="4087283" y="2313517"/>
                  <a:pt x="4298950" y="1792817"/>
                  <a:pt x="4432300" y="1346200"/>
                </a:cubicBezTo>
                <a:cubicBezTo>
                  <a:pt x="4565650" y="899583"/>
                  <a:pt x="4625975" y="449791"/>
                  <a:pt x="468630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6202848" y="3383807"/>
            <a:ext cx="224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896591" y="3373712"/>
                <a:ext cx="446934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591" y="3373712"/>
                <a:ext cx="446934" cy="438005"/>
              </a:xfrm>
              <a:prstGeom prst="rect">
                <a:avLst/>
              </a:prstGeom>
              <a:blipFill>
                <a:blip r:embed="rId13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5216069" y="2485140"/>
            <a:ext cx="5147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50" name="Oval 49"/>
          <p:cNvSpPr/>
          <p:nvPr/>
        </p:nvSpPr>
        <p:spPr>
          <a:xfrm>
            <a:off x="5648570" y="2555400"/>
            <a:ext cx="121394" cy="12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638352" y="2133473"/>
                <a:ext cx="733762" cy="4726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49</m:t>
                              </m:r>
                            </m:num>
                            <m:den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352" y="2133473"/>
                <a:ext cx="733762" cy="47269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Connector 51"/>
          <p:cNvCxnSpPr/>
          <p:nvPr/>
        </p:nvCxnSpPr>
        <p:spPr>
          <a:xfrm>
            <a:off x="5709575" y="2061131"/>
            <a:ext cx="18883" cy="208659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396086" y="3786831"/>
                <a:ext cx="1305123" cy="5583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6086" y="3786831"/>
                <a:ext cx="1305123" cy="55835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/>
          <p:cNvCxnSpPr/>
          <p:nvPr/>
        </p:nvCxnSpPr>
        <p:spPr>
          <a:xfrm>
            <a:off x="5259935" y="6301081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 flipV="1">
            <a:off x="6309849" y="4575666"/>
            <a:ext cx="10666" cy="21138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143764" y="6109440"/>
                <a:ext cx="2160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3764" y="6109440"/>
                <a:ext cx="216024" cy="369332"/>
              </a:xfrm>
              <a:prstGeom prst="rect">
                <a:avLst/>
              </a:prstGeom>
              <a:blipFill>
                <a:blip r:embed="rId16"/>
                <a:stretch>
                  <a:fillRect r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Freeform 3"/>
          <p:cNvSpPr/>
          <p:nvPr/>
        </p:nvSpPr>
        <p:spPr>
          <a:xfrm>
            <a:off x="5106318" y="4743449"/>
            <a:ext cx="1433790" cy="998597"/>
          </a:xfrm>
          <a:custGeom>
            <a:avLst/>
            <a:gdLst>
              <a:gd name="connsiteX0" fmla="*/ 0 w 4686300"/>
              <a:gd name="connsiteY0" fmla="*/ 88900 h 3763386"/>
              <a:gd name="connsiteX1" fmla="*/ 660400 w 4686300"/>
              <a:gd name="connsiteY1" fmla="*/ 2095500 h 3763386"/>
              <a:gd name="connsiteX2" fmla="*/ 1612900 w 4686300"/>
              <a:gd name="connsiteY2" fmla="*/ 3416300 h 3763386"/>
              <a:gd name="connsiteX3" fmla="*/ 2501900 w 4686300"/>
              <a:gd name="connsiteY3" fmla="*/ 3759200 h 3763386"/>
              <a:gd name="connsiteX4" fmla="*/ 3225800 w 4686300"/>
              <a:gd name="connsiteY4" fmla="*/ 3543300 h 3763386"/>
              <a:gd name="connsiteX5" fmla="*/ 3886200 w 4686300"/>
              <a:gd name="connsiteY5" fmla="*/ 2679700 h 3763386"/>
              <a:gd name="connsiteX6" fmla="*/ 4432300 w 4686300"/>
              <a:gd name="connsiteY6" fmla="*/ 1346200 h 3763386"/>
              <a:gd name="connsiteX7" fmla="*/ 4686300 w 4686300"/>
              <a:gd name="connsiteY7" fmla="*/ 0 h 3763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86300" h="3763386">
                <a:moveTo>
                  <a:pt x="0" y="88900"/>
                </a:moveTo>
                <a:cubicBezTo>
                  <a:pt x="195791" y="814916"/>
                  <a:pt x="391583" y="1540933"/>
                  <a:pt x="660400" y="2095500"/>
                </a:cubicBezTo>
                <a:cubicBezTo>
                  <a:pt x="929217" y="2650067"/>
                  <a:pt x="1305983" y="3139017"/>
                  <a:pt x="1612900" y="3416300"/>
                </a:cubicBezTo>
                <a:cubicBezTo>
                  <a:pt x="1919817" y="3693583"/>
                  <a:pt x="2233083" y="3738033"/>
                  <a:pt x="2501900" y="3759200"/>
                </a:cubicBezTo>
                <a:cubicBezTo>
                  <a:pt x="2770717" y="3780367"/>
                  <a:pt x="2995083" y="3723217"/>
                  <a:pt x="3225800" y="3543300"/>
                </a:cubicBezTo>
                <a:cubicBezTo>
                  <a:pt x="3456517" y="3363383"/>
                  <a:pt x="3685117" y="3045883"/>
                  <a:pt x="3886200" y="2679700"/>
                </a:cubicBezTo>
                <a:cubicBezTo>
                  <a:pt x="4087283" y="2313517"/>
                  <a:pt x="4298950" y="1792817"/>
                  <a:pt x="4432300" y="1346200"/>
                </a:cubicBezTo>
                <a:cubicBezTo>
                  <a:pt x="4565650" y="899583"/>
                  <a:pt x="4625975" y="449791"/>
                  <a:pt x="468630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216971" y="6509117"/>
                <a:ext cx="7706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6971" y="6509117"/>
                <a:ext cx="770688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/>
          <p:cNvSpPr txBox="1"/>
          <p:nvPr/>
        </p:nvSpPr>
        <p:spPr>
          <a:xfrm>
            <a:off x="5974502" y="5210970"/>
            <a:ext cx="5147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</a:t>
            </a:r>
          </a:p>
        </p:txBody>
      </p:sp>
      <p:sp>
        <p:nvSpPr>
          <p:cNvPr id="61" name="Oval 60"/>
          <p:cNvSpPr/>
          <p:nvPr/>
        </p:nvSpPr>
        <p:spPr>
          <a:xfrm>
            <a:off x="5850068" y="5671630"/>
            <a:ext cx="121394" cy="12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811410" y="5739306"/>
                <a:ext cx="733762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−2,7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1410" y="5739306"/>
                <a:ext cx="733762" cy="26161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Straight Connector 62"/>
          <p:cNvCxnSpPr/>
          <p:nvPr/>
        </p:nvCxnSpPr>
        <p:spPr>
          <a:xfrm>
            <a:off x="5907206" y="4756641"/>
            <a:ext cx="18883" cy="208659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1724963" y="3699514"/>
                <a:ext cx="130512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4963" y="3699514"/>
                <a:ext cx="1305123" cy="3385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0704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 animBg="1"/>
      <p:bldP spid="25" grpId="0"/>
      <p:bldP spid="26" grpId="0" animBg="1"/>
      <p:bldP spid="27" grpId="0"/>
      <p:bldP spid="28" grpId="0"/>
      <p:bldP spid="29" grpId="0"/>
      <p:bldP spid="30" grpId="0"/>
      <p:bldP spid="31" grpId="0" animBg="1"/>
      <p:bldP spid="32" grpId="0" animBg="1"/>
      <p:bldP spid="33" grpId="0"/>
      <p:bldP spid="35" grpId="0"/>
      <p:bldP spid="45" grpId="0"/>
      <p:bldP spid="46" grpId="0" animBg="1"/>
      <p:bldP spid="47" grpId="0"/>
      <p:bldP spid="48" grpId="0"/>
      <p:bldP spid="49" grpId="0"/>
      <p:bldP spid="50" grpId="0" animBg="1"/>
      <p:bldP spid="51" grpId="0"/>
      <p:bldP spid="53" grpId="0"/>
      <p:bldP spid="56" grpId="0"/>
      <p:bldP spid="57" grpId="0" animBg="1"/>
      <p:bldP spid="59" grpId="0"/>
      <p:bldP spid="60" grpId="0"/>
      <p:bldP spid="61" grpId="0" animBg="1"/>
      <p:bldP spid="62" grpId="0"/>
      <p:bldP spid="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2F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90872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 30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98884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95536" y="2340087"/>
                <a:ext cx="483101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[MAT 2003 1H] Into how many regions is the plane divided when the following three parabolas are drawn?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340087"/>
                <a:ext cx="4831010" cy="1754326"/>
              </a:xfrm>
              <a:prstGeom prst="rect">
                <a:avLst/>
              </a:prstGeom>
              <a:blipFill>
                <a:blip r:embed="rId2"/>
                <a:stretch>
                  <a:fillRect l="-1136" t="-2083" r="-1389" b="-3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95536" y="2012037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 Question: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359718" y="4782294"/>
                <a:ext cx="3456384" cy="1218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Completing the square: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718" y="4782294"/>
                <a:ext cx="3456384" cy="1218988"/>
              </a:xfrm>
              <a:prstGeom prst="rect">
                <a:avLst/>
              </a:prstGeom>
              <a:blipFill>
                <a:blip r:embed="rId3"/>
                <a:stretch>
                  <a:fillRect l="-1411" t="-2500" b="-1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>
            <a:off x="4571428" y="6237312"/>
            <a:ext cx="30969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6006058" y="4445299"/>
            <a:ext cx="0" cy="19176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Freeform 3"/>
          <p:cNvSpPr/>
          <p:nvPr/>
        </p:nvSpPr>
        <p:spPr>
          <a:xfrm>
            <a:off x="4548454" y="4724400"/>
            <a:ext cx="2728646" cy="1509705"/>
          </a:xfrm>
          <a:custGeom>
            <a:avLst/>
            <a:gdLst>
              <a:gd name="connsiteX0" fmla="*/ 0 w 4686300"/>
              <a:gd name="connsiteY0" fmla="*/ 88900 h 3763386"/>
              <a:gd name="connsiteX1" fmla="*/ 660400 w 4686300"/>
              <a:gd name="connsiteY1" fmla="*/ 2095500 h 3763386"/>
              <a:gd name="connsiteX2" fmla="*/ 1612900 w 4686300"/>
              <a:gd name="connsiteY2" fmla="*/ 3416300 h 3763386"/>
              <a:gd name="connsiteX3" fmla="*/ 2501900 w 4686300"/>
              <a:gd name="connsiteY3" fmla="*/ 3759200 h 3763386"/>
              <a:gd name="connsiteX4" fmla="*/ 3225800 w 4686300"/>
              <a:gd name="connsiteY4" fmla="*/ 3543300 h 3763386"/>
              <a:gd name="connsiteX5" fmla="*/ 3886200 w 4686300"/>
              <a:gd name="connsiteY5" fmla="*/ 2679700 h 3763386"/>
              <a:gd name="connsiteX6" fmla="*/ 4432300 w 4686300"/>
              <a:gd name="connsiteY6" fmla="*/ 1346200 h 3763386"/>
              <a:gd name="connsiteX7" fmla="*/ 4686300 w 4686300"/>
              <a:gd name="connsiteY7" fmla="*/ 0 h 3763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86300" h="3763386">
                <a:moveTo>
                  <a:pt x="0" y="88900"/>
                </a:moveTo>
                <a:cubicBezTo>
                  <a:pt x="195791" y="814916"/>
                  <a:pt x="391583" y="1540933"/>
                  <a:pt x="660400" y="2095500"/>
                </a:cubicBezTo>
                <a:cubicBezTo>
                  <a:pt x="929217" y="2650067"/>
                  <a:pt x="1305983" y="3139017"/>
                  <a:pt x="1612900" y="3416300"/>
                </a:cubicBezTo>
                <a:cubicBezTo>
                  <a:pt x="1919817" y="3693583"/>
                  <a:pt x="2233083" y="3738033"/>
                  <a:pt x="2501900" y="3759200"/>
                </a:cubicBezTo>
                <a:cubicBezTo>
                  <a:pt x="2770717" y="3780367"/>
                  <a:pt x="2995083" y="3723217"/>
                  <a:pt x="3225800" y="3543300"/>
                </a:cubicBezTo>
                <a:cubicBezTo>
                  <a:pt x="3456517" y="3363383"/>
                  <a:pt x="3685117" y="3045883"/>
                  <a:pt x="3886200" y="2679700"/>
                </a:cubicBezTo>
                <a:cubicBezTo>
                  <a:pt x="4087283" y="2313517"/>
                  <a:pt x="4298950" y="1792817"/>
                  <a:pt x="4432300" y="1346200"/>
                </a:cubicBezTo>
                <a:cubicBezTo>
                  <a:pt x="4565650" y="899583"/>
                  <a:pt x="4625975" y="449791"/>
                  <a:pt x="468630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 3"/>
          <p:cNvSpPr/>
          <p:nvPr/>
        </p:nvSpPr>
        <p:spPr>
          <a:xfrm>
            <a:off x="3995936" y="4445299"/>
            <a:ext cx="2728646" cy="1509705"/>
          </a:xfrm>
          <a:custGeom>
            <a:avLst/>
            <a:gdLst>
              <a:gd name="connsiteX0" fmla="*/ 0 w 4686300"/>
              <a:gd name="connsiteY0" fmla="*/ 88900 h 3763386"/>
              <a:gd name="connsiteX1" fmla="*/ 660400 w 4686300"/>
              <a:gd name="connsiteY1" fmla="*/ 2095500 h 3763386"/>
              <a:gd name="connsiteX2" fmla="*/ 1612900 w 4686300"/>
              <a:gd name="connsiteY2" fmla="*/ 3416300 h 3763386"/>
              <a:gd name="connsiteX3" fmla="*/ 2501900 w 4686300"/>
              <a:gd name="connsiteY3" fmla="*/ 3759200 h 3763386"/>
              <a:gd name="connsiteX4" fmla="*/ 3225800 w 4686300"/>
              <a:gd name="connsiteY4" fmla="*/ 3543300 h 3763386"/>
              <a:gd name="connsiteX5" fmla="*/ 3886200 w 4686300"/>
              <a:gd name="connsiteY5" fmla="*/ 2679700 h 3763386"/>
              <a:gd name="connsiteX6" fmla="*/ 4432300 w 4686300"/>
              <a:gd name="connsiteY6" fmla="*/ 1346200 h 3763386"/>
              <a:gd name="connsiteX7" fmla="*/ 4686300 w 4686300"/>
              <a:gd name="connsiteY7" fmla="*/ 0 h 3763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86300" h="3763386">
                <a:moveTo>
                  <a:pt x="0" y="88900"/>
                </a:moveTo>
                <a:cubicBezTo>
                  <a:pt x="195791" y="814916"/>
                  <a:pt x="391583" y="1540933"/>
                  <a:pt x="660400" y="2095500"/>
                </a:cubicBezTo>
                <a:cubicBezTo>
                  <a:pt x="929217" y="2650067"/>
                  <a:pt x="1305983" y="3139017"/>
                  <a:pt x="1612900" y="3416300"/>
                </a:cubicBezTo>
                <a:cubicBezTo>
                  <a:pt x="1919817" y="3693583"/>
                  <a:pt x="2233083" y="3738033"/>
                  <a:pt x="2501900" y="3759200"/>
                </a:cubicBezTo>
                <a:cubicBezTo>
                  <a:pt x="2770717" y="3780367"/>
                  <a:pt x="2995083" y="3723217"/>
                  <a:pt x="3225800" y="3543300"/>
                </a:cubicBezTo>
                <a:cubicBezTo>
                  <a:pt x="3456517" y="3363383"/>
                  <a:pt x="3685117" y="3045883"/>
                  <a:pt x="3886200" y="2679700"/>
                </a:cubicBezTo>
                <a:cubicBezTo>
                  <a:pt x="4087283" y="2313517"/>
                  <a:pt x="4298950" y="1792817"/>
                  <a:pt x="4432300" y="1346200"/>
                </a:cubicBezTo>
                <a:cubicBezTo>
                  <a:pt x="4565650" y="899583"/>
                  <a:pt x="4625975" y="449791"/>
                  <a:pt x="468630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reeform 3"/>
          <p:cNvSpPr/>
          <p:nvPr/>
        </p:nvSpPr>
        <p:spPr>
          <a:xfrm>
            <a:off x="5043822" y="4854810"/>
            <a:ext cx="2728646" cy="1509705"/>
          </a:xfrm>
          <a:custGeom>
            <a:avLst/>
            <a:gdLst>
              <a:gd name="connsiteX0" fmla="*/ 0 w 4686300"/>
              <a:gd name="connsiteY0" fmla="*/ 88900 h 3763386"/>
              <a:gd name="connsiteX1" fmla="*/ 660400 w 4686300"/>
              <a:gd name="connsiteY1" fmla="*/ 2095500 h 3763386"/>
              <a:gd name="connsiteX2" fmla="*/ 1612900 w 4686300"/>
              <a:gd name="connsiteY2" fmla="*/ 3416300 h 3763386"/>
              <a:gd name="connsiteX3" fmla="*/ 2501900 w 4686300"/>
              <a:gd name="connsiteY3" fmla="*/ 3759200 h 3763386"/>
              <a:gd name="connsiteX4" fmla="*/ 3225800 w 4686300"/>
              <a:gd name="connsiteY4" fmla="*/ 3543300 h 3763386"/>
              <a:gd name="connsiteX5" fmla="*/ 3886200 w 4686300"/>
              <a:gd name="connsiteY5" fmla="*/ 2679700 h 3763386"/>
              <a:gd name="connsiteX6" fmla="*/ 4432300 w 4686300"/>
              <a:gd name="connsiteY6" fmla="*/ 1346200 h 3763386"/>
              <a:gd name="connsiteX7" fmla="*/ 4686300 w 4686300"/>
              <a:gd name="connsiteY7" fmla="*/ 0 h 3763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86300" h="3763386">
                <a:moveTo>
                  <a:pt x="0" y="88900"/>
                </a:moveTo>
                <a:cubicBezTo>
                  <a:pt x="195791" y="814916"/>
                  <a:pt x="391583" y="1540933"/>
                  <a:pt x="660400" y="2095500"/>
                </a:cubicBezTo>
                <a:cubicBezTo>
                  <a:pt x="929217" y="2650067"/>
                  <a:pt x="1305983" y="3139017"/>
                  <a:pt x="1612900" y="3416300"/>
                </a:cubicBezTo>
                <a:cubicBezTo>
                  <a:pt x="1919817" y="3693583"/>
                  <a:pt x="2233083" y="3738033"/>
                  <a:pt x="2501900" y="3759200"/>
                </a:cubicBezTo>
                <a:cubicBezTo>
                  <a:pt x="2770717" y="3780367"/>
                  <a:pt x="2995083" y="3723217"/>
                  <a:pt x="3225800" y="3543300"/>
                </a:cubicBezTo>
                <a:cubicBezTo>
                  <a:pt x="3456517" y="3363383"/>
                  <a:pt x="3685117" y="3045883"/>
                  <a:pt x="3886200" y="2679700"/>
                </a:cubicBezTo>
                <a:cubicBezTo>
                  <a:pt x="4087283" y="2313517"/>
                  <a:pt x="4298950" y="1792817"/>
                  <a:pt x="4432300" y="1346200"/>
                </a:cubicBezTo>
                <a:cubicBezTo>
                  <a:pt x="4565650" y="899583"/>
                  <a:pt x="4625975" y="449791"/>
                  <a:pt x="468630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5652120" y="4854810"/>
            <a:ext cx="353938" cy="3453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5</a:t>
            </a:r>
          </a:p>
        </p:txBody>
      </p:sp>
      <p:sp>
        <p:nvSpPr>
          <p:cNvPr id="16" name="Oval 15"/>
          <p:cNvSpPr/>
          <p:nvPr/>
        </p:nvSpPr>
        <p:spPr>
          <a:xfrm>
            <a:off x="4057146" y="5576543"/>
            <a:ext cx="353938" cy="3453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7" name="Oval 16"/>
          <p:cNvSpPr/>
          <p:nvPr/>
        </p:nvSpPr>
        <p:spPr>
          <a:xfrm>
            <a:off x="4217490" y="4789988"/>
            <a:ext cx="353938" cy="3453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18" name="Oval 17"/>
          <p:cNvSpPr/>
          <p:nvPr/>
        </p:nvSpPr>
        <p:spPr>
          <a:xfrm>
            <a:off x="4710589" y="4962658"/>
            <a:ext cx="353938" cy="3453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19" name="Oval 18"/>
          <p:cNvSpPr/>
          <p:nvPr/>
        </p:nvSpPr>
        <p:spPr>
          <a:xfrm>
            <a:off x="6538161" y="5182908"/>
            <a:ext cx="353938" cy="3453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6</a:t>
            </a:r>
          </a:p>
        </p:txBody>
      </p:sp>
      <p:sp>
        <p:nvSpPr>
          <p:cNvPr id="20" name="Oval 19"/>
          <p:cNvSpPr/>
          <p:nvPr/>
        </p:nvSpPr>
        <p:spPr>
          <a:xfrm>
            <a:off x="7120122" y="5373198"/>
            <a:ext cx="353938" cy="3453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7</a:t>
            </a:r>
          </a:p>
        </p:txBody>
      </p:sp>
      <p:sp>
        <p:nvSpPr>
          <p:cNvPr id="21" name="Oval 20"/>
          <p:cNvSpPr/>
          <p:nvPr/>
        </p:nvSpPr>
        <p:spPr>
          <a:xfrm>
            <a:off x="5508066" y="5955883"/>
            <a:ext cx="225984" cy="2036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5809098" y="4066140"/>
                <a:ext cx="3767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9098" y="4066140"/>
                <a:ext cx="376794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7561097" y="5993580"/>
                <a:ext cx="3767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1097" y="5993580"/>
                <a:ext cx="37679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316286" y="4148245"/>
            <a:ext cx="8103813" cy="251925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5360259" y="499728"/>
            <a:ext cx="62646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</a:t>
            </a:r>
            <a:r>
              <a:rPr lang="en-US" sz="2400" dirty="0" smtClean="0"/>
              <a:t>lesson</a:t>
            </a:r>
            <a:r>
              <a:rPr lang="en-US" sz="2400" dirty="0"/>
              <a:t> </a:t>
            </a:r>
            <a:endParaRPr lang="en-US" sz="2400" dirty="0" smtClean="0"/>
          </a:p>
          <a:p>
            <a:r>
              <a:rPr lang="en-US" sz="2400" dirty="0" smtClean="0"/>
              <a:t>Q1 a-c</a:t>
            </a:r>
          </a:p>
          <a:p>
            <a:endParaRPr lang="en-US" sz="2400" dirty="0"/>
          </a:p>
          <a:p>
            <a:r>
              <a:rPr lang="en-US" sz="2400" dirty="0"/>
              <a:t>In Class</a:t>
            </a:r>
            <a:r>
              <a:rPr lang="en-US" sz="2400" dirty="0" smtClean="0"/>
              <a:t>: </a:t>
            </a:r>
            <a:r>
              <a:rPr lang="en-US" sz="2400" dirty="0"/>
              <a:t>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</a:t>
            </a:r>
            <a:r>
              <a:rPr lang="en-US" sz="2400" dirty="0" smtClean="0"/>
              <a:t>Complete Q1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</a:t>
            </a:r>
            <a:r>
              <a:rPr lang="en-US" sz="2400" dirty="0" smtClean="0"/>
              <a:t>Q2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</a:t>
            </a:r>
            <a:r>
              <a:rPr lang="en-US" sz="2400" dirty="0" smtClean="0"/>
              <a:t>Q3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02259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20764</TotalTime>
  <Words>261</Words>
  <Application>Microsoft Office PowerPoint</Application>
  <PresentationFormat>On-screen Show (4:3)</PresentationFormat>
  <Paragraphs>107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759</cp:revision>
  <dcterms:created xsi:type="dcterms:W3CDTF">2013-02-28T07:36:55Z</dcterms:created>
  <dcterms:modified xsi:type="dcterms:W3CDTF">2019-09-01T14:24:33Z</dcterms:modified>
</cp:coreProperties>
</file>