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158"/>
    <p:restoredTop sz="94421"/>
  </p:normalViewPr>
  <p:slideViewPr>
    <p:cSldViewPr snapToGrid="0" snapToObjects="1">
      <p:cViewPr varScale="1">
        <p:scale>
          <a:sx n="50" d="100"/>
          <a:sy n="50" d="100"/>
        </p:scale>
        <p:origin x="28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253D044-7434-44D0-9DCE-29382B4E36A7}"/>
              </a:ext>
            </a:extLst>
          </p:cNvPr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B481D8E-120E-418B-9E37-47B87524A45B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PGFs for common distributions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FDB38FD-D7EF-4FC5-8DC9-BD5FD6D1D118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52C05D1D-BF64-40B5-AAC3-695906D365B7}"/>
              </a:ext>
            </a:extLst>
          </p:cNvPr>
          <p:cNvSpPr txBox="1"/>
          <p:nvPr/>
        </p:nvSpPr>
        <p:spPr>
          <a:xfrm>
            <a:off x="1847528" y="792093"/>
            <a:ext cx="1152128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Binomial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33692F6-5C16-48E2-A333-B822A568A42D}"/>
                  </a:ext>
                </a:extLst>
              </p:cNvPr>
              <p:cNvSpPr txBox="1"/>
              <p:nvPr/>
            </p:nvSpPr>
            <p:spPr>
              <a:xfrm>
                <a:off x="1847528" y="1224509"/>
                <a:ext cx="8352928" cy="92333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An archer hits the bullseye with probability 0.6. She fires three shots at a target. The random variable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/>
                  <a:t> represents the number of times she hits the bullseye. Find the probability generating function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/>
                  <a:t>, and factorise your expression.</a:t>
                </a: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33692F6-5C16-48E2-A333-B822A568A4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7528" y="1224509"/>
                <a:ext cx="8352928" cy="923330"/>
              </a:xfrm>
              <a:prstGeom prst="rect">
                <a:avLst/>
              </a:prstGeom>
              <a:blipFill>
                <a:blip r:embed="rId2"/>
                <a:stretch>
                  <a:fillRect b="-1714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E597FFB-0C88-470B-A785-5D47134E7BD9}"/>
                  </a:ext>
                </a:extLst>
              </p:cNvPr>
              <p:cNvSpPr txBox="1"/>
              <p:nvPr/>
            </p:nvSpPr>
            <p:spPr>
              <a:xfrm>
                <a:off x="2291755" y="2310011"/>
                <a:ext cx="1800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 panose="02040503050406030204" pitchFamily="18" charset="0"/>
                        </a:rPr>
                        <m:t>𝑿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𝑩</m:t>
                      </m:r>
                      <m:d>
                        <m:d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𝟔</m:t>
                          </m:r>
                        </m:e>
                      </m:d>
                    </m:oMath>
                  </m:oMathPara>
                </a14:m>
                <a:endParaRPr lang="en-GB" b="1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E597FFB-0C88-470B-A785-5D47134E7B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1755" y="2310011"/>
                <a:ext cx="180020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CE84BE2E-84E7-4F2F-B694-DED82307F519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2599662" y="2753494"/>
              <a:ext cx="3815437" cy="96399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92177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537908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1073722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  <a:gridCol w="1073722">
                      <a:extLst>
                        <a:ext uri="{9D8B030D-6E8A-4147-A177-3AD203B41FA5}">
                          <a16:colId xmlns:a16="http://schemas.microsoft.com/office/drawing/2014/main" val="1942261183"/>
                        </a:ext>
                      </a:extLst>
                    </a:gridCol>
                    <a:gridCol w="537908">
                      <a:extLst>
                        <a:ext uri="{9D8B030D-6E8A-4147-A177-3AD203B41FA5}">
                          <a16:colId xmlns:a16="http://schemas.microsoft.com/office/drawing/2014/main" val="480543092"/>
                        </a:ext>
                      </a:extLst>
                    </a:gridCol>
                  </a:tblGrid>
                  <a:tr h="189444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14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1" i="1" smtClean="0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oMath>
                            </m:oMathPara>
                          </a14:m>
                          <a:endParaRPr lang="en-GB" sz="14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17128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0.4</m:t>
                                    </m:r>
                                  </m:e>
                                  <m:sup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m>
                                      <m:mPr>
                                        <m:plcHide m:val="on"/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a:rPr lang="en-GB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a:rPr lang="en-GB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</m:mr>
                                    </m:m>
                                  </m:e>
                                </m:d>
                                <m:sSup>
                                  <m:sSup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0.4</m:t>
                                    </m:r>
                                  </m:e>
                                  <m:sup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0.6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m>
                                      <m:mPr>
                                        <m:plcHide m:val="on"/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a:rPr lang="en-GB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a:rPr lang="en-GB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e>
                                      </m:mr>
                                    </m:m>
                                  </m:e>
                                </m:d>
                                <m:sSup>
                                  <m:sSup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0.40.6</m:t>
                                    </m:r>
                                  </m:e>
                                  <m:sup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400" dirty="0"/>
                        </a:p>
                        <a:p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0.6</m:t>
                                    </m:r>
                                  </m:e>
                                  <m:sup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CE84BE2E-84E7-4F2F-B694-DED82307F519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2599662" y="2753494"/>
              <a:ext cx="3815437" cy="96399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92177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537908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1073722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  <a:gridCol w="1073722">
                      <a:extLst>
                        <a:ext uri="{9D8B030D-6E8A-4147-A177-3AD203B41FA5}">
                          <a16:colId xmlns:a16="http://schemas.microsoft.com/office/drawing/2014/main" val="1942261183"/>
                        </a:ext>
                      </a:extLst>
                    </a:gridCol>
                    <a:gridCol w="537908">
                      <a:extLst>
                        <a:ext uri="{9D8B030D-6E8A-4147-A177-3AD203B41FA5}">
                          <a16:colId xmlns:a16="http://schemas.microsoft.com/office/drawing/2014/main" val="480543092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31" t="-2000" r="-548454" b="-2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10112" t="-2000" r="-497753" b="-2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6250" t="-2000" r="-151705" b="-2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5085" t="-2000" r="-50847" b="-2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613636" t="-2000" r="-2273" b="-22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65919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31" t="-46789" r="-548454" b="-18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10112" t="-46789" r="-497753" b="-18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6250" t="-46789" r="-151705" b="-18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5085" t="-46789" r="-50847" b="-18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613636" t="-46789" r="-2273" b="-183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0" name="Arrow: Right 9">
            <a:extLst>
              <a:ext uri="{FF2B5EF4-FFF2-40B4-BE49-F238E27FC236}">
                <a16:creationId xmlns:a16="http://schemas.microsoft.com/office/drawing/2014/main" id="{75C53865-E5FB-42DD-8038-F6FFC35C2323}"/>
              </a:ext>
            </a:extLst>
          </p:cNvPr>
          <p:cNvSpPr/>
          <p:nvPr/>
        </p:nvSpPr>
        <p:spPr>
          <a:xfrm rot="5400000">
            <a:off x="4421198" y="4049723"/>
            <a:ext cx="515119" cy="28178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EBF6AC7-64B4-49E1-8AED-610B4B92FDA2}"/>
                  </a:ext>
                </a:extLst>
              </p:cNvPr>
              <p:cNvSpPr txBox="1"/>
              <p:nvPr/>
            </p:nvSpPr>
            <p:spPr>
              <a:xfrm>
                <a:off x="2213273" y="4496544"/>
                <a:ext cx="6547023" cy="15743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𝑮</m:t>
                          </m:r>
                        </m:e>
                        <m:sub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𝑿</m:t>
                          </m:r>
                        </m:sub>
                      </m:sSub>
                      <m:d>
                        <m:d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GB" b="1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  <m:sup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GB" b="1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1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1" i="1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1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  <m:sup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b="1" i="1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1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1" i="1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1" i="1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𝟔</m:t>
                          </m:r>
                        </m:e>
                        <m:sup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b="1" i="1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p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b="1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𝟔</m:t>
                          </m:r>
                        </m:e>
                        <m:sup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GB" b="1" i="1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p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b="1" i="1">
                          <a:latin typeface="Cambria Math" panose="02040503050406030204" pitchFamily="18" charset="0"/>
                        </a:rPr>
                        <m:t>            =</m:t>
                      </m:r>
                      <m:sSup>
                        <m:sSup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e>
                        <m:sup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GB" b="1" dirty="0"/>
              </a:p>
              <a:p>
                <a:endParaRPr lang="en-GB" sz="1200" b="1" dirty="0"/>
              </a:p>
              <a:p>
                <a:r>
                  <a:rPr lang="en-GB" b="1" dirty="0"/>
                  <a:t>Therefore more generally:</a:t>
                </a:r>
              </a:p>
              <a:p>
                <a:endParaRPr lang="en-GB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EBF6AC7-64B4-49E1-8AED-610B4B92FD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3273" y="4496544"/>
                <a:ext cx="6547023" cy="1574342"/>
              </a:xfrm>
              <a:prstGeom prst="rect">
                <a:avLst/>
              </a:prstGeom>
              <a:blipFill>
                <a:blip r:embed="rId5"/>
                <a:stretch>
                  <a:fillRect l="-7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457B1DE-4DA2-4568-AA3A-76750BB8230C}"/>
                  </a:ext>
                </a:extLst>
              </p:cNvPr>
              <p:cNvSpPr txBox="1"/>
              <p:nvPr/>
            </p:nvSpPr>
            <p:spPr>
              <a:xfrm>
                <a:off x="1973666" y="5792769"/>
                <a:ext cx="5088545" cy="584775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!"/>
                </a:pPr>
                <a:r>
                  <a:rPr lang="en-GB" dirty="0"/>
                  <a:t>If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  then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𝑝𝑡</m:t>
                            </m:r>
                          </m:e>
                        </m:d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GB" dirty="0"/>
              </a:p>
              <a:p>
                <a:r>
                  <a:rPr lang="en-GB" sz="1400" dirty="0"/>
                  <a:t>      (where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=1−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1400" dirty="0"/>
                  <a:t> is probability of failure)</a:t>
                </a: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457B1DE-4DA2-4568-AA3A-76750BB823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3666" y="5792769"/>
                <a:ext cx="5088545" cy="584775"/>
              </a:xfrm>
              <a:prstGeom prst="rect">
                <a:avLst/>
              </a:prstGeom>
              <a:blipFill>
                <a:blip r:embed="rId6"/>
                <a:stretch>
                  <a:fillRect l="-718" t="-4082" b="-91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86D44CEE-5006-4B14-9677-23A296EABDD3}"/>
              </a:ext>
            </a:extLst>
          </p:cNvPr>
          <p:cNvSpPr/>
          <p:nvPr/>
        </p:nvSpPr>
        <p:spPr>
          <a:xfrm>
            <a:off x="2895280" y="2238375"/>
            <a:ext cx="1638621" cy="43360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2253947-F45D-4C23-8C89-0CFFB71C148F}"/>
              </a:ext>
            </a:extLst>
          </p:cNvPr>
          <p:cNvSpPr/>
          <p:nvPr/>
        </p:nvSpPr>
        <p:spPr>
          <a:xfrm>
            <a:off x="3191856" y="3041852"/>
            <a:ext cx="3223243" cy="67563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B2BF565-8095-443B-9C1B-6511C6507107}"/>
              </a:ext>
            </a:extLst>
          </p:cNvPr>
          <p:cNvSpPr/>
          <p:nvPr/>
        </p:nvSpPr>
        <p:spPr>
          <a:xfrm>
            <a:off x="3208029" y="4515746"/>
            <a:ext cx="5831197" cy="47535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31C1578-443E-4651-9160-AD8BD4A266EA}"/>
              </a:ext>
            </a:extLst>
          </p:cNvPr>
          <p:cNvSpPr/>
          <p:nvPr/>
        </p:nvSpPr>
        <p:spPr>
          <a:xfrm>
            <a:off x="3208028" y="4977685"/>
            <a:ext cx="5831197" cy="33726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Factorised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EC99610-159C-4476-881B-7F4706CCFBFA}"/>
              </a:ext>
            </a:extLst>
          </p:cNvPr>
          <p:cNvSpPr/>
          <p:nvPr/>
        </p:nvSpPr>
        <p:spPr>
          <a:xfrm>
            <a:off x="5029200" y="5779394"/>
            <a:ext cx="2007314" cy="3522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BBB1424-7012-4622-A1B7-CB93F7F7C2E0}"/>
                  </a:ext>
                </a:extLst>
              </p:cNvPr>
              <p:cNvSpPr txBox="1"/>
              <p:nvPr/>
            </p:nvSpPr>
            <p:spPr>
              <a:xfrm>
                <a:off x="7174230" y="5551141"/>
                <a:ext cx="3419475" cy="1029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Quickfire PGFs: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4,0.2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 →  </m:t>
                      </m:r>
                      <m:sSub>
                        <m:sSubPr>
                          <m:ctrlPr>
                            <a:rPr lang="en-GB" sz="1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𝑮</m:t>
                          </m:r>
                        </m:e>
                        <m:sub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𝑿</m:t>
                          </m:r>
                        </m:sub>
                      </m:sSub>
                      <m:d>
                        <m:dPr>
                          <m:ctrlPr>
                            <a:rPr lang="en-GB" sz="1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GB" sz="1400" b="1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e>
                        <m:sup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,0.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 →  </m:t>
                      </m:r>
                      <m:sSub>
                        <m:sSubPr>
                          <m:ctrlPr>
                            <a:rPr lang="en-GB" sz="1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𝑮</m:t>
                          </m:r>
                        </m:e>
                        <m:sub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𝑿</m:t>
                          </m:r>
                        </m:sub>
                      </m:sSub>
                      <m:d>
                        <m:dPr>
                          <m:ctrlPr>
                            <a:rPr lang="en-GB" sz="1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GB" sz="1400" b="1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e>
                        <m:sup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</m:oMath>
                  </m:oMathPara>
                </a14:m>
                <a:endParaRPr lang="en-GB" sz="14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0.9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 →  </m:t>
                      </m:r>
                      <m:sSub>
                        <m:sSubPr>
                          <m:ctrlPr>
                            <a:rPr lang="en-GB" sz="1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𝑮</m:t>
                          </m:r>
                        </m:e>
                        <m:sub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𝑿</m:t>
                          </m:r>
                        </m:sub>
                      </m:sSub>
                      <m:d>
                        <m:dPr>
                          <m:ctrlPr>
                            <a:rPr lang="en-GB" sz="1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GB" sz="1400" b="1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e>
                        <m:sup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400" b="1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BBB1424-7012-4622-A1B7-CB93F7F7C2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4230" y="5551141"/>
                <a:ext cx="3419475" cy="1029513"/>
              </a:xfrm>
              <a:prstGeom prst="rect">
                <a:avLst/>
              </a:prstGeom>
              <a:blipFill>
                <a:blip r:embed="rId7"/>
                <a:stretch>
                  <a:fillRect l="-1604" t="-35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>
            <a:extLst>
              <a:ext uri="{FF2B5EF4-FFF2-40B4-BE49-F238E27FC236}">
                <a16:creationId xmlns:a16="http://schemas.microsoft.com/office/drawing/2014/main" id="{3C5F0B84-EA88-4DED-A458-B99F9D967458}"/>
              </a:ext>
            </a:extLst>
          </p:cNvPr>
          <p:cNvSpPr/>
          <p:nvPr/>
        </p:nvSpPr>
        <p:spPr>
          <a:xfrm>
            <a:off x="9295340" y="5814060"/>
            <a:ext cx="1281220" cy="25183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9EC4C49-4EE8-44FF-B3CB-6B74AF055917}"/>
              </a:ext>
            </a:extLst>
          </p:cNvPr>
          <p:cNvSpPr/>
          <p:nvPr/>
        </p:nvSpPr>
        <p:spPr>
          <a:xfrm>
            <a:off x="9295340" y="6065896"/>
            <a:ext cx="1281220" cy="25183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93006C7-5079-450C-8DE5-4EFAF4B47759}"/>
              </a:ext>
            </a:extLst>
          </p:cNvPr>
          <p:cNvSpPr/>
          <p:nvPr/>
        </p:nvSpPr>
        <p:spPr>
          <a:xfrm>
            <a:off x="9295340" y="6317732"/>
            <a:ext cx="1281220" cy="25183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4181788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AF94BF6-053E-45A1-B9ED-66A6F64991CB}"/>
              </a:ext>
            </a:extLst>
          </p:cNvPr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B0B95331-836C-4BD8-AF19-38AFC4BCD94F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PGFs for common distributions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17E8115-1CF4-4C0A-9215-AE1ED5E71CEF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C860D80C-B09B-4C95-9070-ADDE6455B5AA}"/>
              </a:ext>
            </a:extLst>
          </p:cNvPr>
          <p:cNvSpPr txBox="1"/>
          <p:nvPr/>
        </p:nvSpPr>
        <p:spPr>
          <a:xfrm>
            <a:off x="1847528" y="792093"/>
            <a:ext cx="1152128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Poisson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64D906-FFBD-4337-8661-07319CDD56A4}"/>
              </a:ext>
            </a:extLst>
          </p:cNvPr>
          <p:cNvSpPr txBox="1"/>
          <p:nvPr/>
        </p:nvSpPr>
        <p:spPr>
          <a:xfrm>
            <a:off x="1847528" y="1268761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Poisson distributions have infinitely many outcomes, thus the polynomial is infinitely long (known as an </a:t>
            </a:r>
            <a:r>
              <a:rPr lang="en-GB" b="1" dirty="0"/>
              <a:t>infinite series</a:t>
            </a:r>
            <a:r>
              <a:rPr lang="en-GB" dirty="0"/>
              <a:t>).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DEF04DF-6A4F-419E-AC1E-F9CA728F83AC}"/>
                  </a:ext>
                </a:extLst>
              </p:cNvPr>
              <p:cNvSpPr txBox="1"/>
              <p:nvPr/>
            </p:nvSpPr>
            <p:spPr>
              <a:xfrm>
                <a:off x="1924153" y="2032029"/>
                <a:ext cx="8532761" cy="94699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/>
                  <a:t> is a discrete random variable such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𝑃𝑜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1.1</m:t>
                        </m:r>
                      </m:e>
                    </m:d>
                  </m:oMath>
                </a14:m>
                <a:r>
                  <a:rPr lang="en-GB" dirty="0"/>
                  <a:t>.</a:t>
                </a:r>
              </a:p>
              <a:p>
                <a:r>
                  <a:rPr lang="en-GB" dirty="0"/>
                  <a:t>Show, </a:t>
                </a:r>
                <a:r>
                  <a:rPr lang="en-GB" b="1" dirty="0"/>
                  <a:t>from first principles</a:t>
                </a:r>
                <a:r>
                  <a:rPr lang="en-GB" dirty="0"/>
                  <a:t>, that the probability generating function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/>
                  <a:t> is given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1.1</m:t>
                        </m:r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sup>
                    </m:sSup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DEF04DF-6A4F-419E-AC1E-F9CA728F83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4153" y="2032029"/>
                <a:ext cx="8532761" cy="94699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3842AB1-D9ED-432B-B5C7-9B82FB9E57EB}"/>
                  </a:ext>
                </a:extLst>
              </p:cNvPr>
              <p:cNvSpPr txBox="1"/>
              <p:nvPr/>
            </p:nvSpPr>
            <p:spPr>
              <a:xfrm>
                <a:off x="2251884" y="3139441"/>
                <a:ext cx="7417896" cy="28210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−1.1</m:t>
                            </m:r>
                          </m:sup>
                        </m:s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×</m:t>
                        </m:r>
                        <m:sSup>
                          <m:sSup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1.1</m:t>
                            </m:r>
                          </m:e>
                          <m:sup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  <a:p>
                <a:endParaRPr lang="en-GB" sz="7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∴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−1.1</m:t>
                                  </m:r>
                                </m:sup>
                              </m:s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1.1</m:t>
                                  </m:r>
                                </m:e>
                                <m:sup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den>
                          </m:f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−1.1</m:t>
                                  </m:r>
                                </m:sup>
                              </m:s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1.1</m:t>
                                  </m:r>
                                </m:e>
                                <m:sup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den>
                          </m:f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−1.1</m:t>
                                  </m:r>
                                </m:sup>
                              </m:s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1.1</m:t>
                                  </m:r>
                                </m:e>
                                <m:sup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+…</m:t>
                      </m:r>
                    </m:oMath>
                    <m:oMath xmlns:m="http://schemas.openxmlformats.org/officeDocument/2006/math">
                      <m:r>
                        <a:rPr lang="en-GB" sz="1600">
                          <a:latin typeface="Cambria Math" panose="02040503050406030204" pitchFamily="18" charset="0"/>
                        </a:rPr>
                        <m:t>                    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−1.1</m:t>
                          </m:r>
                        </m:sup>
                      </m:sSup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1.1</m:t>
                                  </m:r>
                                </m:e>
                                <m:sup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0!</m:t>
                              </m:r>
                            </m:den>
                          </m:f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1.1</m:t>
                                  </m:r>
                                </m:e>
                                <m:sup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den>
                          </m:f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1.1</m:t>
                                  </m:r>
                                </m:e>
                                <m:sup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den>
                          </m:f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+…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                    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−1.1</m:t>
                          </m:r>
                        </m:sup>
                      </m:sSup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1.1</m:t>
                                      </m:r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0!</m:t>
                              </m:r>
                            </m:den>
                          </m:f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1.1</m:t>
                                      </m:r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den>
                          </m:f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1.1</m:t>
                                      </m:r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den>
                          </m:f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+…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                    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−1.1</m:t>
                          </m:r>
                        </m:sup>
                      </m:sSup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1.1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  <a:p>
                <a:r>
                  <a:rPr lang="en-GB" sz="1600" dirty="0"/>
                  <a:t>                        </a:t>
                </a:r>
                <a14:m>
                  <m:oMath xmlns:m="http://schemas.openxmlformats.org/officeDocument/2006/math">
                    <m:r>
                      <a:rPr lang="en-GB" sz="160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1.1</m:t>
                        </m:r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sup>
                    </m:sSup>
                  </m:oMath>
                </a14:m>
                <a:endParaRPr lang="en-GB" sz="16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3842AB1-D9ED-432B-B5C7-9B82FB9E57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1884" y="3139441"/>
                <a:ext cx="7417896" cy="28210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C0AA44A-1D64-45E2-A7A4-E52862C22C84}"/>
                  </a:ext>
                </a:extLst>
              </p:cNvPr>
              <p:cNvSpPr txBox="1"/>
              <p:nvPr/>
            </p:nvSpPr>
            <p:spPr>
              <a:xfrm>
                <a:off x="8040217" y="4262984"/>
                <a:ext cx="2416699" cy="1078885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:r>
                  <a:rPr lang="en-GB" sz="1600" dirty="0"/>
                  <a:t>In Core Pure Year 2 you will learn that </a:t>
                </a:r>
                <a:r>
                  <a:rPr lang="en-GB" sz="1600" i="1" dirty="0">
                    <a:latin typeface="Cambria Math" panose="02040503050406030204" pitchFamily="18" charset="0"/>
                  </a:rPr>
                  <a:t/>
                </a:r>
                <a:br>
                  <a:rPr lang="en-GB" sz="160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0!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1!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2!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C0AA44A-1D64-45E2-A7A4-E52862C22C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0217" y="4262984"/>
                <a:ext cx="2416699" cy="1078885"/>
              </a:xfrm>
              <a:prstGeom prst="rect">
                <a:avLst/>
              </a:prstGeom>
              <a:blipFill>
                <a:blip r:embed="rId4"/>
                <a:stretch>
                  <a:fillRect l="-1256" t="-11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A8431EF-A12B-4B59-8767-9B1ABF8272EB}"/>
              </a:ext>
            </a:extLst>
          </p:cNvPr>
          <p:cNvCxnSpPr>
            <a:cxnSpLocks/>
          </p:cNvCxnSpPr>
          <p:nvPr/>
        </p:nvCxnSpPr>
        <p:spPr>
          <a:xfrm flipH="1">
            <a:off x="7381877" y="5181601"/>
            <a:ext cx="666748" cy="2190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CD7FE3A-A3A2-4367-82F3-C37393D5483D}"/>
                  </a:ext>
                </a:extLst>
              </p:cNvPr>
              <p:cNvSpPr txBox="1"/>
              <p:nvPr/>
            </p:nvSpPr>
            <p:spPr>
              <a:xfrm>
                <a:off x="1772997" y="6136684"/>
                <a:ext cx="3992803" cy="387927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Wingdings" panose="05000000000000000000" pitchFamily="2" charset="2"/>
                  </a:rPr>
                  <a:t>! </a:t>
                </a:r>
                <a:r>
                  <a:rPr lang="en-GB" dirty="0"/>
                  <a:t>If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𝑃𝑜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</m:d>
                  </m:oMath>
                </a14:m>
                <a:r>
                  <a:rPr lang="en-GB" dirty="0"/>
                  <a:t>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𝜆</m:t>
                        </m:r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sup>
                    </m:sSup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CD7FE3A-A3A2-4367-82F3-C37393D548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2997" y="6136684"/>
                <a:ext cx="3992803" cy="387927"/>
              </a:xfrm>
              <a:prstGeom prst="rect">
                <a:avLst/>
              </a:prstGeom>
              <a:blipFill>
                <a:blip r:embed="rId5"/>
                <a:stretch>
                  <a:fillRect l="-1218" t="-4615" b="-230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0AF2B00-B760-4B07-B269-37247168E5EF}"/>
                  </a:ext>
                </a:extLst>
              </p:cNvPr>
              <p:cNvSpPr txBox="1"/>
              <p:nvPr/>
            </p:nvSpPr>
            <p:spPr>
              <a:xfrm>
                <a:off x="5854701" y="6005374"/>
                <a:ext cx="4837339" cy="6588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b="1" dirty="0" err="1"/>
                  <a:t>Fro</a:t>
                </a:r>
                <a:r>
                  <a:rPr lang="en-GB" sz="1200" b="1" dirty="0"/>
                  <a:t> Note:</a:t>
                </a:r>
                <a:r>
                  <a:rPr lang="en-GB" sz="1200" dirty="0"/>
                  <a:t> This seems odd because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𝜆</m:t>
                        </m:r>
                        <m:d>
                          <m:d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2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GB" sz="12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sup>
                    </m:sSup>
                  </m:oMath>
                </a14:m>
                <a:r>
                  <a:rPr lang="en-GB" sz="1200" dirty="0"/>
                  <a:t> is itself not a polynomial. But many infinite series can be simplified to simpler non-polynomial functions. So in fact, </a:t>
                </a:r>
                <a:r>
                  <a:rPr lang="en-GB" sz="1200" dirty="0" err="1"/>
                  <a:t>pgfs</a:t>
                </a:r>
                <a:r>
                  <a:rPr lang="en-GB" sz="1200" dirty="0"/>
                  <a:t> need not be polynomials, but could be any function!</a:t>
                </a: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0AF2B00-B760-4B07-B269-37247168E5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4701" y="6005374"/>
                <a:ext cx="4837339" cy="658835"/>
              </a:xfrm>
              <a:prstGeom prst="rect">
                <a:avLst/>
              </a:prstGeom>
              <a:blipFill>
                <a:blip r:embed="rId6"/>
                <a:stretch>
                  <a:fillRect b="-64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>
            <a:extLst>
              <a:ext uri="{FF2B5EF4-FFF2-40B4-BE49-F238E27FC236}">
                <a16:creationId xmlns:a16="http://schemas.microsoft.com/office/drawing/2014/main" id="{3AB503B2-5158-43CE-9A2B-6D8316F0CFA2}"/>
              </a:ext>
            </a:extLst>
          </p:cNvPr>
          <p:cNvSpPr/>
          <p:nvPr/>
        </p:nvSpPr>
        <p:spPr>
          <a:xfrm>
            <a:off x="1924153" y="2977756"/>
            <a:ext cx="8532762" cy="282102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32968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AF94BF6-053E-45A1-B9ED-66A6F64991CB}"/>
              </a:ext>
            </a:extLst>
          </p:cNvPr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B0B95331-836C-4BD8-AF19-38AFC4BCD94F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PGFs for common distributions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17E8115-1CF4-4C0A-9215-AE1ED5E71CEF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C860D80C-B09B-4C95-9070-ADDE6455B5AA}"/>
              </a:ext>
            </a:extLst>
          </p:cNvPr>
          <p:cNvSpPr txBox="1"/>
          <p:nvPr/>
        </p:nvSpPr>
        <p:spPr>
          <a:xfrm>
            <a:off x="1847528" y="792093"/>
            <a:ext cx="1416372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Geometric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DEF04DF-6A4F-419E-AC1E-F9CA728F83AC}"/>
                  </a:ext>
                </a:extLst>
              </p:cNvPr>
              <p:cNvSpPr txBox="1"/>
              <p:nvPr/>
            </p:nvSpPr>
            <p:spPr>
              <a:xfrm>
                <a:off x="1847529" y="1259645"/>
                <a:ext cx="8532761" cy="153484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A fair tetrahedral dice is rolled until the dice shows a four. The discrete random variable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/>
                  <a:t> represents the number of rolls up to and including the first instance of a four.</a:t>
                </a:r>
              </a:p>
              <a:p>
                <a:r>
                  <a:rPr lang="en-GB" dirty="0"/>
                  <a:t>Show, from first principles, that the probability generating function for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/>
                  <a:t> is given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n-GB" i="1">
                            <a:latin typeface="Cambria Math" panose="02040503050406030204" pitchFamily="18" charset="0"/>
                          </a:rPr>
                          <m:t>𝑡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n-GB" i="1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DEF04DF-6A4F-419E-AC1E-F9CA728F83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7529" y="1259645"/>
                <a:ext cx="8532761" cy="15348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3842AB1-D9ED-432B-B5C7-9B82FB9E57EB}"/>
                  </a:ext>
                </a:extLst>
              </p:cNvPr>
              <p:cNvSpPr txBox="1"/>
              <p:nvPr/>
            </p:nvSpPr>
            <p:spPr>
              <a:xfrm>
                <a:off x="2280459" y="3101340"/>
                <a:ext cx="5253816" cy="18722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𝐺𝑒𝑜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600" dirty="0"/>
                  <a:t>    </a:t>
                </a:r>
                <a:r>
                  <a:rPr lang="en-GB" sz="1200" dirty="0"/>
                  <a:t>as a quarter chance of getting a 4 on each throw</a:t>
                </a:r>
                <a:endParaRPr lang="en-GB" sz="16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+…</m:t>
                    </m:r>
                  </m:oMath>
                </a14:m>
                <a:r>
                  <a:rPr lang="en-GB" sz="1600" dirty="0"/>
                  <a:t> </a:t>
                </a:r>
                <a:br>
                  <a:rPr lang="en-GB" sz="1600" dirty="0"/>
                </a:br>
                <a14:m>
                  <m:oMath xmlns:m="http://schemas.openxmlformats.org/officeDocument/2006/math">
                    <m:r>
                      <a:rPr lang="en-GB" sz="1600">
                        <a:latin typeface="Cambria Math" panose="02040503050406030204" pitchFamily="18" charset="0"/>
                      </a:rPr>
                      <m:t>          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1+</m:t>
                        </m:r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  <m:sup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  <m:sup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+…</m:t>
                        </m:r>
                      </m:e>
                    </m:d>
                  </m:oMath>
                </a14:m>
                <a:r>
                  <a:rPr lang="en-GB" sz="1600" dirty="0"/>
                  <a:t> </a:t>
                </a:r>
                <a:br>
                  <a:rPr lang="en-GB" sz="1600" dirty="0"/>
                </a:br>
                <a14:m>
                  <m:oMath xmlns:m="http://schemas.openxmlformats.org/officeDocument/2006/math">
                    <m:r>
                      <a:rPr lang="en-GB" sz="1600">
                        <a:latin typeface="Cambria Math" panose="02040503050406030204" pitchFamily="18" charset="0"/>
                      </a:rPr>
                      <m:t>          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𝑡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3842AB1-D9ED-432B-B5C7-9B82FB9E57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0459" y="3101340"/>
                <a:ext cx="5253816" cy="18722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C0AA44A-1D64-45E2-A7A4-E52862C22C84}"/>
                  </a:ext>
                </a:extLst>
              </p:cNvPr>
              <p:cNvSpPr txBox="1"/>
              <p:nvPr/>
            </p:nvSpPr>
            <p:spPr>
              <a:xfrm>
                <a:off x="7616925" y="3121737"/>
                <a:ext cx="2416699" cy="1177887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200" dirty="0"/>
                  <a:t>One infinite series, courtesy of general legend Euler, is: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GB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sz="1200" i="1">
                          <a:latin typeface="Cambria Math" panose="02040503050406030204" pitchFamily="18" charset="0"/>
                        </a:rPr>
                        <m:t>=1+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GB" sz="1200" dirty="0"/>
              </a:p>
              <a:p>
                <a:r>
                  <a:rPr lang="en-GB" sz="1200" dirty="0"/>
                  <a:t>(This is encountered in Pure Year 2 Binomial expansions)</a:t>
                </a: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C0AA44A-1D64-45E2-A7A4-E52862C22C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6925" y="3121737"/>
                <a:ext cx="2416699" cy="1177887"/>
              </a:xfrm>
              <a:prstGeom prst="rect">
                <a:avLst/>
              </a:prstGeom>
              <a:blipFill>
                <a:blip r:embed="rId4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CD7FE3A-A3A2-4367-82F3-C37393D5483D}"/>
                  </a:ext>
                </a:extLst>
              </p:cNvPr>
              <p:cNvSpPr txBox="1"/>
              <p:nvPr/>
            </p:nvSpPr>
            <p:spPr>
              <a:xfrm>
                <a:off x="2132560" y="5579202"/>
                <a:ext cx="3981348" cy="51257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Wingdings" panose="05000000000000000000" pitchFamily="2" charset="2"/>
                  </a:rPr>
                  <a:t>!</a:t>
                </a:r>
                <a:r>
                  <a:rPr lang="en-GB" dirty="0"/>
                  <a:t> If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𝐺𝑒𝑜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</m:oMath>
                </a14:m>
                <a:r>
                  <a:rPr lang="en-GB" dirty="0"/>
                  <a:t>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𝑝𝑡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𝑞𝑡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CD7FE3A-A3A2-4367-82F3-C37393D548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2560" y="5579202"/>
                <a:ext cx="3981348" cy="512576"/>
              </a:xfrm>
              <a:prstGeom prst="rect">
                <a:avLst/>
              </a:prstGeom>
              <a:blipFill>
                <a:blip r:embed="rId5"/>
                <a:stretch>
                  <a:fillRect l="-1221" b="-23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>
            <a:extLst>
              <a:ext uri="{FF2B5EF4-FFF2-40B4-BE49-F238E27FC236}">
                <a16:creationId xmlns:a16="http://schemas.microsoft.com/office/drawing/2014/main" id="{3AB503B2-5158-43CE-9A2B-6D8316F0CFA2}"/>
              </a:ext>
            </a:extLst>
          </p:cNvPr>
          <p:cNvSpPr/>
          <p:nvPr/>
        </p:nvSpPr>
        <p:spPr>
          <a:xfrm>
            <a:off x="2132560" y="3079160"/>
            <a:ext cx="4827536" cy="222204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2653913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AF94BF6-053E-45A1-B9ED-66A6F64991CB}"/>
              </a:ext>
            </a:extLst>
          </p:cNvPr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B0B95331-836C-4BD8-AF19-38AFC4BCD94F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PGFs for common distributions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17E8115-1CF4-4C0A-9215-AE1ED5E71CEF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C860D80C-B09B-4C95-9070-ADDE6455B5AA}"/>
              </a:ext>
            </a:extLst>
          </p:cNvPr>
          <p:cNvSpPr txBox="1"/>
          <p:nvPr/>
        </p:nvSpPr>
        <p:spPr>
          <a:xfrm>
            <a:off x="1847528" y="792093"/>
            <a:ext cx="1914847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Negative Binomial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DEF04DF-6A4F-419E-AC1E-F9CA728F83AC}"/>
                  </a:ext>
                </a:extLst>
              </p:cNvPr>
              <p:cNvSpPr txBox="1"/>
              <p:nvPr/>
            </p:nvSpPr>
            <p:spPr>
              <a:xfrm>
                <a:off x="1847529" y="1259646"/>
                <a:ext cx="8532761" cy="176093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𝑁𝑒𝑔𝑎𝑡𝑖𝑣𝑒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</m:oMath>
                </a14:m>
                <a:r>
                  <a:rPr lang="en-GB" dirty="0"/>
                  <a:t>. Prove, from first principles, that the probability generating function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/>
                  <a:t> can be written as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𝑝𝑡</m:t>
                                  </m:r>
                                </m:num>
                                <m:den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𝑞𝑡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You may quote the following result without proof: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∞</m:t>
                        </m:r>
                      </m:sup>
                    </m:sSubSup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d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DEF04DF-6A4F-419E-AC1E-F9CA728F83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7529" y="1259646"/>
                <a:ext cx="8532761" cy="17609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3842AB1-D9ED-432B-B5C7-9B82FB9E57EB}"/>
                  </a:ext>
                </a:extLst>
              </p:cNvPr>
              <p:cNvSpPr txBox="1"/>
              <p:nvPr/>
            </p:nvSpPr>
            <p:spPr>
              <a:xfrm>
                <a:off x="2280459" y="3101340"/>
                <a:ext cx="5253816" cy="2793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+1,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+2,…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</m:sSubSup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            =</m:t>
                      </m:r>
                      <m:sSubSup>
                        <m:sSub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</m:sSubSup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            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  <m:sSubSup>
                        <m:sSub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</m:sSubSup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            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  <m:sSubSup>
                        <m:sSub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</m:sSubSup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            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𝑞𝑡</m:t>
                              </m:r>
                            </m:e>
                          </m:d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𝑝𝑡</m:t>
                                  </m:r>
                                </m:num>
                                <m:den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𝑞𝑡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            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3842AB1-D9ED-432B-B5C7-9B82FB9E57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0459" y="3101340"/>
                <a:ext cx="5253816" cy="27939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CD7FE3A-A3A2-4367-82F3-C37393D5483D}"/>
                  </a:ext>
                </a:extLst>
              </p:cNvPr>
              <p:cNvSpPr txBox="1"/>
              <p:nvPr/>
            </p:nvSpPr>
            <p:spPr>
              <a:xfrm>
                <a:off x="2132560" y="6065907"/>
                <a:ext cx="4832120" cy="56259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Wingdings" panose="05000000000000000000" pitchFamily="2" charset="2"/>
                  </a:rPr>
                  <a:t>!</a:t>
                </a:r>
                <a:r>
                  <a:rPr lang="en-GB" dirty="0"/>
                  <a:t> If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𝑁𝑒𝑔𝑎𝑡𝑖𝑣𝑒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</m:oMath>
                </a14:m>
                <a:r>
                  <a:rPr lang="en-GB" dirty="0"/>
                  <a:t>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𝑝𝑡</m:t>
                                </m:r>
                              </m:num>
                              <m:den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𝑞𝑡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CD7FE3A-A3A2-4367-82F3-C37393D548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2560" y="6065907"/>
                <a:ext cx="4832120" cy="562590"/>
              </a:xfrm>
              <a:prstGeom prst="rect">
                <a:avLst/>
              </a:prstGeom>
              <a:blipFill>
                <a:blip r:embed="rId4"/>
                <a:stretch>
                  <a:fillRect l="-10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B4E860-CCA7-4C33-8910-18FCC350D622}"/>
                  </a:ext>
                </a:extLst>
              </p:cNvPr>
              <p:cNvSpPr txBox="1"/>
              <p:nvPr/>
            </p:nvSpPr>
            <p:spPr>
              <a:xfrm>
                <a:off x="7097858" y="3696251"/>
                <a:ext cx="266618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/>
                  <a:t>To use the provided result, we need the power to be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/>
                  <a:t>. So it makes sense to split the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200" dirty="0"/>
                  <a:t> term in this way.</a:t>
                </a: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B4E860-CCA7-4C33-8910-18FCC350D6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7858" y="3696251"/>
                <a:ext cx="2666181" cy="646331"/>
              </a:xfrm>
              <a:prstGeom prst="rect">
                <a:avLst/>
              </a:prstGeom>
              <a:blipFill>
                <a:blip r:embed="rId5"/>
                <a:stretch>
                  <a:fillRect r="-457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91903C9-42B3-4718-9A75-130763CA928B}"/>
              </a:ext>
            </a:extLst>
          </p:cNvPr>
          <p:cNvCxnSpPr/>
          <p:nvPr/>
        </p:nvCxnSpPr>
        <p:spPr>
          <a:xfrm flipH="1">
            <a:off x="6137565" y="3959880"/>
            <a:ext cx="960293" cy="1757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EDB2522-3E90-45D7-B7EF-6D6193132809}"/>
              </a:ext>
            </a:extLst>
          </p:cNvPr>
          <p:cNvSpPr txBox="1"/>
          <p:nvPr/>
        </p:nvSpPr>
        <p:spPr>
          <a:xfrm>
            <a:off x="7097857" y="4453007"/>
            <a:ext cx="3282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In general with summations, if a factor of the expression doesn’t depend on the variable being incremented, then it can be factorised out.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91E17A6-03EC-4926-82B6-C9AEB2F18E42}"/>
              </a:ext>
            </a:extLst>
          </p:cNvPr>
          <p:cNvCxnSpPr>
            <a:cxnSpLocks/>
          </p:cNvCxnSpPr>
          <p:nvPr/>
        </p:nvCxnSpPr>
        <p:spPr>
          <a:xfrm flipH="1" flipV="1">
            <a:off x="6278880" y="4572000"/>
            <a:ext cx="807720" cy="1828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0A19654-1C01-4B05-AC87-0FE233C57133}"/>
              </a:ext>
            </a:extLst>
          </p:cNvPr>
          <p:cNvCxnSpPr>
            <a:cxnSpLocks/>
          </p:cNvCxnSpPr>
          <p:nvPr/>
        </p:nvCxnSpPr>
        <p:spPr>
          <a:xfrm flipH="1">
            <a:off x="6286500" y="5250180"/>
            <a:ext cx="678180" cy="1447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79569A8D-604C-4305-8EBE-E4A1F1665B6B}"/>
              </a:ext>
            </a:extLst>
          </p:cNvPr>
          <p:cNvSpPr txBox="1"/>
          <p:nvPr/>
        </p:nvSpPr>
        <p:spPr>
          <a:xfrm>
            <a:off x="7008189" y="5143501"/>
            <a:ext cx="3282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We can now finally use the provided result.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AB503B2-5158-43CE-9A2B-6D8316F0CFA2}"/>
              </a:ext>
            </a:extLst>
          </p:cNvPr>
          <p:cNvSpPr/>
          <p:nvPr/>
        </p:nvSpPr>
        <p:spPr>
          <a:xfrm>
            <a:off x="1826494" y="3028132"/>
            <a:ext cx="8565052" cy="287736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412121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7B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919536" y="725841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Statistics 1</a:t>
            </a:r>
          </a:p>
          <a:p>
            <a:r>
              <a:rPr lang="en-GB" sz="2400" dirty="0"/>
              <a:t>Pages 134-135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5FFC1CE0-04BD-D64E-A49E-528424B9C522}"/>
              </a:ext>
            </a:extLst>
          </p:cNvPr>
          <p:cNvSpPr txBox="1"/>
          <p:nvPr/>
        </p:nvSpPr>
        <p:spPr>
          <a:xfrm>
            <a:off x="2135560" y="2682537"/>
            <a:ext cx="63367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/>
              <a:t>Q3-5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/>
              <a:t>Q6-8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/>
              <a:t>Q9-11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8829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325</Words>
  <Application>Microsoft Office PowerPoint</Application>
  <PresentationFormat>Widescreen</PresentationFormat>
  <Paragraphs>74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Lawton</dc:creator>
  <cp:lastModifiedBy>Richard Lawton</cp:lastModifiedBy>
  <cp:revision>2</cp:revision>
  <dcterms:created xsi:type="dcterms:W3CDTF">2019-08-06T16:32:53Z</dcterms:created>
  <dcterms:modified xsi:type="dcterms:W3CDTF">2020-08-08T06:20:34Z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2020-08-08T06:20:31.5022233Z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3864c14e-d734-46c1-bf5c-326fca147225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