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33" r:id="rId2"/>
    <p:sldId id="535" r:id="rId3"/>
    <p:sldId id="261" r:id="rId4"/>
    <p:sldId id="534" r:id="rId5"/>
    <p:sldId id="537" r:id="rId6"/>
    <p:sldId id="538" r:id="rId7"/>
    <p:sldId id="519" r:id="rId8"/>
    <p:sldId id="52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253" autoAdjust="0"/>
    <p:restoredTop sz="88534" autoAdjust="0"/>
  </p:normalViewPr>
  <p:slideViewPr>
    <p:cSldViewPr>
      <p:cViewPr varScale="1">
        <p:scale>
          <a:sx n="81" d="100"/>
          <a:sy n="81" d="100"/>
        </p:scale>
        <p:origin x="880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07504" y="764704"/>
            <a:ext cx="892899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Moments</a:t>
            </a:r>
          </a:p>
          <a:p>
            <a:pPr algn="ctr"/>
            <a:r>
              <a:rPr lang="en-GB" sz="9600" b="1"/>
              <a:t>- </a:t>
            </a:r>
            <a:r>
              <a:rPr lang="en-GB" sz="9600"/>
              <a:t>Resultant</a:t>
            </a:r>
            <a:endParaRPr lang="en-GB" sz="9600" dirty="0"/>
          </a:p>
          <a:p>
            <a:pPr algn="ctr"/>
            <a:endParaRPr lang="en-GB" sz="2800" dirty="0"/>
          </a:p>
          <a:p>
            <a:pPr algn="ctr"/>
            <a:r>
              <a:rPr lang="en-GB" sz="8000" dirty="0"/>
              <a:t>Chapter 4 </a:t>
            </a:r>
          </a:p>
          <a:p>
            <a:pPr algn="ctr"/>
            <a:r>
              <a:rPr lang="en-GB" sz="8000" dirty="0"/>
              <a:t>(Part 2 of 5)</a:t>
            </a:r>
          </a:p>
        </p:txBody>
      </p:sp>
    </p:spTree>
    <p:extLst>
      <p:ext uri="{BB962C8B-B14F-4D97-AF65-F5344CB8AC3E}">
        <p14:creationId xmlns:p14="http://schemas.microsoft.com/office/powerpoint/2010/main" val="163485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Moments - Resultant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499992" y="1446279"/>
                <a:ext cx="330359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200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𝑁𝑚</m:t>
                    </m:r>
                  </m:oMath>
                </a14:m>
                <a:r>
                  <a:rPr lang="en-GB" sz="3200" dirty="0"/>
                  <a:t> </a:t>
                </a:r>
                <a:r>
                  <a:rPr lang="en-GB" sz="3200" dirty="0">
                    <a:solidFill>
                      <a:srgbClr val="FF0000"/>
                    </a:solidFill>
                  </a:rPr>
                  <a:t>clockwise</a:t>
                </a: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1446279"/>
                <a:ext cx="3303591" cy="584775"/>
              </a:xfrm>
              <a:prstGeom prst="rect">
                <a:avLst/>
              </a:prstGeom>
              <a:blipFill>
                <a:blip r:embed="rId2"/>
                <a:stretch>
                  <a:fillRect l="-1845" t="-12500" r="-1845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2258968" y="1739247"/>
            <a:ext cx="2160240" cy="64807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339088" y="2855371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15052" y="1412776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=20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5052" y="1412776"/>
                <a:ext cx="108012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H="1" flipV="1">
            <a:off x="3187998" y="2112677"/>
            <a:ext cx="230909" cy="77585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13258" y="2202653"/>
                <a:ext cx="6837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10</m:t>
                      </m:r>
                      <m:r>
                        <a:rPr lang="en-GB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258" y="2202653"/>
                <a:ext cx="68370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555112" y="2855371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5112" y="2855371"/>
                <a:ext cx="43204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694463" y="5127804"/>
            <a:ext cx="76110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</a:rPr>
              <a:t>What direction will the rotation be?</a:t>
            </a:r>
          </a:p>
        </p:txBody>
      </p:sp>
      <p:sp>
        <p:nvSpPr>
          <p:cNvPr id="6" name="Rectangle 5"/>
          <p:cNvSpPr/>
          <p:nvPr/>
        </p:nvSpPr>
        <p:spPr>
          <a:xfrm>
            <a:off x="1772643" y="667668"/>
            <a:ext cx="54546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4000" dirty="0"/>
              <a:t>Work out both moments.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213258" y="4142703"/>
            <a:ext cx="1421974" cy="421044"/>
          </a:xfrm>
          <a:prstGeom prst="straightConnector1">
            <a:avLst/>
          </a:prstGeom>
          <a:ln w="76200">
            <a:solidFill>
              <a:srgbClr val="0000FF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044648" y="3665974"/>
                <a:ext cx="1296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=15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648" y="3665974"/>
                <a:ext cx="1296144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077053" y="3687233"/>
                <a:ext cx="6837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7053" y="3687233"/>
                <a:ext cx="68370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 flipH="1" flipV="1">
            <a:off x="3496781" y="3084158"/>
            <a:ext cx="400185" cy="122753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16349" y="4029667"/>
                <a:ext cx="3303591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180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𝑁𝑚</m:t>
                    </m:r>
                  </m:oMath>
                </a14:m>
                <a:r>
                  <a:rPr lang="en-GB" sz="3200" dirty="0"/>
                  <a:t> </a:t>
                </a:r>
              </a:p>
              <a:p>
                <a:pPr algn="ctr"/>
                <a:r>
                  <a:rPr lang="en-GB" sz="3200" dirty="0">
                    <a:solidFill>
                      <a:srgbClr val="0000FF"/>
                    </a:solidFill>
                  </a:rPr>
                  <a:t>Anti-clockwise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349" y="4029667"/>
                <a:ext cx="3303591" cy="1077218"/>
              </a:xfrm>
              <a:prstGeom prst="rect">
                <a:avLst/>
              </a:prstGeom>
              <a:blipFill>
                <a:blip r:embed="rId8"/>
                <a:stretch>
                  <a:fillRect t="-6780" b="-17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13A7939-6E1B-424E-906A-D57D7D4E59EB}"/>
                  </a:ext>
                </a:extLst>
              </p:cNvPr>
              <p:cNvSpPr txBox="1"/>
              <p:nvPr/>
            </p:nvSpPr>
            <p:spPr>
              <a:xfrm>
                <a:off x="2411188" y="5764532"/>
                <a:ext cx="432048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200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/>
                      </a:rPr>
                      <m:t>𝑁𝑚</m:t>
                    </m:r>
                  </m:oMath>
                </a14:m>
                <a:r>
                  <a:rPr lang="en-GB" sz="3200" dirty="0"/>
                  <a:t> &gt; 180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/>
                      </a:rPr>
                      <m:t>𝑁𝑚</m:t>
                    </m:r>
                  </m:oMath>
                </a14:m>
                <a:r>
                  <a:rPr lang="en-GB" sz="3200" dirty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𝑵𝒎</m:t>
                    </m:r>
                  </m:oMath>
                </a14:m>
                <a:r>
                  <a:rPr lang="en-GB" sz="3200" b="1" dirty="0"/>
                  <a:t> </a:t>
                </a:r>
                <a:r>
                  <a:rPr lang="en-GB" sz="3200" dirty="0"/>
                  <a:t>Clockwise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13A7939-6E1B-424E-906A-D57D7D4E59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188" y="5764532"/>
                <a:ext cx="4320480" cy="1077218"/>
              </a:xfrm>
              <a:prstGeom prst="rect">
                <a:avLst/>
              </a:prstGeom>
              <a:blipFill>
                <a:blip r:embed="rId9"/>
                <a:stretch>
                  <a:fillRect t="-6818" b="-18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00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2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Moments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2768358" y="1525256"/>
            <a:ext cx="75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10m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043608" y="2926288"/>
                <a:ext cx="3012322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M(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700</m:t>
                      </m:r>
                      <m:r>
                        <a:rPr lang="en-GB" sz="2800" b="0" i="1" smtClean="0">
                          <a:latin typeface="Cambria Math"/>
                        </a:rPr>
                        <m:t>×10</m:t>
                      </m:r>
                    </m:oMath>
                  </m:oMathPara>
                </a14:m>
                <a:endParaRPr lang="en-GB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𝟕𝟎𝟎</m:t>
                      </m:r>
                      <m:r>
                        <a:rPr lang="en-GB" sz="2800" b="1" i="1" smtClean="0">
                          <a:latin typeface="Cambria Math"/>
                        </a:rPr>
                        <m:t>𝟎</m:t>
                      </m:r>
                      <m:r>
                        <a:rPr lang="en-GB" sz="2800" b="1" i="1" smtClean="0">
                          <a:latin typeface="Cambria Math"/>
                        </a:rPr>
                        <m:t> </m:t>
                      </m:r>
                      <m:r>
                        <a:rPr lang="en-GB" sz="2800" b="1" i="1" smtClean="0">
                          <a:latin typeface="Cambria Math"/>
                        </a:rPr>
                        <m:t>𝑵𝒎</m:t>
                      </m:r>
                    </m:oMath>
                  </m:oMathPara>
                </a14:m>
                <a:endParaRPr lang="en-GB" sz="2800" b="1" dirty="0"/>
              </a:p>
              <a:p>
                <a:r>
                  <a:rPr lang="en-GB" sz="2800" b="1" dirty="0"/>
                  <a:t>Anti-clockwise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926288"/>
                <a:ext cx="3012322" cy="1815882"/>
              </a:xfrm>
              <a:prstGeom prst="rect">
                <a:avLst/>
              </a:prstGeom>
              <a:blipFill>
                <a:blip r:embed="rId2"/>
                <a:stretch>
                  <a:fillRect l="-4049" t="-3020" b="-8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06AB1A-35B2-46F2-8005-840790A1D66C}"/>
              </a:ext>
            </a:extLst>
          </p:cNvPr>
          <p:cNvCxnSpPr>
            <a:cxnSpLocks/>
          </p:cNvCxnSpPr>
          <p:nvPr/>
        </p:nvCxnSpPr>
        <p:spPr>
          <a:xfrm>
            <a:off x="1547664" y="2060848"/>
            <a:ext cx="5683095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1010D23D-CBBE-4EF0-8A04-4FC6B6918A87}"/>
              </a:ext>
            </a:extLst>
          </p:cNvPr>
          <p:cNvSpPr/>
          <p:nvPr/>
        </p:nvSpPr>
        <p:spPr>
          <a:xfrm>
            <a:off x="4299033" y="2062176"/>
            <a:ext cx="329573" cy="24399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AC8C961-6525-4282-B69D-38D78F42B096}"/>
              </a:ext>
            </a:extLst>
          </p:cNvPr>
          <p:cNvCxnSpPr>
            <a:cxnSpLocks/>
          </p:cNvCxnSpPr>
          <p:nvPr/>
        </p:nvCxnSpPr>
        <p:spPr>
          <a:xfrm>
            <a:off x="1587099" y="1978057"/>
            <a:ext cx="2857996" cy="1349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BDB7501-868D-4502-A8D7-A3F7FF1802DB}"/>
                  </a:ext>
                </a:extLst>
              </p:cNvPr>
              <p:cNvSpPr txBox="1"/>
              <p:nvPr/>
            </p:nvSpPr>
            <p:spPr>
              <a:xfrm>
                <a:off x="3891873" y="2317790"/>
                <a:ext cx="110360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BDB7501-868D-4502-A8D7-A3F7FF1802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1873" y="2317790"/>
                <a:ext cx="1103606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42A9227B-EED2-444B-B0DB-CA9E1C89D081}"/>
                  </a:ext>
                </a:extLst>
              </p:cNvPr>
              <p:cNvSpPr txBox="1"/>
              <p:nvPr/>
            </p:nvSpPr>
            <p:spPr>
              <a:xfrm>
                <a:off x="6475106" y="2952173"/>
                <a:ext cx="2232248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M(A)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=75</m:t>
                      </m:r>
                      <m:r>
                        <a:rPr lang="en-GB" sz="2800" b="0" i="1" smtClean="0">
                          <a:latin typeface="Cambria Math"/>
                        </a:rPr>
                        <m:t>𝑔</m:t>
                      </m:r>
                      <m:r>
                        <a:rPr lang="en-GB" sz="2800" b="0" i="1" smtClean="0">
                          <a:latin typeface="Cambria Math"/>
                        </a:rPr>
                        <m:t>×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GB" sz="2800" b="1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𝟓𝟖𝟖𝟎</m:t>
                      </m:r>
                      <m:r>
                        <a:rPr lang="en-GB" sz="2800" b="1" i="1" smtClean="0">
                          <a:latin typeface="Cambria Math"/>
                        </a:rPr>
                        <m:t> </m:t>
                      </m:r>
                      <m:r>
                        <a:rPr lang="en-GB" sz="2800" b="1" i="1" smtClean="0">
                          <a:latin typeface="Cambria Math"/>
                        </a:rPr>
                        <m:t>𝑵𝒎</m:t>
                      </m:r>
                    </m:oMath>
                  </m:oMathPara>
                </a14:m>
                <a:endParaRPr lang="en-GB" sz="2800" b="1" dirty="0"/>
              </a:p>
              <a:p>
                <a:r>
                  <a:rPr lang="en-GB" sz="2800" b="1" dirty="0"/>
                  <a:t>Clockwise</a:t>
                </a: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42A9227B-EED2-444B-B0DB-CA9E1C89D0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5106" y="2952173"/>
                <a:ext cx="2232248" cy="1815882"/>
              </a:xfrm>
              <a:prstGeom prst="rect">
                <a:avLst/>
              </a:prstGeom>
              <a:blipFill>
                <a:blip r:embed="rId4"/>
                <a:stretch>
                  <a:fillRect l="-5464" t="-3020" b="-8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6E46F67-BF76-4D34-973A-AF6163F1D432}"/>
              </a:ext>
            </a:extLst>
          </p:cNvPr>
          <p:cNvCxnSpPr>
            <a:cxnSpLocks/>
          </p:cNvCxnSpPr>
          <p:nvPr/>
        </p:nvCxnSpPr>
        <p:spPr>
          <a:xfrm>
            <a:off x="4559220" y="1967871"/>
            <a:ext cx="2657475" cy="19050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AA0CFC20-E7D7-4CE1-9996-029D07DEEB92}"/>
              </a:ext>
            </a:extLst>
          </p:cNvPr>
          <p:cNvSpPr txBox="1"/>
          <p:nvPr/>
        </p:nvSpPr>
        <p:spPr>
          <a:xfrm>
            <a:off x="5509915" y="1525255"/>
            <a:ext cx="75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8m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F420B03-6A4A-4978-99B8-1C90779ADFEC}"/>
              </a:ext>
            </a:extLst>
          </p:cNvPr>
          <p:cNvCxnSpPr>
            <a:cxnSpLocks/>
          </p:cNvCxnSpPr>
          <p:nvPr/>
        </p:nvCxnSpPr>
        <p:spPr>
          <a:xfrm>
            <a:off x="1550213" y="2052278"/>
            <a:ext cx="1043" cy="5286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B0BDE55-6F09-430A-89D3-CB1789EA70AA}"/>
              </a:ext>
            </a:extLst>
          </p:cNvPr>
          <p:cNvSpPr txBox="1"/>
          <p:nvPr/>
        </p:nvSpPr>
        <p:spPr>
          <a:xfrm>
            <a:off x="1608616" y="2325458"/>
            <a:ext cx="1087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700 N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DD05D9E-E409-4703-A3FA-C15B16CEC50F}"/>
              </a:ext>
            </a:extLst>
          </p:cNvPr>
          <p:cNvCxnSpPr>
            <a:cxnSpLocks/>
          </p:cNvCxnSpPr>
          <p:nvPr/>
        </p:nvCxnSpPr>
        <p:spPr>
          <a:xfrm>
            <a:off x="7217283" y="2043889"/>
            <a:ext cx="1043" cy="5286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8DB8273-0755-47F9-83EF-B9F1B6402B93}"/>
                  </a:ext>
                </a:extLst>
              </p:cNvPr>
              <p:cNvSpPr txBox="1"/>
              <p:nvPr/>
            </p:nvSpPr>
            <p:spPr>
              <a:xfrm>
                <a:off x="7245330" y="2318718"/>
                <a:ext cx="75608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75</m:t>
                      </m:r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8DB8273-0755-47F9-83EF-B9F1B6402B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5330" y="2318718"/>
                <a:ext cx="756084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6138" y="769803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Will the rod rotate clockwise or anti-clockwise?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880257" y="5165321"/>
                <a:ext cx="5496698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6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𝟕𝟎𝟎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/>
                        </a:rPr>
                        <m:t>𝟎</m:t>
                      </m:r>
                      <m:r>
                        <a:rPr lang="en-GB" sz="36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GB" sz="36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𝟓𝟖𝟖𝟎</m:t>
                      </m:r>
                    </m:oMath>
                  </m:oMathPara>
                </a14:m>
                <a:endParaRPr lang="en-GB" sz="3600" b="1" dirty="0">
                  <a:solidFill>
                    <a:prstClr val="black"/>
                  </a:solidFill>
                </a:endParaRPr>
              </a:p>
              <a:p>
                <a:pPr lvl="0" algn="ctr"/>
                <a:r>
                  <a:rPr lang="en-GB" sz="3600" b="1" dirty="0">
                    <a:solidFill>
                      <a:prstClr val="black"/>
                    </a:solidFill>
                  </a:rPr>
                  <a:t>It will rotate anti-clockwise.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0257" y="5165321"/>
                <a:ext cx="5496698" cy="1200329"/>
              </a:xfrm>
              <a:prstGeom prst="rect">
                <a:avLst/>
              </a:prstGeom>
              <a:blipFill>
                <a:blip r:embed="rId6"/>
                <a:stretch>
                  <a:fillRect l="-2661" r="-2772" b="-182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3172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EAD64B5-EAB4-48A4-B861-CA75021C70DE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4232D36-13FA-40B9-91EE-5F64E268DF2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Moments - Resultant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B703757-3DAC-4ABA-9589-DDA8729849C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EBD65F0-A168-40FF-8CCD-5CA5A060D870}"/>
                  </a:ext>
                </a:extLst>
              </p:cNvPr>
              <p:cNvSpPr txBox="1"/>
              <p:nvPr/>
            </p:nvSpPr>
            <p:spPr>
              <a:xfrm>
                <a:off x="1" y="4177655"/>
                <a:ext cx="9144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M(P):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5×2=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600" b="1" dirty="0"/>
                  <a:t>Nm Clockwise</a:t>
                </a:r>
              </a:p>
              <a:p>
                <a:pPr algn="ctr"/>
                <a:r>
                  <a:rPr lang="en-GB" sz="3600" dirty="0"/>
                  <a:t>M(P):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8×2</m:t>
                    </m:r>
                    <m:func>
                      <m:func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3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50°</m:t>
                        </m:r>
                      </m:e>
                    </m:func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600" b="1" dirty="0"/>
                  <a:t>Nm Anti-clockwise</a:t>
                </a:r>
              </a:p>
              <a:p>
                <a:pPr algn="ctr"/>
                <a:endParaRPr lang="en-GB" sz="3600" b="1" dirty="0"/>
              </a:p>
              <a:p>
                <a:pPr algn="ctr"/>
                <a:r>
                  <a:rPr lang="en-GB" sz="3600" b="1" dirty="0"/>
                  <a:t>Resultant:  2.3Nm </a:t>
                </a:r>
                <a:r>
                  <a:rPr lang="en-GB" sz="3600" dirty="0"/>
                  <a:t>Anti-clockwise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EBD65F0-A168-40FF-8CCD-5CA5A060D8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4177655"/>
                <a:ext cx="9144000" cy="2308324"/>
              </a:xfrm>
              <a:prstGeom prst="rect">
                <a:avLst/>
              </a:prstGeom>
              <a:blipFill>
                <a:blip r:embed="rId2"/>
                <a:stretch>
                  <a:fillRect l="-933" t="-3958" r="-1000" b="-8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id="{CAF91CF0-0C3D-4915-9483-85F22A6FE10C}"/>
              </a:ext>
            </a:extLst>
          </p:cNvPr>
          <p:cNvSpPr txBox="1"/>
          <p:nvPr/>
        </p:nvSpPr>
        <p:spPr>
          <a:xfrm>
            <a:off x="880732" y="3656248"/>
            <a:ext cx="7381392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1"/>
                </a:solidFill>
              </a:rPr>
              <a:t>Terminology</a:t>
            </a:r>
            <a:r>
              <a:rPr lang="en-GB" sz="2000" dirty="0">
                <a:solidFill>
                  <a:schemeClr val="tx1"/>
                </a:solidFill>
              </a:rPr>
              <a:t>: A </a:t>
            </a:r>
            <a:r>
              <a:rPr lang="en-GB" sz="2000" i="1" dirty="0">
                <a:solidFill>
                  <a:schemeClr val="tx1"/>
                </a:solidFill>
              </a:rPr>
              <a:t>lamina</a:t>
            </a:r>
            <a:r>
              <a:rPr lang="en-GB" sz="2000" dirty="0">
                <a:solidFill>
                  <a:schemeClr val="tx1"/>
                </a:solidFill>
              </a:rPr>
              <a:t> is a 2D object whose thickness can be ignored.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622693"/>
            <a:ext cx="8283265" cy="305291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80732" y="1124744"/>
            <a:ext cx="7218517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Calculate the resultant moment about the point.</a:t>
            </a:r>
          </a:p>
        </p:txBody>
      </p:sp>
    </p:spTree>
    <p:extLst>
      <p:ext uri="{BB962C8B-B14F-4D97-AF65-F5344CB8AC3E}">
        <p14:creationId xmlns:p14="http://schemas.microsoft.com/office/powerpoint/2010/main" val="240765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2154B33-0B3A-4E4D-B2AA-34E24D80A11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DCAF6F6-2E8A-4EDE-A1C0-D701B421414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Moments - Resultant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5D3D0CA-20A9-49F9-9FA0-2A53B98919C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13A7939-6E1B-424E-906A-D57D7D4E59EB}"/>
                  </a:ext>
                </a:extLst>
              </p:cNvPr>
              <p:cNvSpPr txBox="1"/>
              <p:nvPr/>
            </p:nvSpPr>
            <p:spPr>
              <a:xfrm>
                <a:off x="0" y="4077072"/>
                <a:ext cx="9144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M(P):</a:t>
                </a:r>
                <a14:m>
                  <m:oMath xmlns:m="http://schemas.openxmlformats.org/officeDocument/2006/math">
                    <m:r>
                      <a:rPr lang="en-GB" sz="3600" b="0" i="0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6×3</m:t>
                        </m:r>
                      </m:e>
                    </m:d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4×3</m:t>
                        </m:r>
                        <m:func>
                          <m:func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36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40°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3600" b="0" i="1" dirty="0">
                    <a:latin typeface="Cambria Math" panose="02040503050406030204" pitchFamily="18" charset="0"/>
                  </a:rPr>
                  <a:t> </a:t>
                </a:r>
                <a:r>
                  <a:rPr lang="en-GB" sz="3600" b="1" dirty="0">
                    <a:latin typeface="Cambria Math" panose="02040503050406030204" pitchFamily="18" charset="0"/>
                  </a:rPr>
                  <a:t>Anit-clockwise</a:t>
                </a:r>
              </a:p>
              <a:p>
                <a:pPr algn="ctr"/>
                <a:r>
                  <a:rPr lang="en-GB" sz="3600" b="0" dirty="0"/>
                  <a:t>M(P):</a:t>
                </a:r>
                <a:r>
                  <a:rPr lang="en-GB" sz="36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5×4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80°</m:t>
                    </m:r>
                  </m:oMath>
                </a14:m>
                <a:r>
                  <a:rPr lang="en-GB" sz="3600" b="0" dirty="0"/>
                  <a:t> </a:t>
                </a:r>
                <a:r>
                  <a:rPr lang="en-GB" sz="3600" b="1" dirty="0"/>
                  <a:t>Clockwise</a:t>
                </a:r>
                <a:br>
                  <a:rPr lang="en-GB" sz="3600" b="0" dirty="0"/>
                </a:br>
                <a:endParaRPr lang="en-GB" sz="3600" b="0" dirty="0"/>
              </a:p>
              <a:p>
                <a:pPr algn="ctr"/>
                <a:r>
                  <a:rPr lang="en-GB" sz="3600" b="1" dirty="0"/>
                  <a:t> </a:t>
                </a:r>
                <a:r>
                  <a:rPr lang="en-GB" sz="3600" dirty="0"/>
                  <a:t>Anti-clockwise</a:t>
                </a: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13A7939-6E1B-424E-906A-D57D7D4E59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77072"/>
                <a:ext cx="9144000" cy="2308324"/>
              </a:xfrm>
              <a:prstGeom prst="rect">
                <a:avLst/>
              </a:prstGeom>
              <a:blipFill>
                <a:blip r:embed="rId2"/>
                <a:stretch>
                  <a:fillRect l="-1467" t="-4762" r="-1533" b="-92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692696"/>
            <a:ext cx="8643024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39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DDF3003-3EF1-462E-A57B-BA9224825CB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83D7B95E-3572-421A-A373-B8C22DE36356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Moments - Resultant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D975235-F1E1-4D9A-800E-E973F6AD1D0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79862F2-2A15-414B-92E4-DD8320584967}"/>
                  </a:ext>
                </a:extLst>
              </p:cNvPr>
              <p:cNvSpPr txBox="1"/>
              <p:nvPr/>
            </p:nvSpPr>
            <p:spPr>
              <a:xfrm>
                <a:off x="358960" y="4078707"/>
                <a:ext cx="8424936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M(P) :</a:t>
                </a:r>
                <a14:m>
                  <m:oMath xmlns:m="http://schemas.openxmlformats.org/officeDocument/2006/math"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7×8</m:t>
                    </m:r>
                    <m:func>
                      <m:funcPr>
                        <m:ctrlP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25°</m:t>
                        </m:r>
                      </m:e>
                    </m:func>
                  </m:oMath>
                </a14:m>
                <a:r>
                  <a:rPr lang="en-GB" sz="4000" b="1" dirty="0">
                    <a:latin typeface="Cambria Math" panose="02040503050406030204" pitchFamily="18" charset="0"/>
                  </a:rPr>
                  <a:t> </a:t>
                </a:r>
                <a:r>
                  <a:rPr lang="en-GB" sz="4000" b="1" dirty="0"/>
                  <a:t>Clockwise</a:t>
                </a:r>
              </a:p>
              <a:p>
                <a:pPr algn="ctr"/>
                <a:r>
                  <a:rPr lang="en-GB" sz="4000" b="0" dirty="0"/>
                  <a:t>M(P): </a:t>
                </a:r>
                <a14:m>
                  <m:oMath xmlns:m="http://schemas.openxmlformats.org/officeDocument/2006/math"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4×8</m:t>
                    </m:r>
                    <m:func>
                      <m:funcPr>
                        <m:ctrlP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35°</m:t>
                        </m:r>
                      </m:e>
                    </m:func>
                  </m:oMath>
                </a14:m>
                <a:r>
                  <a:rPr lang="en-GB" sz="4000" b="0" dirty="0"/>
                  <a:t> </a:t>
                </a:r>
                <a:r>
                  <a:rPr lang="en-GB" sz="4000" b="1" dirty="0"/>
                  <a:t>Anti-Clockwise</a:t>
                </a:r>
              </a:p>
              <a:p>
                <a:pPr algn="ctr"/>
                <a:r>
                  <a:rPr lang="en-GB" sz="4000" b="0" dirty="0"/>
                  <a:t> </a:t>
                </a:r>
                <a:br>
                  <a:rPr lang="en-GB" sz="4000" b="0" dirty="0"/>
                </a:br>
                <a14:m>
                  <m:oMath xmlns:m="http://schemas.openxmlformats.org/officeDocument/2006/math">
                    <m:r>
                      <a:rPr lang="en-GB" sz="4000" b="1" i="0" smtClean="0">
                        <a:latin typeface="Cambria Math" panose="02040503050406030204" pitchFamily="18" charset="0"/>
                      </a:rPr>
                      <m:t>𝐑𝐞𝐬𝐮𝐥𝐭𝐚𝐧𝐭</m:t>
                    </m:r>
                    <m:r>
                      <a:rPr lang="en-GB" sz="4000" b="1" i="0" smtClean="0">
                        <a:latin typeface="Cambria Math" panose="02040503050406030204" pitchFamily="18" charset="0"/>
                      </a:rPr>
                      <m:t>: 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𝟑𝟏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𝑵𝒎</m:t>
                    </m:r>
                  </m:oMath>
                </a14:m>
                <a:r>
                  <a:rPr lang="en-GB" sz="4000" b="1" dirty="0"/>
                  <a:t> </a:t>
                </a:r>
                <a:r>
                  <a:rPr lang="en-GB" sz="4000" dirty="0"/>
                  <a:t>clockwise</a:t>
                </a: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79862F2-2A15-414B-92E4-DD83205849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960" y="4078707"/>
                <a:ext cx="8424936" cy="2554545"/>
              </a:xfrm>
              <a:prstGeom prst="rect">
                <a:avLst/>
              </a:prstGeom>
              <a:blipFill>
                <a:blip r:embed="rId2"/>
                <a:stretch>
                  <a:fillRect t="-4057" b="-9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313" y="682733"/>
            <a:ext cx="8624229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09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DDF3003-3EF1-462E-A57B-BA9224825CB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83D7B95E-3572-421A-A373-B8C22DE36356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D975235-F1E1-4D9A-800E-E973F6AD1D0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93D1EC9-D6A5-4907-A947-0AFBFCC0CA05}"/>
                  </a:ext>
                </a:extLst>
              </p:cNvPr>
              <p:cNvSpPr txBox="1"/>
              <p:nvPr/>
            </p:nvSpPr>
            <p:spPr>
              <a:xfrm>
                <a:off x="251520" y="764704"/>
                <a:ext cx="6696744" cy="230832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The diagram shows two forces acting on a lamina.</a:t>
                </a:r>
              </a:p>
              <a:p>
                <a:r>
                  <a:rPr lang="en-GB" dirty="0"/>
                  <a:t>Calculate the resultant moment about 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93D1EC9-D6A5-4907-A947-0AFBFCC0CA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764704"/>
                <a:ext cx="6696744" cy="23083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C2694B6-74C3-4AA9-ACEE-47F4A391FD9E}"/>
              </a:ext>
            </a:extLst>
          </p:cNvPr>
          <p:cNvCxnSpPr>
            <a:cxnSpLocks/>
          </p:cNvCxnSpPr>
          <p:nvPr/>
        </p:nvCxnSpPr>
        <p:spPr>
          <a:xfrm flipV="1">
            <a:off x="1317072" y="1426128"/>
            <a:ext cx="1468073" cy="93956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82EB997-A315-4A58-8BCF-FA59BFADCF81}"/>
              </a:ext>
            </a:extLst>
          </p:cNvPr>
          <p:cNvCxnSpPr>
            <a:cxnSpLocks/>
          </p:cNvCxnSpPr>
          <p:nvPr/>
        </p:nvCxnSpPr>
        <p:spPr>
          <a:xfrm flipV="1">
            <a:off x="1333850" y="2105637"/>
            <a:ext cx="1434517" cy="24328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3D155DD-66D2-436B-B99A-71627282004D}"/>
              </a:ext>
            </a:extLst>
          </p:cNvPr>
          <p:cNvCxnSpPr>
            <a:cxnSpLocks/>
          </p:cNvCxnSpPr>
          <p:nvPr/>
        </p:nvCxnSpPr>
        <p:spPr>
          <a:xfrm>
            <a:off x="1333850" y="2348917"/>
            <a:ext cx="1291904" cy="4949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A23BB3C-29BC-4C0D-9758-E222BD31EBC0}"/>
              </a:ext>
            </a:extLst>
          </p:cNvPr>
          <p:cNvSpPr/>
          <p:nvPr/>
        </p:nvSpPr>
        <p:spPr>
          <a:xfrm>
            <a:off x="1814512" y="2044065"/>
            <a:ext cx="114300" cy="205740"/>
          </a:xfrm>
          <a:custGeom>
            <a:avLst/>
            <a:gdLst>
              <a:gd name="connsiteX0" fmla="*/ 0 w 114300"/>
              <a:gd name="connsiteY0" fmla="*/ 0 h 205740"/>
              <a:gd name="connsiteX1" fmla="*/ 83820 w 114300"/>
              <a:gd name="connsiteY1" fmla="*/ 91440 h 205740"/>
              <a:gd name="connsiteX2" fmla="*/ 114300 w 114300"/>
              <a:gd name="connsiteY2" fmla="*/ 205740 h 205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" h="205740">
                <a:moveTo>
                  <a:pt x="0" y="0"/>
                </a:moveTo>
                <a:cubicBezTo>
                  <a:pt x="32385" y="28575"/>
                  <a:pt x="64770" y="57150"/>
                  <a:pt x="83820" y="91440"/>
                </a:cubicBezTo>
                <a:cubicBezTo>
                  <a:pt x="102870" y="125730"/>
                  <a:pt x="108585" y="165735"/>
                  <a:pt x="114300" y="20574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2D48C1FA-AA23-4EED-BC6F-45F120FDFCDD}"/>
              </a:ext>
            </a:extLst>
          </p:cNvPr>
          <p:cNvSpPr/>
          <p:nvPr/>
        </p:nvSpPr>
        <p:spPr>
          <a:xfrm>
            <a:off x="1973580" y="2240280"/>
            <a:ext cx="47071" cy="350520"/>
          </a:xfrm>
          <a:custGeom>
            <a:avLst/>
            <a:gdLst>
              <a:gd name="connsiteX0" fmla="*/ 30480 w 47071"/>
              <a:gd name="connsiteY0" fmla="*/ 0 h 350520"/>
              <a:gd name="connsiteX1" fmla="*/ 45720 w 47071"/>
              <a:gd name="connsiteY1" fmla="*/ 220980 h 350520"/>
              <a:gd name="connsiteX2" fmla="*/ 0 w 47071"/>
              <a:gd name="connsiteY2" fmla="*/ 350520 h 350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071" h="350520">
                <a:moveTo>
                  <a:pt x="30480" y="0"/>
                </a:moveTo>
                <a:cubicBezTo>
                  <a:pt x="40640" y="81280"/>
                  <a:pt x="50800" y="162560"/>
                  <a:pt x="45720" y="220980"/>
                </a:cubicBezTo>
                <a:cubicBezTo>
                  <a:pt x="40640" y="279400"/>
                  <a:pt x="20320" y="314960"/>
                  <a:pt x="0" y="35052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443FB2C-D141-4BC3-A477-CDFDC6A72E8F}"/>
                  </a:ext>
                </a:extLst>
              </p:cNvPr>
              <p:cNvSpPr txBox="1"/>
              <p:nvPr/>
            </p:nvSpPr>
            <p:spPr>
              <a:xfrm>
                <a:off x="1581212" y="2060656"/>
                <a:ext cx="2880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25°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443FB2C-D141-4BC3-A477-CDFDC6A72E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212" y="2060656"/>
                <a:ext cx="288032" cy="276999"/>
              </a:xfrm>
              <a:prstGeom prst="rect">
                <a:avLst/>
              </a:prstGeom>
              <a:blipFill>
                <a:blip r:embed="rId3"/>
                <a:stretch>
                  <a:fillRect r="-29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FE302E9-520C-4BD6-BCF6-C73A7BB3F773}"/>
                  </a:ext>
                </a:extLst>
              </p:cNvPr>
              <p:cNvSpPr txBox="1"/>
              <p:nvPr/>
            </p:nvSpPr>
            <p:spPr>
              <a:xfrm>
                <a:off x="1625640" y="2266166"/>
                <a:ext cx="2880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35°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FE302E9-520C-4BD6-BCF6-C73A7BB3F7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5640" y="2266166"/>
                <a:ext cx="288032" cy="276999"/>
              </a:xfrm>
              <a:prstGeom prst="rect">
                <a:avLst/>
              </a:prstGeom>
              <a:blipFill>
                <a:blip r:embed="rId4"/>
                <a:stretch>
                  <a:fillRect r="-297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2B627AF-214E-4996-8775-3088B9862F4E}"/>
                  </a:ext>
                </a:extLst>
              </p:cNvPr>
              <p:cNvSpPr txBox="1"/>
              <p:nvPr/>
            </p:nvSpPr>
            <p:spPr>
              <a:xfrm>
                <a:off x="2041153" y="1951438"/>
                <a:ext cx="47157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GB" sz="700" b="0" i="0" dirty="0">
                    <a:latin typeface="+mj-lt"/>
                  </a:rPr>
                  <a:t> </a:t>
                </a:r>
                <a:r>
                  <a:rPr lang="en-GB" sz="1200" b="0" i="0" dirty="0">
                    <a:latin typeface="+mj-lt"/>
                  </a:rPr>
                  <a:t>m</a:t>
                </a:r>
                <a:endParaRPr lang="en-GB" sz="12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2B627AF-214E-4996-8775-3088B9862F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1153" y="1951438"/>
                <a:ext cx="471577" cy="276999"/>
              </a:xfrm>
              <a:prstGeom prst="rect">
                <a:avLst/>
              </a:prstGeom>
              <a:blipFill>
                <a:blip r:embed="rId5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ACCE1E-9629-4A1F-A29B-943BB73FF7E0}"/>
                  </a:ext>
                </a:extLst>
              </p:cNvPr>
              <p:cNvSpPr txBox="1"/>
              <p:nvPr/>
            </p:nvSpPr>
            <p:spPr>
              <a:xfrm>
                <a:off x="2731804" y="1345768"/>
                <a:ext cx="4457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600" b="0" i="0" dirty="0">
                    <a:latin typeface="+mj-lt"/>
                  </a:rPr>
                  <a:t> </a:t>
                </a:r>
                <a:r>
                  <a:rPr lang="en-GB" sz="1200" b="0" i="0" dirty="0">
                    <a:latin typeface="+mj-lt"/>
                  </a:rPr>
                  <a:t>N</a:t>
                </a:r>
                <a:endParaRPr lang="en-GB" sz="12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ACCE1E-9629-4A1F-A29B-943BB73FF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1804" y="1345768"/>
                <a:ext cx="445735" cy="276999"/>
              </a:xfrm>
              <a:prstGeom prst="rect">
                <a:avLst/>
              </a:prstGeom>
              <a:blipFill>
                <a:blip r:embed="rId6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1B43E4E-C89E-4927-B5BD-D6E0ED8F4050}"/>
                  </a:ext>
                </a:extLst>
              </p:cNvPr>
              <p:cNvSpPr txBox="1"/>
              <p:nvPr/>
            </p:nvSpPr>
            <p:spPr>
              <a:xfrm>
                <a:off x="2607980" y="2677970"/>
                <a:ext cx="4457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600" b="0" i="0" dirty="0">
                    <a:latin typeface="+mj-lt"/>
                  </a:rPr>
                  <a:t> </a:t>
                </a:r>
                <a:r>
                  <a:rPr lang="en-GB" sz="1200" b="0" i="0" dirty="0">
                    <a:latin typeface="+mj-lt"/>
                  </a:rPr>
                  <a:t>N</a:t>
                </a:r>
                <a:endParaRPr lang="en-GB" sz="12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1B43E4E-C89E-4927-B5BD-D6E0ED8F40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7980" y="2677970"/>
                <a:ext cx="445735" cy="276999"/>
              </a:xfrm>
              <a:prstGeom prst="rect">
                <a:avLst/>
              </a:prstGeom>
              <a:blipFill>
                <a:blip r:embed="rId7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B2CA735-A371-43A2-A61B-1B2027B8CDA9}"/>
                  </a:ext>
                </a:extLst>
              </p:cNvPr>
              <p:cNvSpPr txBox="1"/>
              <p:nvPr/>
            </p:nvSpPr>
            <p:spPr>
              <a:xfrm>
                <a:off x="2658589" y="1976712"/>
                <a:ext cx="4457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B2CA735-A371-43A2-A61B-1B2027B8CD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589" y="1976712"/>
                <a:ext cx="445735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>
            <a:extLst>
              <a:ext uri="{FF2B5EF4-FFF2-40B4-BE49-F238E27FC236}">
                <a16:creationId xmlns:a16="http://schemas.microsoft.com/office/drawing/2014/main" id="{0400EF64-35A1-403F-8AA8-8107F98DAECA}"/>
              </a:ext>
            </a:extLst>
          </p:cNvPr>
          <p:cNvSpPr/>
          <p:nvPr/>
        </p:nvSpPr>
        <p:spPr>
          <a:xfrm>
            <a:off x="4799900" y="2200488"/>
            <a:ext cx="2797240" cy="68749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Click to </a:t>
            </a:r>
            <a:r>
              <a:rPr lang="en-GB" dirty="0" err="1"/>
              <a:t>Fro</a:t>
            </a:r>
            <a:r>
              <a:rPr lang="en-GB" dirty="0"/>
              <a:t>-sketch perpendicular distances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6D84B32-A350-4455-974E-6FC321046434}"/>
              </a:ext>
            </a:extLst>
          </p:cNvPr>
          <p:cNvCxnSpPr>
            <a:cxnSpLocks/>
          </p:cNvCxnSpPr>
          <p:nvPr/>
        </p:nvCxnSpPr>
        <p:spPr>
          <a:xfrm flipH="1">
            <a:off x="2463800" y="2101850"/>
            <a:ext cx="304800" cy="65405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23891E8-FBE6-4B66-AC78-1B9B182A23BB}"/>
              </a:ext>
            </a:extLst>
          </p:cNvPr>
          <p:cNvCxnSpPr>
            <a:cxnSpLocks/>
          </p:cNvCxnSpPr>
          <p:nvPr/>
        </p:nvCxnSpPr>
        <p:spPr>
          <a:xfrm>
            <a:off x="2470150" y="1670050"/>
            <a:ext cx="304800" cy="43815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D57A90B-8682-48C5-8758-3768E54D8519}"/>
              </a:ext>
            </a:extLst>
          </p:cNvPr>
          <p:cNvCxnSpPr>
            <a:cxnSpLocks/>
          </p:cNvCxnSpPr>
          <p:nvPr/>
        </p:nvCxnSpPr>
        <p:spPr>
          <a:xfrm flipV="1">
            <a:off x="2424113" y="1757363"/>
            <a:ext cx="97631" cy="595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8A4EC00-B299-4160-979F-0D09CF654C45}"/>
              </a:ext>
            </a:extLst>
          </p:cNvPr>
          <p:cNvCxnSpPr>
            <a:cxnSpLocks/>
          </p:cNvCxnSpPr>
          <p:nvPr/>
        </p:nvCxnSpPr>
        <p:spPr>
          <a:xfrm flipH="1" flipV="1">
            <a:off x="2359819" y="1716881"/>
            <a:ext cx="66676" cy="1000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655B28D-43EE-4F08-8B51-1CD702771F4E}"/>
              </a:ext>
            </a:extLst>
          </p:cNvPr>
          <p:cNvCxnSpPr>
            <a:cxnSpLocks/>
          </p:cNvCxnSpPr>
          <p:nvPr/>
        </p:nvCxnSpPr>
        <p:spPr>
          <a:xfrm flipV="1">
            <a:off x="2340771" y="2607469"/>
            <a:ext cx="47623" cy="1120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D596E86-E228-48D1-9D9C-62FBB1942577}"/>
              </a:ext>
            </a:extLst>
          </p:cNvPr>
          <p:cNvCxnSpPr>
            <a:cxnSpLocks/>
          </p:cNvCxnSpPr>
          <p:nvPr/>
        </p:nvCxnSpPr>
        <p:spPr>
          <a:xfrm flipH="1" flipV="1">
            <a:off x="2383631" y="2609850"/>
            <a:ext cx="116682" cy="476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79862F2-2A15-414B-92E4-DD8320584967}"/>
                  </a:ext>
                </a:extLst>
              </p:cNvPr>
              <p:cNvSpPr txBox="1"/>
              <p:nvPr/>
            </p:nvSpPr>
            <p:spPr>
              <a:xfrm>
                <a:off x="1054100" y="3600450"/>
                <a:ext cx="509751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Moments clockwise: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7×8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25°</m:t>
                            </m:r>
                          </m:e>
                        </m:func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4×8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35°</m:t>
                            </m:r>
                          </m:e>
                        </m:func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b="0" dirty="0"/>
                  <a:t> </a:t>
                </a:r>
                <a:br>
                  <a:rPr lang="en-GB" b="0" dirty="0"/>
                </a:b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=5.31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𝑁𝑚</m:t>
                    </m:r>
                  </m:oMath>
                </a14:m>
                <a:r>
                  <a:rPr lang="en-GB" dirty="0"/>
                  <a:t> clockwise</a:t>
                </a: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79862F2-2A15-414B-92E4-DD83205849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100" y="3600450"/>
                <a:ext cx="5097511" cy="923330"/>
              </a:xfrm>
              <a:prstGeom prst="rect">
                <a:avLst/>
              </a:prstGeom>
              <a:blipFill>
                <a:blip r:embed="rId9"/>
                <a:stretch>
                  <a:fillRect l="-107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tangle 47">
            <a:extLst>
              <a:ext uri="{FF2B5EF4-FFF2-40B4-BE49-F238E27FC236}">
                <a16:creationId xmlns:a16="http://schemas.microsoft.com/office/drawing/2014/main" id="{C183E99E-E287-4DC0-BBB0-A40DCAE1B318}"/>
              </a:ext>
            </a:extLst>
          </p:cNvPr>
          <p:cNvSpPr/>
          <p:nvPr/>
        </p:nvSpPr>
        <p:spPr>
          <a:xfrm>
            <a:off x="1142963" y="3628306"/>
            <a:ext cx="5077358" cy="137167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65F0B936-A290-4E9A-A6AC-ECC90E847A63}"/>
              </a:ext>
            </a:extLst>
          </p:cNvPr>
          <p:cNvSpPr/>
          <p:nvPr/>
        </p:nvSpPr>
        <p:spPr>
          <a:xfrm>
            <a:off x="2699358" y="2057267"/>
            <a:ext cx="96230" cy="9538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93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4B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 74-76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30CBA88-4A74-DA47-BF45-AB35890D2051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Q2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Q3-4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Q5-6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60228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22684</TotalTime>
  <Words>255</Words>
  <Application>Microsoft Macintosh PowerPoint</Application>
  <PresentationFormat>On-screen Show (4:3)</PresentationFormat>
  <Paragraphs>77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847</cp:revision>
  <dcterms:created xsi:type="dcterms:W3CDTF">2013-02-28T07:36:55Z</dcterms:created>
  <dcterms:modified xsi:type="dcterms:W3CDTF">2019-07-30T18:21:16Z</dcterms:modified>
</cp:coreProperties>
</file>