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14" r:id="rId2"/>
    <p:sldId id="512" r:id="rId3"/>
    <p:sldId id="484" r:id="rId4"/>
    <p:sldId id="509" r:id="rId5"/>
    <p:sldId id="515" r:id="rId6"/>
    <p:sldId id="516" r:id="rId7"/>
    <p:sldId id="513" r:id="rId8"/>
    <p:sldId id="5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3" autoAdjust="0"/>
    <p:restoredTop sz="88544" autoAdjust="0"/>
  </p:normalViewPr>
  <p:slideViewPr>
    <p:cSldViewPr>
      <p:cViewPr varScale="1">
        <p:scale>
          <a:sx n="61" d="100"/>
          <a:sy n="61" d="100"/>
        </p:scale>
        <p:origin x="1504" y="1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15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Algebraic Methods </a:t>
            </a:r>
          </a:p>
          <a:p>
            <a:pPr algn="ctr"/>
            <a:r>
              <a:rPr lang="en-GB" sz="9600" dirty="0"/>
              <a:t>- Proofs</a:t>
            </a:r>
          </a:p>
          <a:p>
            <a:pPr algn="ctr"/>
            <a:r>
              <a:rPr lang="en-GB" sz="8000" dirty="0"/>
              <a:t>Chapter 1</a:t>
            </a:r>
            <a:endParaRPr lang="en-GB" sz="5400" dirty="0"/>
          </a:p>
          <a:p>
            <a:pPr algn="ctr"/>
            <a:r>
              <a:rPr lang="en-GB" sz="8000" dirty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342098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Proof By Contradiction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0284" y="2276872"/>
            <a:ext cx="9142856" cy="2862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chemeClr val="tx1"/>
                </a:solidFill>
              </a:rPr>
              <a:t>Assume that the statement is in fact false.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36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tx1"/>
                </a:solidFill>
              </a:rPr>
              <a:t>Prove that this assumption is false.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36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tx1"/>
                </a:solidFill>
              </a:rPr>
              <a:t>Therefore the original statement is true.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980728"/>
            <a:ext cx="91653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To prove a statement is true by contradiction:</a:t>
            </a:r>
          </a:p>
        </p:txBody>
      </p:sp>
    </p:spTree>
    <p:extLst>
      <p:ext uri="{BB962C8B-B14F-4D97-AF65-F5344CB8AC3E}">
        <p14:creationId xmlns:p14="http://schemas.microsoft.com/office/powerpoint/2010/main" val="88093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11DBE97-480B-475F-A5A7-D1A1FA54DDE1}"/>
              </a:ext>
            </a:extLst>
          </p:cNvPr>
          <p:cNvSpPr txBox="1"/>
          <p:nvPr/>
        </p:nvSpPr>
        <p:spPr>
          <a:xfrm>
            <a:off x="547105" y="784747"/>
            <a:ext cx="8048646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Prove that there is no greatest odd integer.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E48873-E07F-4BBA-BD6F-00D2563CB7A2}"/>
                  </a:ext>
                </a:extLst>
              </p:cNvPr>
              <p:cNvSpPr txBox="1"/>
              <p:nvPr/>
            </p:nvSpPr>
            <p:spPr>
              <a:xfrm>
                <a:off x="0" y="3635241"/>
                <a:ext cx="9144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+2=</m:t>
                    </m:r>
                  </m:oMath>
                </a14:m>
                <a:r>
                  <a:rPr lang="en-GB" sz="2800" dirty="0"/>
                  <a:t> odd (because odd + 2 = odd)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This contradicts the assumption that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is the greatest odd integer.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E48873-E07F-4BBA-BD6F-00D2563CB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35241"/>
                <a:ext cx="9144000" cy="1815882"/>
              </a:xfrm>
              <a:prstGeom prst="rect">
                <a:avLst/>
              </a:prstGeom>
              <a:blipFill>
                <a:blip r:embed="rId2"/>
                <a:stretch>
                  <a:fillRect t="-3020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7D1A0E3-8A1E-47A7-98EF-DE5CEE231F73}"/>
              </a:ext>
            </a:extLst>
          </p:cNvPr>
          <p:cNvSpPr/>
          <p:nvPr/>
        </p:nvSpPr>
        <p:spPr>
          <a:xfrm>
            <a:off x="2123728" y="1555142"/>
            <a:ext cx="4520254" cy="5777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Assumption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EB392C-7A73-40B4-AD66-D955216898B7}"/>
              </a:ext>
            </a:extLst>
          </p:cNvPr>
          <p:cNvSpPr/>
          <p:nvPr/>
        </p:nvSpPr>
        <p:spPr>
          <a:xfrm>
            <a:off x="2123728" y="2937159"/>
            <a:ext cx="4520254" cy="5631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Show contradiction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E0E5B19-9C24-426E-A3B1-8CAB64BB4299}"/>
              </a:ext>
            </a:extLst>
          </p:cNvPr>
          <p:cNvSpPr/>
          <p:nvPr/>
        </p:nvSpPr>
        <p:spPr>
          <a:xfrm>
            <a:off x="2267744" y="5537060"/>
            <a:ext cx="4520254" cy="6669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0" y="2217457"/>
                <a:ext cx="9144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Assume the greatest odd integer is </a:t>
                </a:r>
                <a14:m>
                  <m:oMath xmlns:m="http://schemas.openxmlformats.org/officeDocument/2006/math"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17457"/>
                <a:ext cx="9144000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41299" y="6203964"/>
            <a:ext cx="6416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Therefore, there is no greatest odd integer.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Proof By Contradiction</a:t>
              </a:r>
              <a:endParaRPr lang="en-GB" sz="32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Contradiction -</a:t>
              </a:r>
              <a:r>
                <a:rPr lang="en-GB" sz="3200" dirty="0">
                  <a:latin typeface="+mj-lt"/>
                </a:rPr>
                <a:t>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/>
              <p:nvPr/>
            </p:nvSpPr>
            <p:spPr>
              <a:xfrm>
                <a:off x="1683555" y="750767"/>
                <a:ext cx="5688632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Prove by contradiction that</a:t>
                </a:r>
              </a:p>
              <a:p>
                <a:pPr algn="ctr"/>
                <a:r>
                  <a:rPr lang="en-GB" sz="2800" dirty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is even, then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must be even.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555" y="750767"/>
                <a:ext cx="5688632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/>
              <p:nvPr/>
            </p:nvSpPr>
            <p:spPr>
              <a:xfrm>
                <a:off x="1115616" y="5869411"/>
                <a:ext cx="734481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This contradicts the assumption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is even.</a:t>
                </a:r>
              </a:p>
              <a:p>
                <a:pPr algn="ctr"/>
                <a:r>
                  <a:rPr lang="en-GB" sz="2800" dirty="0"/>
                  <a:t>Therefore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is even then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must be even.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869411"/>
                <a:ext cx="7344816" cy="954107"/>
              </a:xfrm>
              <a:prstGeom prst="rect">
                <a:avLst/>
              </a:prstGeom>
              <a:blipFill>
                <a:blip r:embed="rId3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-1144" y="2476139"/>
                <a:ext cx="9144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Assume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200" dirty="0"/>
                  <a:t> is even when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/>
                  <a:t> is odd.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2476139"/>
                <a:ext cx="9144000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15616" y="3789040"/>
                <a:ext cx="709972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is odd therefore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 for integer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800" dirty="0"/>
                  <a:t>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   which is odd.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89040"/>
                <a:ext cx="7099724" cy="1384995"/>
              </a:xfrm>
              <a:prstGeom prst="rect">
                <a:avLst/>
              </a:prstGeom>
              <a:blipFill>
                <a:blip r:embed="rId5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F7D1A0E3-8A1E-47A7-98EF-DE5CEE231F73}"/>
              </a:ext>
            </a:extLst>
          </p:cNvPr>
          <p:cNvSpPr/>
          <p:nvPr/>
        </p:nvSpPr>
        <p:spPr>
          <a:xfrm>
            <a:off x="2267744" y="1873836"/>
            <a:ext cx="4520254" cy="4784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Assumption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EB392C-7A73-40B4-AD66-D955216898B7}"/>
              </a:ext>
            </a:extLst>
          </p:cNvPr>
          <p:cNvSpPr/>
          <p:nvPr/>
        </p:nvSpPr>
        <p:spPr>
          <a:xfrm>
            <a:off x="2303001" y="3246345"/>
            <a:ext cx="4520254" cy="4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Show contradiction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0E5B19-9C24-426E-A3B1-8CAB64BB4299}"/>
              </a:ext>
            </a:extLst>
          </p:cNvPr>
          <p:cNvSpPr/>
          <p:nvPr/>
        </p:nvSpPr>
        <p:spPr>
          <a:xfrm>
            <a:off x="2303001" y="5338079"/>
            <a:ext cx="4520254" cy="4784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80893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Contradiction –</a:t>
              </a:r>
              <a:r>
                <a:rPr lang="en-GB" sz="3200" dirty="0">
                  <a:latin typeface="+mj-lt"/>
                </a:rPr>
                <a:t> Rational Numbers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764704"/>
                <a:ext cx="9142856" cy="1080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prstClr val="black"/>
                    </a:solidFill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</a:rPr>
                  <a:t>A rational number is any number that can be expressed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</a:p>
              <a:p>
                <a:pPr algn="ctr"/>
                <a:r>
                  <a:rPr lang="en-GB" sz="2400" dirty="0">
                    <a:solidFill>
                      <a:prstClr val="black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are integers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is a fraction in its simplest form.</a:t>
                </a:r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4704"/>
                <a:ext cx="9142856" cy="1080809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785323"/>
                  </p:ext>
                </p:extLst>
              </p:nvPr>
            </p:nvGraphicFramePr>
            <p:xfrm>
              <a:off x="611560" y="2022472"/>
              <a:ext cx="7776864" cy="4179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81072">
                      <a:extLst>
                        <a:ext uri="{9D8B030D-6E8A-4147-A177-3AD203B41FA5}">
                          <a16:colId xmlns:a16="http://schemas.microsoft.com/office/drawing/2014/main" val="1629253460"/>
                        </a:ext>
                      </a:extLst>
                    </a:gridCol>
                    <a:gridCol w="4295792">
                      <a:extLst>
                        <a:ext uri="{9D8B030D-6E8A-4147-A177-3AD203B41FA5}">
                          <a16:colId xmlns:a16="http://schemas.microsoft.com/office/drawing/2014/main" val="3870747918"/>
                        </a:ext>
                      </a:extLst>
                    </a:gridCol>
                  </a:tblGrid>
                  <a:tr h="6822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 be expressed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4538380"/>
                      </a:ext>
                    </a:extLst>
                  </a:tr>
                  <a:tr h="67521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be expressed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10365643"/>
                      </a:ext>
                    </a:extLst>
                  </a:tr>
                  <a:tr h="6779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0.333333……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be expressed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06211"/>
                      </a:ext>
                    </a:extLst>
                  </a:tr>
                  <a:tr h="6792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0.9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be expressed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69832612"/>
                      </a:ext>
                    </a:extLst>
                  </a:tr>
                  <a:tr h="6792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0.73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GB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can be expressed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73</m:t>
                                  </m:r>
                                </m:num>
                                <m:den>
                                  <m:r>
                                    <a:rPr kumimoji="0" lang="en-GB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2798391"/>
                      </a:ext>
                    </a:extLst>
                  </a:tr>
                  <a:tr h="676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1.5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be expressed as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baseline="0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524827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785323"/>
                  </p:ext>
                </p:extLst>
              </p:nvPr>
            </p:nvGraphicFramePr>
            <p:xfrm>
              <a:off x="611560" y="2022472"/>
              <a:ext cx="7776864" cy="4179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81072">
                      <a:extLst>
                        <a:ext uri="{9D8B030D-6E8A-4147-A177-3AD203B41FA5}">
                          <a16:colId xmlns:a16="http://schemas.microsoft.com/office/drawing/2014/main" val="1629253460"/>
                        </a:ext>
                      </a:extLst>
                    </a:gridCol>
                    <a:gridCol w="4295792">
                      <a:extLst>
                        <a:ext uri="{9D8B030D-6E8A-4147-A177-3AD203B41FA5}">
                          <a16:colId xmlns:a16="http://schemas.microsoft.com/office/drawing/2014/main" val="3870747918"/>
                        </a:ext>
                      </a:extLst>
                    </a:gridCol>
                  </a:tblGrid>
                  <a:tr h="7009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5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7826" r="-284" b="-5095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4538380"/>
                      </a:ext>
                    </a:extLst>
                  </a:tr>
                  <a:tr h="6930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5" t="-108772" r="-123601" b="-4140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108772" r="-284" b="-4140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0365643"/>
                      </a:ext>
                    </a:extLst>
                  </a:tr>
                  <a:tr h="6960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0.333333……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206957" r="-284" b="-3104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906211"/>
                      </a:ext>
                    </a:extLst>
                  </a:tr>
                  <a:tr h="6974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0.9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309649" r="-284" b="-2131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9832612"/>
                      </a:ext>
                    </a:extLst>
                  </a:tr>
                  <a:tr h="6974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0.73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406087" r="-284" b="-111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798391"/>
                      </a:ext>
                    </a:extLst>
                  </a:tr>
                  <a:tr h="6948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1.5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277" t="-510526" r="-284" b="-122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4827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631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Contradiction –</a:t>
              </a:r>
              <a:r>
                <a:rPr lang="en-GB" sz="3200" dirty="0">
                  <a:latin typeface="+mj-lt"/>
                </a:rPr>
                <a:t> Irrational Numbers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0" y="98072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A irrational number cannot be expressed as a fraction </a:t>
            </a:r>
          </a:p>
          <a:p>
            <a:pPr algn="ctr"/>
            <a:r>
              <a:rPr lang="en-US" sz="2800" dirty="0"/>
              <a:t>(where the denominator is not a zero).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9026017"/>
                  </p:ext>
                </p:extLst>
              </p:nvPr>
            </p:nvGraphicFramePr>
            <p:xfrm>
              <a:off x="539552" y="2420888"/>
              <a:ext cx="8208912" cy="3393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1629253460"/>
                        </a:ext>
                      </a:extLst>
                    </a:gridCol>
                    <a:gridCol w="5904656">
                      <a:extLst>
                        <a:ext uri="{9D8B030D-6E8A-4147-A177-3AD203B41FA5}">
                          <a16:colId xmlns:a16="http://schemas.microsoft.com/office/drawing/2014/main" val="3870747918"/>
                        </a:ext>
                      </a:extLst>
                    </a:gridCol>
                  </a:tblGrid>
                  <a:tr h="136815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4000" b="0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4000" b="0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4000" b="0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40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If a fraction has a dominator of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zero then it is irrational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4538380"/>
                      </a:ext>
                    </a:extLst>
                  </a:tr>
                  <a:tr h="10801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4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40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40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not be simplified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10365643"/>
                      </a:ext>
                    </a:extLst>
                  </a:tr>
                  <a:tr h="6779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4000" b="0" dirty="0">
                              <a:solidFill>
                                <a:sysClr val="windowText" lastClr="000000"/>
                              </a:solidFill>
                            </a:rPr>
                            <a:t>π</a:t>
                          </a:r>
                          <a:endParaRPr lang="en-GB" sz="40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3.1415926…..</a:t>
                          </a:r>
                        </a:p>
                        <a:p>
                          <a:pPr algn="ctr"/>
                          <a:r>
                            <a:rPr lang="en-GB" sz="2800" b="0" dirty="0">
                              <a:solidFill>
                                <a:sysClr val="windowText" lastClr="000000"/>
                              </a:solidFill>
                            </a:rPr>
                            <a:t>any non-repeating</a:t>
                          </a:r>
                          <a:r>
                            <a:rPr lang="en-GB" sz="2800" b="0" baseline="0" dirty="0">
                              <a:solidFill>
                                <a:sysClr val="windowText" lastClr="000000"/>
                              </a:solidFill>
                            </a:rPr>
                            <a:t> decimal is irrational  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062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9026017"/>
                  </p:ext>
                </p:extLst>
              </p:nvPr>
            </p:nvGraphicFramePr>
            <p:xfrm>
              <a:off x="539552" y="2420888"/>
              <a:ext cx="8208912" cy="3393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1629253460"/>
                        </a:ext>
                      </a:extLst>
                    </a:gridCol>
                    <a:gridCol w="5904656">
                      <a:extLst>
                        <a:ext uri="{9D8B030D-6E8A-4147-A177-3AD203B41FA5}">
                          <a16:colId xmlns:a16="http://schemas.microsoft.com/office/drawing/2014/main" val="3870747918"/>
                        </a:ext>
                      </a:extLst>
                    </a:gridCol>
                  </a:tblGrid>
                  <a:tr h="13681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444" r="-257143" b="-160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If a fraction has a dominator of</a:t>
                          </a:r>
                          <a:r>
                            <a:rPr lang="en-GB" sz="2800" b="0" baseline="0" dirty="0" smtClean="0">
                              <a:solidFill>
                                <a:sysClr val="windowText" lastClr="000000"/>
                              </a:solidFill>
                            </a:rPr>
                            <a:t> zero then it is irrational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4538380"/>
                      </a:ext>
                    </a:extLst>
                  </a:tr>
                  <a:tr h="1080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127684" r="-257143" b="-1039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can</a:t>
                          </a:r>
                          <a:r>
                            <a:rPr lang="en-GB" sz="2800" b="0" baseline="0" dirty="0" smtClean="0">
                              <a:solidFill>
                                <a:sysClr val="windowText" lastClr="000000"/>
                              </a:solidFill>
                            </a:rPr>
                            <a:t>not be simplified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10365643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4000" b="0" dirty="0" smtClean="0">
                              <a:solidFill>
                                <a:sysClr val="windowText" lastClr="000000"/>
                              </a:solidFill>
                            </a:rPr>
                            <a:t>π</a:t>
                          </a:r>
                          <a:endParaRPr lang="en-GB" sz="40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3.1415926…..</a:t>
                          </a:r>
                        </a:p>
                        <a:p>
                          <a:pPr algn="ctr"/>
                          <a:r>
                            <a:rPr lang="en-GB" sz="2800" b="0" dirty="0" smtClean="0">
                              <a:solidFill>
                                <a:sysClr val="windowText" lastClr="000000"/>
                              </a:solidFill>
                            </a:rPr>
                            <a:t>any non-repeating</a:t>
                          </a:r>
                          <a:r>
                            <a:rPr lang="en-GB" sz="2800" b="0" baseline="0" dirty="0" smtClean="0">
                              <a:solidFill>
                                <a:sysClr val="windowText" lastClr="000000"/>
                              </a:solidFill>
                            </a:rPr>
                            <a:t> decimal is irrational  </a:t>
                          </a:r>
                          <a:endParaRPr lang="en-GB" sz="2800" b="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062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00450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Contradiction -</a:t>
              </a:r>
              <a:r>
                <a:rPr lang="en-GB" sz="3200" dirty="0">
                  <a:latin typeface="+mj-lt"/>
                </a:rPr>
                <a:t>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7D1A0E3-8A1E-47A7-98EF-DE5CEE231F73}"/>
              </a:ext>
            </a:extLst>
          </p:cNvPr>
          <p:cNvSpPr/>
          <p:nvPr/>
        </p:nvSpPr>
        <p:spPr>
          <a:xfrm>
            <a:off x="2252233" y="1709283"/>
            <a:ext cx="4520254" cy="4784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Assumption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EB392C-7A73-40B4-AD66-D955216898B7}"/>
              </a:ext>
            </a:extLst>
          </p:cNvPr>
          <p:cNvSpPr/>
          <p:nvPr/>
        </p:nvSpPr>
        <p:spPr>
          <a:xfrm>
            <a:off x="2303001" y="3246345"/>
            <a:ext cx="4520254" cy="4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Show contradiction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0E5B19-9C24-426E-A3B1-8CAB64BB4299}"/>
              </a:ext>
            </a:extLst>
          </p:cNvPr>
          <p:cNvSpPr/>
          <p:nvPr/>
        </p:nvSpPr>
        <p:spPr>
          <a:xfrm>
            <a:off x="2295091" y="5755751"/>
            <a:ext cx="4520254" cy="4784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D9225C-76E0-4030-A364-C0A545827F21}"/>
                  </a:ext>
                </a:extLst>
              </p:cNvPr>
              <p:cNvSpPr txBox="1"/>
              <p:nvPr/>
            </p:nvSpPr>
            <p:spPr>
              <a:xfrm>
                <a:off x="395536" y="944225"/>
                <a:ext cx="8424936" cy="56515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800" dirty="0"/>
                  <a:t> is an irrational number.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D9225C-76E0-4030-A364-C0A545827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44225"/>
                <a:ext cx="8424936" cy="565155"/>
              </a:xfrm>
              <a:prstGeom prst="rect">
                <a:avLst/>
              </a:prstGeom>
              <a:blipFill>
                <a:blip r:embed="rId2"/>
                <a:stretch>
                  <a:fillRect b="-1367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-12152" y="2187711"/>
                <a:ext cx="9155008" cy="909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/>
                  <a:t>Assume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400" dirty="0"/>
                  <a:t> is a rational number.</a:t>
                </a:r>
              </a:p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/>
                  <a:t> are integers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2000" dirty="0"/>
                  <a:t> is a fraction in its simplest form.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152" y="2187711"/>
                <a:ext cx="9155008" cy="909544"/>
              </a:xfrm>
              <a:prstGeom prst="rect">
                <a:avLst/>
              </a:prstGeom>
              <a:blipFill>
                <a:blip r:embed="rId3"/>
                <a:stretch>
                  <a:fillRect t="-1342" b="-4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7504" y="3809822"/>
                <a:ext cx="2520280" cy="16332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  <a:p>
                <a:pPr algn="ctr"/>
                <a:r>
                  <a:rPr lang="en-GB" sz="2000" dirty="0"/>
                  <a:t>Hence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 is even, </a:t>
                </a:r>
              </a:p>
              <a:p>
                <a:pPr algn="ctr"/>
                <a:r>
                  <a:rPr lang="en-GB" sz="2000" dirty="0"/>
                  <a:t>therefore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/>
                  <a:t> is even.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09822"/>
                <a:ext cx="2520280" cy="1633204"/>
              </a:xfrm>
              <a:prstGeom prst="rect">
                <a:avLst/>
              </a:prstGeom>
              <a:blipFill>
                <a:blip r:embed="rId4"/>
                <a:stretch>
                  <a:fillRect b="-5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68168" y="3839969"/>
                <a:ext cx="368838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/>
                  <a:t>Let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 is an integer.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Hence,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 is even, </a:t>
                </a:r>
              </a:p>
              <a:p>
                <a:r>
                  <a:rPr lang="en-GB" sz="2000" dirty="0"/>
                  <a:t>therefore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/>
                  <a:t> is even.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168" y="3839969"/>
                <a:ext cx="3688383" cy="1631216"/>
              </a:xfrm>
              <a:prstGeom prst="rect">
                <a:avLst/>
              </a:prstGeom>
              <a:blipFill>
                <a:blip r:embed="rId5"/>
                <a:stretch>
                  <a:fillRect l="-1818" t="-2239" b="-5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1AE909-AD68-4A7E-A41C-6AF8C2512FB9}"/>
                  </a:ext>
                </a:extLst>
              </p:cNvPr>
              <p:cNvSpPr txBox="1"/>
              <p:nvPr/>
            </p:nvSpPr>
            <p:spPr>
              <a:xfrm>
                <a:off x="2886666" y="6285077"/>
                <a:ext cx="3744416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Therefore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400" dirty="0"/>
                  <a:t> is irrational.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1AE909-AD68-4A7E-A41C-6AF8C2512F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666" y="6285077"/>
                <a:ext cx="3744416" cy="497637"/>
              </a:xfrm>
              <a:prstGeom prst="rect">
                <a:avLst/>
              </a:prstGeom>
              <a:blipFill>
                <a:blip r:embed="rId6"/>
                <a:stretch>
                  <a:fillRect l="-2606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08104" y="4185898"/>
                <a:ext cx="3528392" cy="1427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are both even, </a:t>
                </a:r>
              </a:p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contradicting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is a fraction</a:t>
                </a:r>
              </a:p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 in its simplest form because they are divisible by 2.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185898"/>
                <a:ext cx="3528392" cy="1427570"/>
              </a:xfrm>
              <a:prstGeom prst="rect">
                <a:avLst/>
              </a:prstGeom>
              <a:blipFill>
                <a:blip r:embed="rId7"/>
                <a:stretch>
                  <a:fillRect l="-1038" t="-2564" r="-1038" b="-6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21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4-5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4ED165C-F994-F049-BBBB-D07597B4B3A4}"/>
              </a:ext>
            </a:extLst>
          </p:cNvPr>
          <p:cNvSpPr txBox="1"/>
          <p:nvPr/>
        </p:nvSpPr>
        <p:spPr>
          <a:xfrm>
            <a:off x="611560" y="2682537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Q10 &amp; 	Problem Solving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97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19094</TotalTime>
  <Words>445</Words>
  <Application>Microsoft Macintosh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719</cp:revision>
  <dcterms:created xsi:type="dcterms:W3CDTF">2013-02-28T07:36:55Z</dcterms:created>
  <dcterms:modified xsi:type="dcterms:W3CDTF">2019-07-06T11:31:25Z</dcterms:modified>
</cp:coreProperties>
</file>