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3" r:id="rId2"/>
    <p:sldId id="682" r:id="rId3"/>
    <p:sldId id="675" r:id="rId4"/>
    <p:sldId id="688" r:id="rId5"/>
    <p:sldId id="684" r:id="rId6"/>
    <p:sldId id="681" r:id="rId7"/>
    <p:sldId id="676" r:id="rId8"/>
    <p:sldId id="687" r:id="rId9"/>
    <p:sldId id="677" r:id="rId10"/>
    <p:sldId id="678" r:id="rId11"/>
    <p:sldId id="679" r:id="rId12"/>
    <p:sldId id="674" r:id="rId13"/>
    <p:sldId id="68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69" d="100"/>
          <a:sy n="69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EBBF-2DA7-4668-95F0-A2967D94C9E5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E0E4C-D5C7-4D6C-80B7-B7BF4BC59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1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Year </a:t>
              </a:r>
              <a:r>
                <a:rPr lang="en-GB" sz="3200" dirty="0" smtClean="0"/>
                <a:t>1 </a:t>
              </a:r>
              <a:r>
                <a:rPr lang="en-GB" sz="3200" dirty="0"/>
                <a:t>Applied Mathematics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44" y="1268760"/>
            <a:ext cx="9142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Statistical Distributions</a:t>
            </a:r>
          </a:p>
          <a:p>
            <a:pPr algn="ctr"/>
            <a:r>
              <a:rPr lang="en-GB" sz="6600" dirty="0" smtClean="0"/>
              <a:t>- Cumulative </a:t>
            </a:r>
          </a:p>
          <a:p>
            <a:pPr algn="ctr"/>
            <a:r>
              <a:rPr lang="en-GB" sz="6600" dirty="0" smtClean="0"/>
              <a:t>Binomial Distribution</a:t>
            </a:r>
            <a:endParaRPr lang="en-GB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797152"/>
            <a:ext cx="9142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Chapter 6 (Part 3)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77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Cumulative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67846" y="771267"/>
            <a:ext cx="782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Total Outcomes = 8</a:t>
            </a:r>
          </a:p>
          <a:p>
            <a:pPr algn="ctr"/>
            <a:r>
              <a:rPr lang="en-GB" sz="4800" dirty="0" smtClean="0"/>
              <a:t> Probability of Success = 0.55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92007" y="2676102"/>
                <a:ext cx="2567060" cy="64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&gt;6</m:t>
                          </m:r>
                        </m:e>
                      </m:d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07" y="2676102"/>
                <a:ext cx="2567060" cy="646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3208033" y="2676166"/>
                <a:ext cx="33222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</a:rPr>
                  <a:t>1 –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33" y="2676166"/>
                <a:ext cx="3322245" cy="646331"/>
              </a:xfrm>
              <a:prstGeom prst="rect">
                <a:avLst/>
              </a:prstGeom>
              <a:blipFill>
                <a:blip r:embed="rId3"/>
                <a:stretch>
                  <a:fillRect l="-550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327883" y="2648648"/>
            <a:ext cx="206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</a:rPr>
              <a:t>1 – 0.937</a:t>
            </a:r>
            <a:endParaRPr lang="en-GB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846924" y="3328748"/>
                <a:ext cx="21275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</a:rPr>
                  <a:t>  0.063</a:t>
                </a: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24" y="3328748"/>
                <a:ext cx="2127506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6389445" y="6492684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289023" y="6486343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346226" y="5999051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5520" y="600530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96844" y="5660482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1306617" y="5660482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124732" y="5653860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3024310" y="5647519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895172" y="5647519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4752333" y="5660482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5562106" y="5660482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73182" y="519938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275105" y="517447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77028" y="5160227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78199" y="5162380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61216" y="515382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33483" y="516466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33202" y="517447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20390" y="5490646"/>
                <a:ext cx="1269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90" y="5490646"/>
                <a:ext cx="126913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506068" y="4727748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315841" y="4727748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133956" y="472112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033534" y="4714785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904396" y="4714785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761557" y="4727748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571330" y="4727748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389445" y="472112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289023" y="4714785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82406" y="426665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84329" y="4241738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86252" y="422749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87423" y="422964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0440" y="4221088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42707" y="4231928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2426" y="4241738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46226" y="422749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45520" y="423374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753858" y="6309191"/>
                <a:ext cx="1269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58" y="6309191"/>
                <a:ext cx="126913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171251" y="447535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04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55" grpId="0"/>
      <p:bldP spid="56" grpId="0"/>
      <p:bldP spid="59" grpId="0" animBg="1"/>
      <p:bldP spid="60" grpId="0" animBg="1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5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Cumulative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2952" y="2410308"/>
                <a:ext cx="3534681" cy="64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2≤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2" y="2410308"/>
                <a:ext cx="3534681" cy="646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27584" y="747752"/>
            <a:ext cx="7676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Total Outcomes = 8 </a:t>
            </a:r>
            <a:endParaRPr lang="en-GB" sz="4400" dirty="0"/>
          </a:p>
          <a:p>
            <a:pPr algn="ctr"/>
            <a:r>
              <a:rPr lang="en-GB" sz="4400" dirty="0" smtClean="0"/>
              <a:t>Probability of Success = 0.55</a:t>
            </a:r>
            <a:endParaRPr lang="en-GB" sz="4400" dirty="0"/>
          </a:p>
        </p:txBody>
      </p:sp>
      <p:sp>
        <p:nvSpPr>
          <p:cNvPr id="30" name="Oval 29"/>
          <p:cNvSpPr/>
          <p:nvPr/>
        </p:nvSpPr>
        <p:spPr>
          <a:xfrm>
            <a:off x="4736254" y="6342962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635832" y="6336621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688550" y="584932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89721" y="585148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3122071" y="4641655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931844" y="4641655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749959" y="4635033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649537" y="4628692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3098409" y="418055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900332" y="4155645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02255" y="4141400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03426" y="414355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207634" y="2410372"/>
                <a:ext cx="46848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sz="3600" dirty="0">
                    <a:solidFill>
                      <a:prstClr val="black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34" y="2410372"/>
                <a:ext cx="4684846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602895" y="3216710"/>
                <a:ext cx="53615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</a:rPr>
                  <a:t>  0.260 – 0.0181 = 0.2419 </a:t>
                </a: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95" y="3216710"/>
                <a:ext cx="5361593" cy="646331"/>
              </a:xfrm>
              <a:prstGeom prst="rect">
                <a:avLst/>
              </a:prstGeom>
              <a:blipFill>
                <a:blip r:embed="rId4"/>
                <a:stretch>
                  <a:fillRect t="-15094" r="-2159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00362" y="6191208"/>
                <a:ext cx="2056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2≤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62" y="6191208"/>
                <a:ext cx="20569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31457" y="4437112"/>
                <a:ext cx="1485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57" y="4437112"/>
                <a:ext cx="148527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3122071" y="5472083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931844" y="5472083"/>
            <a:ext cx="223209" cy="22295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098409" y="5010987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900332" y="498607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326502" y="5280503"/>
                <a:ext cx="1485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02" y="5280503"/>
                <a:ext cx="148527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4" grpId="0"/>
      <p:bldP spid="5" grpId="0"/>
      <p:bldP spid="6" grpId="0"/>
      <p:bldP spid="65" grpId="0" animBg="1"/>
      <p:bldP spid="66" grpId="0" animBg="1"/>
      <p:bldP spid="69" grpId="0"/>
      <p:bldP spid="70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435" y="1340766"/>
                <a:ext cx="8359678" cy="45243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The random variable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(20,0.4)</m:t>
                    </m:r>
                  </m:oMath>
                </a14:m>
                <a:r>
                  <a:rPr lang="en-GB" sz="3200" dirty="0"/>
                  <a:t>. Find:</a:t>
                </a:r>
              </a:p>
              <a:p>
                <a:pPr algn="ctr"/>
                <a:endParaRPr lang="en-GB" sz="3200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i="1" dirty="0" smtClean="0">
                  <a:latin typeface="Cambria Math" panose="02040503050406030204" pitchFamily="18" charset="0"/>
                </a:endParaRPr>
              </a:p>
              <a:p>
                <a:pPr lvl="0" algn="ctr"/>
                <a:endParaRPr lang="en-GB" sz="3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endParaRPr lang="en-GB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32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32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5" y="1340766"/>
                <a:ext cx="8359678" cy="4524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Cumulative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993974" y="2348880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 smtClean="0">
                <a:solidFill>
                  <a:prstClr val="black"/>
                </a:solidFill>
              </a:rPr>
              <a:t>0.166</a:t>
            </a:r>
            <a:endParaRPr lang="en-GB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62917" y="3310537"/>
                <a:ext cx="15007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0.4159</m:t>
                      </m:r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917" y="3310537"/>
                <a:ext cx="15007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19872" y="4285715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prstClr val="black"/>
                </a:solidFill>
                <a:latin typeface="Cambria Math" panose="02040503050406030204" pitchFamily="18" charset="0"/>
              </a:rPr>
              <a:t>0.1255 – 0.0160 = 0.1095</a:t>
            </a:r>
            <a:endParaRPr lang="en-GB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3808" y="5282044"/>
                <a:ext cx="59833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≤14</m:t>
                          </m:r>
                        </m:e>
                      </m:d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.998=0.002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2044"/>
                <a:ext cx="59833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6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93-94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Q4-5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Q6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Q7-10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6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Binomial Probability Distributions – Individual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42732" y="750126"/>
            <a:ext cx="3925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Individual</a:t>
            </a:r>
            <a:r>
              <a:rPr lang="en-GB" sz="2800" dirty="0" smtClean="0">
                <a:solidFill>
                  <a:srgbClr val="0000FF"/>
                </a:solidFill>
              </a:rPr>
              <a:t> Probabilities</a:t>
            </a:r>
          </a:p>
          <a:p>
            <a:pPr algn="ctr"/>
            <a:r>
              <a:rPr lang="en-GB" sz="2800" dirty="0" smtClean="0"/>
              <a:t>P(X =1), P(X = 4), P(X = 5)</a:t>
            </a:r>
            <a:endParaRPr lang="en-GB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27584" y="5308661"/>
            <a:ext cx="3966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X </a:t>
            </a:r>
            <a:r>
              <a:rPr lang="en-GB" sz="2800" dirty="0" smtClean="0"/>
              <a:t>=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FF"/>
                </a:solidFill>
              </a:rPr>
              <a:t>R</a:t>
            </a:r>
            <a:r>
              <a:rPr lang="en-GB" sz="2800" dirty="0" smtClean="0">
                <a:solidFill>
                  <a:srgbClr val="0000FF"/>
                </a:solidFill>
              </a:rPr>
              <a:t>equired Successes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N </a:t>
            </a:r>
            <a:r>
              <a:rPr lang="en-GB" sz="2800" dirty="0" smtClean="0"/>
              <a:t>=</a:t>
            </a:r>
            <a:r>
              <a:rPr lang="en-GB" sz="2800" dirty="0" smtClean="0">
                <a:solidFill>
                  <a:srgbClr val="0000FF"/>
                </a:solidFill>
              </a:rPr>
              <a:t> Total Outcomes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P </a:t>
            </a:r>
            <a:r>
              <a:rPr lang="en-GB" sz="2800" dirty="0" smtClean="0"/>
              <a:t>=</a:t>
            </a:r>
            <a:r>
              <a:rPr lang="en-GB" sz="2800" dirty="0" smtClean="0">
                <a:solidFill>
                  <a:srgbClr val="0000FF"/>
                </a:solidFill>
              </a:rPr>
              <a:t> Probability of Success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29000" r="30050"/>
          <a:stretch/>
        </p:blipFill>
        <p:spPr>
          <a:xfrm>
            <a:off x="1619671" y="1704233"/>
            <a:ext cx="1771192" cy="3604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750126"/>
            <a:ext cx="3168352" cy="60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Individual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42560" y="4941168"/>
                <a:ext cx="36724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GB" sz="54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5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:endParaRPr lang="en-GB" sz="5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60" y="4941168"/>
                <a:ext cx="3672408" cy="923330"/>
              </a:xfrm>
              <a:prstGeom prst="rect">
                <a:avLst/>
              </a:prstGeom>
              <a:blipFill>
                <a:blip r:embed="rId2"/>
                <a:stretch>
                  <a:fillRect t="-20530" r="-6478" b="-37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18448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Probability of success (P) = 0.55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86975" y="4941168"/>
                <a:ext cx="25252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0.00168</m:t>
                      </m:r>
                    </m:oMath>
                  </m:oMathPara>
                </a14:m>
                <a:endParaRPr lang="en-GB" sz="5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975" y="4941168"/>
                <a:ext cx="25252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55576" y="971652"/>
            <a:ext cx="5943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Total </a:t>
            </a:r>
            <a:r>
              <a:rPr lang="en-GB" sz="4800" dirty="0" smtClean="0">
                <a:solidFill>
                  <a:prstClr val="black"/>
                </a:solidFill>
              </a:rPr>
              <a:t>outcomes (N) = </a:t>
            </a:r>
            <a:r>
              <a:rPr lang="en-GB" sz="4800" dirty="0">
                <a:solidFill>
                  <a:prstClr val="black"/>
                </a:solidFill>
              </a:rPr>
              <a:t>8 </a:t>
            </a:r>
            <a:endParaRPr lang="en-GB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1475657" y="31409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What is the Probability of </a:t>
            </a:r>
          </a:p>
          <a:p>
            <a:pPr algn="ctr"/>
            <a:r>
              <a:rPr lang="en-GB" sz="4800" dirty="0" smtClean="0"/>
              <a:t>0 success out of 8</a:t>
            </a:r>
            <a:r>
              <a:rPr lang="en-GB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0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Individual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42560" y="4941168"/>
                <a:ext cx="36724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GB" sz="54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5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:endParaRPr lang="en-GB" sz="5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60" y="4941168"/>
                <a:ext cx="3672408" cy="923330"/>
              </a:xfrm>
              <a:prstGeom prst="rect">
                <a:avLst/>
              </a:prstGeom>
              <a:blipFill>
                <a:blip r:embed="rId2"/>
                <a:stretch>
                  <a:fillRect t="-20530" r="-6478" b="-37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178494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Probability of success (P) = 0.55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00458" y="4943817"/>
                <a:ext cx="25252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0.0164</m:t>
                      </m:r>
                    </m:oMath>
                  </m:oMathPara>
                </a14:m>
                <a:endParaRPr lang="en-GB" sz="5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458" y="4943817"/>
                <a:ext cx="25252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11560" y="968082"/>
            <a:ext cx="5943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Total </a:t>
            </a:r>
            <a:r>
              <a:rPr lang="en-GB" sz="4800" dirty="0" smtClean="0">
                <a:solidFill>
                  <a:prstClr val="black"/>
                </a:solidFill>
              </a:rPr>
              <a:t>outcomes (N) = </a:t>
            </a:r>
            <a:r>
              <a:rPr lang="en-GB" sz="4800" dirty="0">
                <a:solidFill>
                  <a:prstClr val="black"/>
                </a:solidFill>
              </a:rPr>
              <a:t>8 </a:t>
            </a:r>
            <a:endParaRPr lang="en-GB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1475657" y="31409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What is the Probability of </a:t>
            </a:r>
          </a:p>
          <a:p>
            <a:pPr algn="ctr"/>
            <a:r>
              <a:rPr lang="en-GB" sz="4800" dirty="0"/>
              <a:t>1</a:t>
            </a:r>
            <a:r>
              <a:rPr lang="en-GB" sz="4800" dirty="0" smtClean="0"/>
              <a:t> success out of 8</a:t>
            </a:r>
            <a:r>
              <a:rPr lang="en-GB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9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Individual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759230" y="5632463"/>
                <a:ext cx="33357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GB" sz="48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48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:endParaRPr lang="en-GB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30" y="5632463"/>
                <a:ext cx="3335701" cy="830997"/>
              </a:xfrm>
              <a:prstGeom prst="rect">
                <a:avLst/>
              </a:prstGeom>
              <a:blipFill>
                <a:blip r:embed="rId2"/>
                <a:stretch>
                  <a:fillRect t="-19118" r="-4570" b="-36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004048" y="5661248"/>
                <a:ext cx="20882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0.0884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661248"/>
                <a:ext cx="208823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067944" y="661814"/>
            <a:ext cx="259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P = 0.55</a:t>
            </a:r>
            <a:endParaRPr lang="en-GB" sz="4800" dirty="0"/>
          </a:p>
        </p:txBody>
      </p:sp>
      <p:sp>
        <p:nvSpPr>
          <p:cNvPr id="55" name="Rectangle 54"/>
          <p:cNvSpPr/>
          <p:nvPr/>
        </p:nvSpPr>
        <p:spPr>
          <a:xfrm>
            <a:off x="2449430" y="663108"/>
            <a:ext cx="1619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</a:rPr>
              <a:t>N = </a:t>
            </a:r>
            <a:r>
              <a:rPr lang="en-GB" sz="4800" dirty="0">
                <a:solidFill>
                  <a:prstClr val="black"/>
                </a:solidFill>
              </a:rPr>
              <a:t>8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605005"/>
            <a:ext cx="7733502" cy="39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</a:t>
              </a:r>
              <a:r>
                <a:rPr lang="en-GB" sz="3200" dirty="0" smtClean="0"/>
                <a:t>Cumulative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971600" y="535502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X = </a:t>
            </a:r>
            <a:r>
              <a:rPr lang="en-GB" sz="2800" dirty="0">
                <a:solidFill>
                  <a:srgbClr val="FF0000"/>
                </a:solidFill>
              </a:rPr>
              <a:t>R</a:t>
            </a:r>
            <a:r>
              <a:rPr lang="en-GB" sz="2800" dirty="0" smtClean="0">
                <a:solidFill>
                  <a:srgbClr val="FF0000"/>
                </a:solidFill>
              </a:rPr>
              <a:t>equired Successes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N = Total Outcomes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P = Probability of Success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29000" r="30050"/>
          <a:stretch/>
        </p:blipFill>
        <p:spPr>
          <a:xfrm>
            <a:off x="1842172" y="1791641"/>
            <a:ext cx="1767696" cy="359731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44868" y="700898"/>
            <a:ext cx="4762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Cumulative</a:t>
            </a:r>
            <a:r>
              <a:rPr lang="en-GB" sz="3200" dirty="0" smtClean="0">
                <a:solidFill>
                  <a:srgbClr val="FF0000"/>
                </a:solidFill>
              </a:rPr>
              <a:t> Probabilities </a:t>
            </a:r>
          </a:p>
          <a:p>
            <a:pPr algn="ctr"/>
            <a:r>
              <a:rPr lang="en-GB" sz="3200" dirty="0" smtClean="0"/>
              <a:t>P(X </a:t>
            </a:r>
            <a:r>
              <a:rPr lang="en-GB" sz="3200" dirty="0"/>
              <a:t>≤ 1), P(X ≤ 4), P(X ≤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748355"/>
            <a:ext cx="2834886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Cumulative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825403" y="3209173"/>
                <a:ext cx="28084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GB" sz="36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36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403" y="3209173"/>
                <a:ext cx="2808477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55576" y="938865"/>
            <a:ext cx="7776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Total Outcomes = 8 </a:t>
            </a:r>
          </a:p>
          <a:p>
            <a:pPr algn="ctr"/>
            <a:r>
              <a:rPr lang="en-GB" sz="4400" dirty="0" smtClean="0"/>
              <a:t>Probability of Success = 0.55</a:t>
            </a:r>
            <a:endParaRPr lang="en-GB" sz="4400" dirty="0"/>
          </a:p>
        </p:txBody>
      </p:sp>
      <p:sp>
        <p:nvSpPr>
          <p:cNvPr id="53" name="Oval 52"/>
          <p:cNvSpPr/>
          <p:nvPr/>
        </p:nvSpPr>
        <p:spPr>
          <a:xfrm>
            <a:off x="1139218" y="3570929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948991" y="3570929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767106" y="3564307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1115556" y="310983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917479" y="308491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19402" y="307067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832020" y="4447562"/>
                <a:ext cx="28084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&lt;3</m:t>
                        </m:r>
                      </m:e>
                    </m:d>
                  </m:oMath>
                </a14:m>
                <a:r>
                  <a:rPr lang="en-GB" sz="36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36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020" y="4447562"/>
                <a:ext cx="2808477" cy="646331"/>
              </a:xfrm>
              <a:prstGeom prst="rect">
                <a:avLst/>
              </a:prstGeom>
              <a:blipFill>
                <a:blip r:embed="rId3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1145835" y="4770728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1955608" y="4770728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773723" y="4764106"/>
            <a:ext cx="223209" cy="2229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1122173" y="430963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1924096" y="4284718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26019" y="427047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372200" y="3212976"/>
                <a:ext cx="19041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0.0884</m:t>
                      </m:r>
                    </m:oMath>
                  </m:oMathPara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212976"/>
                <a:ext cx="19041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422954" y="4447562"/>
                <a:ext cx="19041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0.0884</m:t>
                      </m:r>
                    </m:oMath>
                  </m:oMathPara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54" y="4447562"/>
                <a:ext cx="19041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9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/>
      <p:bldP spid="57" grpId="0"/>
      <p:bldP spid="58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</a:t>
              </a:r>
              <a:r>
                <a:rPr lang="en-GB" sz="3200" dirty="0" smtClean="0"/>
                <a:t>Cumulative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29000" r="30050"/>
          <a:stretch/>
        </p:blipFill>
        <p:spPr>
          <a:xfrm>
            <a:off x="539552" y="1684137"/>
            <a:ext cx="2376264" cy="483576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75956" y="679039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Warning!</a:t>
            </a:r>
            <a:endParaRPr lang="en-GB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3275856" y="1579372"/>
            <a:ext cx="5112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 smtClean="0">
                <a:solidFill>
                  <a:prstClr val="black"/>
                </a:solidFill>
              </a:rPr>
              <a:t>The calculator only </a:t>
            </a:r>
          </a:p>
          <a:p>
            <a:pPr lvl="0" algn="ctr"/>
            <a:r>
              <a:rPr lang="en-GB" sz="4400" dirty="0" smtClean="0">
                <a:solidFill>
                  <a:prstClr val="black"/>
                </a:solidFill>
              </a:rPr>
              <a:t>gives </a:t>
            </a:r>
            <a:r>
              <a:rPr lang="en-GB" sz="4400" dirty="0">
                <a:solidFill>
                  <a:prstClr val="black"/>
                </a:solidFill>
              </a:rPr>
              <a:t>you </a:t>
            </a:r>
            <a:r>
              <a:rPr lang="en-GB" sz="4400" b="1" dirty="0">
                <a:solidFill>
                  <a:prstClr val="black"/>
                </a:solidFill>
              </a:rPr>
              <a:t>P(X </a:t>
            </a:r>
            <a:r>
              <a:rPr lang="en-GB" sz="4800" b="1" dirty="0">
                <a:solidFill>
                  <a:prstClr val="black"/>
                </a:solidFill>
              </a:rPr>
              <a:t>≤</a:t>
            </a:r>
            <a:r>
              <a:rPr lang="en-GB" sz="4400" b="1" dirty="0">
                <a:solidFill>
                  <a:prstClr val="black"/>
                </a:solidFill>
              </a:rPr>
              <a:t> </a:t>
            </a:r>
            <a:r>
              <a:rPr lang="en-GB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4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3212976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dirty="0">
                <a:solidFill>
                  <a:prstClr val="black"/>
                </a:solidFill>
              </a:rPr>
              <a:t>S</a:t>
            </a:r>
            <a:r>
              <a:rPr lang="en-GB" sz="4400" dirty="0" smtClean="0">
                <a:solidFill>
                  <a:prstClr val="black"/>
                </a:solidFill>
              </a:rPr>
              <a:t>o watch out for questions that ask </a:t>
            </a:r>
            <a:r>
              <a:rPr lang="en-GB" sz="4400" b="1" dirty="0" smtClean="0">
                <a:solidFill>
                  <a:prstClr val="black"/>
                </a:solidFill>
              </a:rPr>
              <a:t>P(X &lt; </a:t>
            </a:r>
            <a:r>
              <a:rPr lang="en-GB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4400" b="1" dirty="0" smtClean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en-GB" sz="4400" b="1" dirty="0">
                <a:solidFill>
                  <a:prstClr val="black"/>
                </a:solidFill>
              </a:rPr>
              <a:t>P(X </a:t>
            </a:r>
            <a:r>
              <a:rPr lang="en-GB" sz="4400" b="1" dirty="0" smtClean="0">
                <a:solidFill>
                  <a:prstClr val="black"/>
                </a:solidFill>
              </a:rPr>
              <a:t>&gt; </a:t>
            </a:r>
            <a:r>
              <a:rPr lang="en-GB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4400" b="1" dirty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en-GB" sz="4400" b="1" dirty="0">
                <a:solidFill>
                  <a:prstClr val="black"/>
                </a:solidFill>
              </a:rPr>
              <a:t>P(X </a:t>
            </a:r>
            <a:r>
              <a:rPr lang="en-GB" sz="4400" b="1" dirty="0" smtClean="0">
                <a:solidFill>
                  <a:prstClr val="black"/>
                </a:solidFill>
              </a:rPr>
              <a:t>≥ </a:t>
            </a:r>
            <a:r>
              <a:rPr lang="en-GB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4400" b="1" dirty="0" smtClean="0">
                <a:solidFill>
                  <a:prstClr val="black"/>
                </a:solidFill>
              </a:rPr>
              <a:t>)</a:t>
            </a:r>
            <a:endParaRPr lang="en-GB" sz="44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3212976"/>
            <a:ext cx="4680520" cy="34563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Probability Distributions – Cumulative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8265" y="2371537"/>
                <a:ext cx="2567060" cy="64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36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65" y="2371537"/>
                <a:ext cx="2567060" cy="646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21094" y="680584"/>
            <a:ext cx="7832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Total Outcomes = 8 </a:t>
            </a:r>
          </a:p>
          <a:p>
            <a:pPr algn="ctr"/>
            <a:r>
              <a:rPr lang="en-GB" sz="4400" dirty="0" smtClean="0"/>
              <a:t>Probability of Success = 0.55</a:t>
            </a:r>
            <a:endParaRPr lang="en-GB" sz="4400" dirty="0"/>
          </a:p>
        </p:txBody>
      </p:sp>
      <p:sp>
        <p:nvSpPr>
          <p:cNvPr id="34" name="Oval 33"/>
          <p:cNvSpPr/>
          <p:nvPr/>
        </p:nvSpPr>
        <p:spPr>
          <a:xfrm>
            <a:off x="4791113" y="6278374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600886" y="6278374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419001" y="6271752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18579" y="6265411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772263" y="578255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71982" y="579236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75782" y="577811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75076" y="5784370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224291" y="2371601"/>
                <a:ext cx="33222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</a:rPr>
                  <a:t>1 –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91" y="2371601"/>
                <a:ext cx="3322245" cy="646331"/>
              </a:xfrm>
              <a:prstGeom prst="rect">
                <a:avLst/>
              </a:prstGeom>
              <a:blipFill>
                <a:blip r:embed="rId3"/>
                <a:stretch>
                  <a:fillRect l="-5688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492121" y="466835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301894" y="466835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120009" y="4661734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019587" y="4655393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890449" y="4655393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747610" y="466835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557383" y="466835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375498" y="4661734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275076" y="4655393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468459" y="4207260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270382" y="418234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2305" y="4168101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73476" y="417025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56493" y="416169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28760" y="417253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28479" y="4182346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332279" y="4168101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31573" y="4174352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96458" y="2371601"/>
            <a:ext cx="261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</a:rPr>
              <a:t>1 – 0.523</a:t>
            </a:r>
            <a:endParaRPr lang="en-GB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862925" y="3072998"/>
                <a:ext cx="21275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</a:rPr>
                  <a:t>  0.477</a:t>
                </a:r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25" y="3072998"/>
                <a:ext cx="2127506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91206" y="5461649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00979" y="5461649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119094" y="5455027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18672" y="544868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889534" y="5448686"/>
            <a:ext cx="223209" cy="2229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467544" y="5000553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269467" y="497563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71390" y="4961394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72561" y="4963547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55578" y="4954989"/>
            <a:ext cx="3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674041" y="5240614"/>
                <a:ext cx="1269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≤4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41" y="5240614"/>
                <a:ext cx="126913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7753858" y="6165304"/>
                <a:ext cx="1269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≥5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58" y="6165304"/>
                <a:ext cx="126913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171251" y="447535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98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36" grpId="0" animBg="1"/>
      <p:bldP spid="37" grpId="0" animBg="1"/>
      <p:bldP spid="38" grpId="0" animBg="1"/>
      <p:bldP spid="39" grpId="0" animBg="1"/>
      <p:bldP spid="40" grpId="0" animBg="1"/>
      <p:bldP spid="45" grpId="0"/>
      <p:bldP spid="46" grpId="0"/>
      <p:bldP spid="47" grpId="0"/>
      <p:bldP spid="48" grpId="0"/>
      <p:bldP spid="49" grpId="0"/>
      <p:bldP spid="82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26727</TotalTime>
  <Words>380</Words>
  <Application>Microsoft Office PowerPoint</Application>
  <PresentationFormat>On-screen Show (4:3)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898</cp:revision>
  <cp:lastPrinted>2018-10-10T06:51:39Z</cp:lastPrinted>
  <dcterms:created xsi:type="dcterms:W3CDTF">2013-02-28T07:36:55Z</dcterms:created>
  <dcterms:modified xsi:type="dcterms:W3CDTF">2019-09-17T03:51:08Z</dcterms:modified>
</cp:coreProperties>
</file>