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04" r:id="rId2"/>
    <p:sldId id="499" r:id="rId3"/>
    <p:sldId id="485" r:id="rId4"/>
    <p:sldId id="500" r:id="rId5"/>
    <p:sldId id="502" r:id="rId6"/>
    <p:sldId id="503" r:id="rId7"/>
    <p:sldId id="50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1153638"/>
            <a:ext cx="914285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Equations and Inequalities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6600" dirty="0" smtClean="0"/>
              <a:t>Simultaneous Equations</a:t>
            </a:r>
          </a:p>
          <a:p>
            <a:pPr algn="ctr"/>
            <a:r>
              <a:rPr lang="en-GB" sz="8000" dirty="0" smtClean="0"/>
              <a:t>Chapter 3</a:t>
            </a:r>
            <a:endParaRPr lang="en-GB" sz="5400" dirty="0" smtClean="0"/>
          </a:p>
          <a:p>
            <a:pPr algn="ctr"/>
            <a:r>
              <a:rPr lang="en-GB" sz="8000" dirty="0" smtClean="0"/>
              <a:t>(Part 1 </a:t>
            </a:r>
            <a:r>
              <a:rPr lang="en-GB" sz="8000" smtClean="0"/>
              <a:t>of </a:t>
            </a:r>
            <a:r>
              <a:rPr lang="en-GB" sz="8000"/>
              <a:t>3</a:t>
            </a:r>
            <a:r>
              <a:rPr lang="en-GB" sz="8000" smtClean="0"/>
              <a:t>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392534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Simultaneous </a:t>
              </a:r>
              <a:r>
                <a:rPr lang="en-GB" sz="3200" dirty="0">
                  <a:latin typeface="+mj-lt"/>
                </a:rPr>
                <a:t>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71800" y="764704"/>
                <a:ext cx="3425665" cy="123110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Solve the simultaneous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764704"/>
                <a:ext cx="3425665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60296" y="2204864"/>
                <a:ext cx="6048672" cy="4346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 smtClean="0"/>
                  <a:t>Substitute </a:t>
                </a:r>
                <a:r>
                  <a:rPr lang="en-GB" sz="2800" b="1" dirty="0"/>
                  <a:t>into other equation: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3−2</m:t>
                              </m:r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80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8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8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8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  →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=−1    →  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296" y="2204864"/>
                <a:ext cx="6048672" cy="4346062"/>
              </a:xfrm>
              <a:prstGeom prst="rect">
                <a:avLst/>
              </a:prstGeom>
              <a:blipFill>
                <a:blip r:embed="rId3"/>
                <a:stretch>
                  <a:fillRect t="-14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300192" y="1052736"/>
                <a:ext cx="20120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>
                          <a:latin typeface="Cambria Math" panose="02040503050406030204" pitchFamily="18" charset="0"/>
                        </a:rPr>
                        <m:t>=3−2</m:t>
                      </m:r>
                      <m:r>
                        <a:rPr lang="en-GB" sz="28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052736"/>
                <a:ext cx="201208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74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Simultaneous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9120" y="781506"/>
                <a:ext cx="5544616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Solve the simultaneous equations: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120" y="781506"/>
                <a:ext cx="5544616" cy="1384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39752" y="2348880"/>
                <a:ext cx="4752528" cy="4437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=21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+1=21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−20=0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−10=0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348880"/>
                <a:ext cx="4752528" cy="44374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23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Simultaneous Equations and Graphs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 flipV="1">
            <a:off x="6017590" y="1894666"/>
            <a:ext cx="1119642" cy="30795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 rot="17317874">
                <a:off x="5776713" y="430900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317874">
                <a:off x="5776713" y="4309000"/>
                <a:ext cx="136815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23528" y="723120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When you are solving an simultaneous equation, </a:t>
            </a:r>
          </a:p>
          <a:p>
            <a:r>
              <a:rPr lang="en-GB" sz="2800" dirty="0" smtClean="0"/>
              <a:t>what you really are doing is finding </a:t>
            </a:r>
          </a:p>
          <a:p>
            <a:r>
              <a:rPr lang="en-GB" sz="2800" dirty="0" smtClean="0"/>
              <a:t>the </a:t>
            </a:r>
            <a:r>
              <a:rPr lang="en-GB" sz="2800" b="1" dirty="0" smtClean="0"/>
              <a:t>POINT OF INTERSECTION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5586913" y="2150016"/>
            <a:ext cx="2509819" cy="235931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 rot="2511400">
                <a:off x="6968930" y="3623042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511400">
                <a:off x="6968930" y="3623042"/>
                <a:ext cx="136815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6510587" y="3011683"/>
            <a:ext cx="323544" cy="307745"/>
          </a:xfrm>
          <a:prstGeom prst="ellipse">
            <a:avLst/>
          </a:prstGeom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Freeform: Shape 20"/>
          <p:cNvSpPr/>
          <p:nvPr/>
        </p:nvSpPr>
        <p:spPr>
          <a:xfrm>
            <a:off x="4848376" y="3285968"/>
            <a:ext cx="1268130" cy="2710081"/>
          </a:xfrm>
          <a:custGeom>
            <a:avLst/>
            <a:gdLst>
              <a:gd name="connsiteX0" fmla="*/ 614070 w 1274470"/>
              <a:gd name="connsiteY0" fmla="*/ 3793842 h 3793842"/>
              <a:gd name="connsiteX1" fmla="*/ 29870 w 1274470"/>
              <a:gd name="connsiteY1" fmla="*/ 2638142 h 3793842"/>
              <a:gd name="connsiteX2" fmla="*/ 144170 w 1274470"/>
              <a:gd name="connsiteY2" fmla="*/ 1037942 h 3793842"/>
              <a:gd name="connsiteX3" fmla="*/ 652170 w 1274470"/>
              <a:gd name="connsiteY3" fmla="*/ 148942 h 3793842"/>
              <a:gd name="connsiteX4" fmla="*/ 1274470 w 1274470"/>
              <a:gd name="connsiteY4" fmla="*/ 9242 h 3793842"/>
              <a:gd name="connsiteX0" fmla="*/ 518830 w 1268130"/>
              <a:gd name="connsiteY0" fmla="*/ 3654142 h 3654142"/>
              <a:gd name="connsiteX1" fmla="*/ 23530 w 1268130"/>
              <a:gd name="connsiteY1" fmla="*/ 2638142 h 3654142"/>
              <a:gd name="connsiteX2" fmla="*/ 137830 w 1268130"/>
              <a:gd name="connsiteY2" fmla="*/ 1037942 h 3654142"/>
              <a:gd name="connsiteX3" fmla="*/ 645830 w 1268130"/>
              <a:gd name="connsiteY3" fmla="*/ 148942 h 3654142"/>
              <a:gd name="connsiteX4" fmla="*/ 1268130 w 1268130"/>
              <a:gd name="connsiteY4" fmla="*/ 9242 h 365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8130" h="3654142">
                <a:moveTo>
                  <a:pt x="518830" y="3654142"/>
                </a:moveTo>
                <a:cubicBezTo>
                  <a:pt x="265888" y="3305950"/>
                  <a:pt x="87030" y="3074175"/>
                  <a:pt x="23530" y="2638142"/>
                </a:cubicBezTo>
                <a:cubicBezTo>
                  <a:pt x="-39970" y="2202109"/>
                  <a:pt x="34113" y="1452809"/>
                  <a:pt x="137830" y="1037942"/>
                </a:cubicBezTo>
                <a:cubicBezTo>
                  <a:pt x="241547" y="623075"/>
                  <a:pt x="457447" y="320392"/>
                  <a:pt x="645830" y="148942"/>
                </a:cubicBezTo>
                <a:cubicBezTo>
                  <a:pt x="834213" y="-22508"/>
                  <a:pt x="1051171" y="-6633"/>
                  <a:pt x="1268130" y="9242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043282" y="6072479"/>
            <a:ext cx="2608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The point of intersection!</a:t>
            </a:r>
          </a:p>
        </p:txBody>
      </p:sp>
    </p:spTree>
    <p:extLst>
      <p:ext uri="{BB962C8B-B14F-4D97-AF65-F5344CB8AC3E}">
        <p14:creationId xmlns:p14="http://schemas.microsoft.com/office/powerpoint/2010/main" val="330515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Simultaneous Equations and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0477" y="859172"/>
                <a:ext cx="424847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77" y="859172"/>
                <a:ext cx="4248472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461" y="2156767"/>
            <a:ext cx="4536504" cy="373834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76056" y="3212976"/>
            <a:ext cx="38221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No solutions </a:t>
            </a:r>
          </a:p>
          <a:p>
            <a:pPr algn="ctr"/>
            <a:r>
              <a:rPr lang="en-GB" sz="2800" dirty="0" smtClean="0"/>
              <a:t>means </a:t>
            </a:r>
          </a:p>
          <a:p>
            <a:pPr algn="ctr"/>
            <a:r>
              <a:rPr lang="en-GB" sz="2800" dirty="0" smtClean="0"/>
              <a:t>no points of intersection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582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Simultaneous Equations and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520" y="859172"/>
                <a:ext cx="8640960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line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000" dirty="0"/>
                  <a:t> meets the curve with equation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at exactly one point. </a:t>
                </a:r>
                <a:endParaRPr lang="en-GB" sz="2000" dirty="0" smtClean="0"/>
              </a:p>
              <a:p>
                <a:r>
                  <a:rPr lang="en-GB" sz="2000" dirty="0" smtClean="0"/>
                  <a:t>Given </a:t>
                </a:r>
                <a:r>
                  <a:rPr lang="en-GB" sz="2000" dirty="0"/>
                  <a:t>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 is a positive constant:</a:t>
                </a:r>
              </a:p>
              <a:p>
                <a:r>
                  <a:rPr lang="en-GB" sz="2000" dirty="0"/>
                  <a:t>a)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r>
                  <a:rPr lang="en-GB" sz="2000" dirty="0"/>
                  <a:t>b) For this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/>
                  <a:t>, find the coordinates of this point of intersection.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59172"/>
                <a:ext cx="8640960" cy="1631216"/>
              </a:xfrm>
              <a:prstGeom prst="rect">
                <a:avLst/>
              </a:prstGeom>
              <a:blipFill>
                <a:blip r:embed="rId2"/>
                <a:stretch>
                  <a:fillRect b="-33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1560" y="2636912"/>
                <a:ext cx="792088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j-lt"/>
                  </a:rPr>
                  <a:t>Substituting:</a:t>
                </a:r>
                <a:endParaRPr lang="en-GB" b="0" dirty="0"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Since one point of intersection, equation has one solution, 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b="0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16−4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=±2</m:t>
                      </m:r>
                    </m:oMath>
                  </m:oMathPara>
                </a14:m>
                <a:endParaRPr lang="en-GB" b="0" dirty="0"/>
              </a:p>
              <a:p>
                <a:r>
                  <a:rPr lang="en-GB" dirty="0"/>
                  <a:t>But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b="0" dirty="0"/>
                  <a:t> is positive so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b="0" dirty="0"/>
                  <a:t>.</a:t>
                </a:r>
              </a:p>
              <a:p>
                <a:endParaRPr lang="en-GB" dirty="0"/>
              </a:p>
              <a:p>
                <a:pPr/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/>
                  <a:t>,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b="0" dirty="0"/>
                  <a:t/>
                </a:r>
                <a:br>
                  <a:rPr lang="en-GB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   →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+1=−1     →   (−1,−1)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636912"/>
                <a:ext cx="7920880" cy="4247317"/>
              </a:xfrm>
              <a:prstGeom prst="rect">
                <a:avLst/>
              </a:prstGeom>
              <a:blipFill>
                <a:blip r:embed="rId3"/>
                <a:stretch>
                  <a:fillRect l="-615" t="-862" b="-2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76920" y="2692400"/>
            <a:ext cx="269180" cy="2537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276920" y="5744105"/>
            <a:ext cx="269180" cy="2537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2160" y="554781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We can breathe a sigh of relief as we were expecting one solution only.</a:t>
            </a:r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>
          <a:xfrm flipH="1">
            <a:off x="5508104" y="5870982"/>
            <a:ext cx="504056" cy="510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42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31168" y="1803677"/>
                <a:ext cx="5611688" cy="2245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[STEP 2010 Q1] </a:t>
                </a:r>
                <a:r>
                  <a:rPr lang="en-GB" dirty="0"/>
                  <a:t>Given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𝑐𝑥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a) 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b) Solve the simultaneous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=9,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r>
                  <a:rPr lang="en-GB" dirty="0"/>
                  <a:t/>
                </a:r>
                <a:br>
                  <a:rPr lang="en-GB" dirty="0"/>
                </a:br>
                <a:r>
                  <a:rPr lang="en-GB" sz="1400" dirty="0"/>
                  <a:t>(Hint: Can we use the same method in (a) to rewrite the second equation?)</a:t>
                </a:r>
                <a:endParaRPr lang="en-GB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168" y="1803677"/>
                <a:ext cx="5611688" cy="2245936"/>
              </a:xfrm>
              <a:prstGeom prst="rect">
                <a:avLst/>
              </a:prstGeom>
              <a:blipFill>
                <a:blip r:embed="rId2"/>
                <a:stretch>
                  <a:fillRect l="-869" t="-1630" b="-1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2190" y="2168964"/>
                <a:ext cx="2935199" cy="4370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2012 1G] </a:t>
                </a:r>
                <a:r>
                  <a:rPr lang="en-GB" dirty="0"/>
                  <a:t>There are </a:t>
                </a:r>
                <a:r>
                  <a:rPr lang="en-GB" i="1" dirty="0"/>
                  <a:t>positive</a:t>
                </a:r>
                <a:r>
                  <a:rPr lang="en-GB" dirty="0"/>
                  <a:t> real numbers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which solve the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=4,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b="0" dirty="0"/>
              </a:p>
              <a:p>
                <a:r>
                  <a:rPr lang="en-GB" dirty="0"/>
                  <a:t>for:</a:t>
                </a:r>
              </a:p>
              <a:p>
                <a:r>
                  <a:rPr lang="en-GB" dirty="0"/>
                  <a:t>A) All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;</a:t>
                </a:r>
              </a:p>
              <a:p>
                <a:r>
                  <a:rPr lang="en-GB" dirty="0"/>
                  <a:t>B) No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;</a:t>
                </a:r>
              </a:p>
              <a:p>
                <a:r>
                  <a:rPr lang="en-GB" dirty="0"/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/>
                  <a:t> only;</a:t>
                </a:r>
              </a:p>
              <a:p>
                <a:r>
                  <a:rPr lang="en-GB" dirty="0"/>
                  <a:t>D) Only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&gt;−2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sz="1600" b="1" dirty="0"/>
                  <a:t>If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1600" b="1" dirty="0"/>
                  <a:t> then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1600" b="1" dirty="0"/>
                  <a:t> which are equivalent. This would give an infinite solution set, thus the answer is C.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90" y="2168964"/>
                <a:ext cx="2935199" cy="4370427"/>
              </a:xfrm>
              <a:prstGeom prst="rect">
                <a:avLst/>
              </a:prstGeom>
              <a:blipFill>
                <a:blip r:embed="rId3"/>
                <a:stretch>
                  <a:fillRect l="-1871" t="-837" r="-2079" b="-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926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</a:t>
              </a:r>
              <a:r>
                <a:rPr lang="en-GB" sz="3200" dirty="0" smtClean="0">
                  <a:latin typeface="+mj-lt"/>
                </a:rPr>
                <a:t>3B/ C (Assume Ex3A is prior knowledge)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95536" y="725840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Pages </a:t>
            </a:r>
            <a:r>
              <a:rPr lang="en-GB" sz="2400" dirty="0"/>
              <a:t>40, 41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70883" y="2223772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64468" y="1890635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772341" y="4076351"/>
                <a:ext cx="5485685" cy="2843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a) Expanding RHS: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sSup>
                            <m:sSup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𝒃𝒄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𝒂𝒙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𝒂𝒚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Comparing coefficients: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GB" sz="1600" b="1" dirty="0"/>
              </a:p>
              <a:p>
                <a:endParaRPr lang="en-GB" sz="1600" b="1" dirty="0"/>
              </a:p>
              <a:p>
                <a:r>
                  <a:rPr lang="en-GB" sz="1600" b="1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GB" sz="1600" b="1" dirty="0"/>
                  <a:t/>
                </a:r>
                <a:br>
                  <a:rPr lang="en-GB" sz="1600" b="1" dirty="0"/>
                </a:br>
                <a:r>
                  <a:rPr lang="en-GB" sz="1600" b="1" dirty="0"/>
                  <a:t>Using method in (a):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𝟏𝟒</m:t>
                    </m:r>
                  </m:oMath>
                </a14:m>
                <a:endParaRPr lang="en-GB" sz="1600" b="1" dirty="0"/>
              </a:p>
              <a:p>
                <a:r>
                  <a:rPr lang="en-GB" sz="1600" b="1" dirty="0"/>
                  <a:t>Subtracting yields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=±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1600" b="1" dirty="0"/>
                  <a:t> and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=±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GB" sz="1600" b="1" dirty="0"/>
              </a:p>
              <a:p>
                <a:r>
                  <a:rPr lang="en-GB" sz="1600" b="1" dirty="0"/>
                  <a:t>We have to consider each of 4 possibilities.</a:t>
                </a:r>
              </a:p>
              <a:p>
                <a:r>
                  <a:rPr lang="en-GB" sz="1600" b="1" dirty="0"/>
                  <a:t>Final solution set: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600" b="1" dirty="0"/>
              </a:p>
              <a:p>
                <a:r>
                  <a:rPr lang="en-GB" sz="1600" b="1" dirty="0"/>
                  <a:t> 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𝒐𝒓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en-GB" sz="16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2341" y="4076351"/>
                <a:ext cx="5485685" cy="2843664"/>
              </a:xfrm>
              <a:prstGeom prst="rect">
                <a:avLst/>
              </a:prstGeom>
              <a:blipFill>
                <a:blip r:embed="rId4"/>
                <a:stretch>
                  <a:fillRect l="-667" t="-644" b="-1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41834" y="5104308"/>
            <a:ext cx="3016262" cy="13629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04877" y="4078926"/>
            <a:ext cx="5239370" cy="11248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2162" y="180034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04877" y="5312024"/>
            <a:ext cx="5239370" cy="15459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5141378" y="622482"/>
            <a:ext cx="52972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</a:t>
            </a:r>
            <a:r>
              <a:rPr lang="en-US" dirty="0" smtClean="0"/>
              <a:t>lesson</a:t>
            </a:r>
            <a:r>
              <a:rPr lang="en-US" dirty="0"/>
              <a:t> </a:t>
            </a:r>
            <a:r>
              <a:rPr lang="en-US" dirty="0" smtClean="0"/>
              <a:t>Ex3B Q2-4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		Complete Ex3B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Amber</a:t>
            </a:r>
            <a:r>
              <a:rPr lang="en-US" dirty="0" smtClean="0"/>
              <a:t> </a:t>
            </a:r>
            <a:r>
              <a:rPr lang="en-US" dirty="0"/>
              <a:t>		</a:t>
            </a:r>
            <a:r>
              <a:rPr lang="en-US" dirty="0" smtClean="0"/>
              <a:t>Ex3C Q1-6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</a:t>
            </a:r>
            <a:r>
              <a:rPr lang="en-US" dirty="0" smtClean="0"/>
              <a:t>Ex3C Q7-9</a:t>
            </a:r>
            <a:endParaRPr lang="en-US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822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18370</TotalTime>
  <Words>220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728</cp:revision>
  <dcterms:created xsi:type="dcterms:W3CDTF">2013-02-28T07:36:55Z</dcterms:created>
  <dcterms:modified xsi:type="dcterms:W3CDTF">2019-09-01T14:31:37Z</dcterms:modified>
</cp:coreProperties>
</file>