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6" r:id="rId3"/>
    <p:sldId id="270" r:id="rId4"/>
    <p:sldId id="271" r:id="rId5"/>
    <p:sldId id="306" r:id="rId6"/>
    <p:sldId id="307" r:id="rId7"/>
    <p:sldId id="308" r:id="rId8"/>
    <p:sldId id="309" r:id="rId9"/>
    <p:sldId id="305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30" r:id="rId27"/>
    <p:sldId id="329" r:id="rId28"/>
    <p:sldId id="327" r:id="rId29"/>
    <p:sldId id="328" r:id="rId30"/>
    <p:sldId id="331" r:id="rId31"/>
    <p:sldId id="63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CC99"/>
    <a:srgbClr val="FF3300"/>
    <a:srgbClr val="CCCCFF"/>
    <a:srgbClr val="A50021"/>
    <a:srgbClr val="FFFFCC"/>
    <a:srgbClr val="CC00CC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316D5-04A1-4E09-8FFE-7E439241104B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CA4D4-D378-4B3D-8789-19F4DDCF8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8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52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86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933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07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9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598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119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14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5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8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05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95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5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image" Target="../media/image301.png"/><Relationship Id="rId18" Type="http://schemas.openxmlformats.org/officeDocument/2006/relationships/image" Target="../media/image306.png"/><Relationship Id="rId3" Type="http://schemas.openxmlformats.org/officeDocument/2006/relationships/image" Target="../media/image2910.png"/><Relationship Id="rId21" Type="http://schemas.openxmlformats.org/officeDocument/2006/relationships/image" Target="../media/image309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17" Type="http://schemas.openxmlformats.org/officeDocument/2006/relationships/image" Target="../media/image305.png"/><Relationship Id="rId2" Type="http://schemas.openxmlformats.org/officeDocument/2006/relationships/image" Target="../media/image291.png"/><Relationship Id="rId16" Type="http://schemas.openxmlformats.org/officeDocument/2006/relationships/image" Target="../media/image304.png"/><Relationship Id="rId20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5" Type="http://schemas.openxmlformats.org/officeDocument/2006/relationships/image" Target="../media/image293.png"/><Relationship Id="rId15" Type="http://schemas.openxmlformats.org/officeDocument/2006/relationships/image" Target="../media/image303.png"/><Relationship Id="rId10" Type="http://schemas.openxmlformats.org/officeDocument/2006/relationships/image" Target="../media/image298.png"/><Relationship Id="rId19" Type="http://schemas.openxmlformats.org/officeDocument/2006/relationships/image" Target="../media/image307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Relationship Id="rId22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15.png"/><Relationship Id="rId18" Type="http://schemas.openxmlformats.org/officeDocument/2006/relationships/image" Target="../media/image320.png"/><Relationship Id="rId3" Type="http://schemas.openxmlformats.org/officeDocument/2006/relationships/image" Target="../media/image2910.png"/><Relationship Id="rId21" Type="http://schemas.openxmlformats.org/officeDocument/2006/relationships/image" Target="../media/image323.png"/><Relationship Id="rId7" Type="http://schemas.openxmlformats.org/officeDocument/2006/relationships/image" Target="../media/image308.png"/><Relationship Id="rId12" Type="http://schemas.openxmlformats.org/officeDocument/2006/relationships/image" Target="../media/image314.png"/><Relationship Id="rId17" Type="http://schemas.openxmlformats.org/officeDocument/2006/relationships/image" Target="../media/image319.png"/><Relationship Id="rId2" Type="http://schemas.openxmlformats.org/officeDocument/2006/relationships/image" Target="../media/image311.png"/><Relationship Id="rId16" Type="http://schemas.openxmlformats.org/officeDocument/2006/relationships/image" Target="../media/image318.png"/><Relationship Id="rId20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13.png"/><Relationship Id="rId5" Type="http://schemas.openxmlformats.org/officeDocument/2006/relationships/image" Target="../media/image293.png"/><Relationship Id="rId15" Type="http://schemas.openxmlformats.org/officeDocument/2006/relationships/image" Target="../media/image317.png"/><Relationship Id="rId10" Type="http://schemas.openxmlformats.org/officeDocument/2006/relationships/image" Target="../media/image312.png"/><Relationship Id="rId19" Type="http://schemas.openxmlformats.org/officeDocument/2006/relationships/image" Target="../media/image321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16.png"/><Relationship Id="rId22" Type="http://schemas.openxmlformats.org/officeDocument/2006/relationships/image" Target="../media/image3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28.png"/><Relationship Id="rId18" Type="http://schemas.openxmlformats.org/officeDocument/2006/relationships/image" Target="../media/image333.png"/><Relationship Id="rId3" Type="http://schemas.openxmlformats.org/officeDocument/2006/relationships/image" Target="../media/image2910.png"/><Relationship Id="rId21" Type="http://schemas.openxmlformats.org/officeDocument/2006/relationships/image" Target="../media/image336.png"/><Relationship Id="rId7" Type="http://schemas.openxmlformats.org/officeDocument/2006/relationships/image" Target="../media/image308.png"/><Relationship Id="rId12" Type="http://schemas.openxmlformats.org/officeDocument/2006/relationships/image" Target="../media/image327.png"/><Relationship Id="rId17" Type="http://schemas.openxmlformats.org/officeDocument/2006/relationships/image" Target="../media/image332.png"/><Relationship Id="rId2" Type="http://schemas.openxmlformats.org/officeDocument/2006/relationships/image" Target="../media/image311.png"/><Relationship Id="rId16" Type="http://schemas.openxmlformats.org/officeDocument/2006/relationships/image" Target="../media/image331.png"/><Relationship Id="rId20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26.png"/><Relationship Id="rId24" Type="http://schemas.openxmlformats.org/officeDocument/2006/relationships/image" Target="../media/image339.png"/><Relationship Id="rId5" Type="http://schemas.openxmlformats.org/officeDocument/2006/relationships/image" Target="../media/image293.png"/><Relationship Id="rId15" Type="http://schemas.openxmlformats.org/officeDocument/2006/relationships/image" Target="../media/image330.png"/><Relationship Id="rId23" Type="http://schemas.openxmlformats.org/officeDocument/2006/relationships/image" Target="../media/image338.png"/><Relationship Id="rId10" Type="http://schemas.openxmlformats.org/officeDocument/2006/relationships/image" Target="../media/image325.png"/><Relationship Id="rId19" Type="http://schemas.openxmlformats.org/officeDocument/2006/relationships/image" Target="../media/image334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29.png"/><Relationship Id="rId22" Type="http://schemas.openxmlformats.org/officeDocument/2006/relationships/image" Target="../media/image3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44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343.png"/><Relationship Id="rId2" Type="http://schemas.openxmlformats.org/officeDocument/2006/relationships/image" Target="../media/image340.png"/><Relationship Id="rId16" Type="http://schemas.openxmlformats.org/officeDocument/2006/relationships/image" Target="../media/image3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42.png"/><Relationship Id="rId5" Type="http://schemas.openxmlformats.org/officeDocument/2006/relationships/image" Target="../media/image293.png"/><Relationship Id="rId15" Type="http://schemas.openxmlformats.org/officeDocument/2006/relationships/image" Target="../media/image346.png"/><Relationship Id="rId10" Type="http://schemas.openxmlformats.org/officeDocument/2006/relationships/image" Target="../media/image341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52.png"/><Relationship Id="rId18" Type="http://schemas.openxmlformats.org/officeDocument/2006/relationships/image" Target="../media/image357.png"/><Relationship Id="rId3" Type="http://schemas.openxmlformats.org/officeDocument/2006/relationships/image" Target="../media/image2910.png"/><Relationship Id="rId21" Type="http://schemas.openxmlformats.org/officeDocument/2006/relationships/image" Target="../media/image360.png"/><Relationship Id="rId7" Type="http://schemas.openxmlformats.org/officeDocument/2006/relationships/image" Target="../media/image308.png"/><Relationship Id="rId12" Type="http://schemas.openxmlformats.org/officeDocument/2006/relationships/image" Target="../media/image351.png"/><Relationship Id="rId17" Type="http://schemas.openxmlformats.org/officeDocument/2006/relationships/image" Target="../media/image356.png"/><Relationship Id="rId2" Type="http://schemas.openxmlformats.org/officeDocument/2006/relationships/image" Target="../media/image348.png"/><Relationship Id="rId16" Type="http://schemas.openxmlformats.org/officeDocument/2006/relationships/image" Target="../media/image355.png"/><Relationship Id="rId20" Type="http://schemas.openxmlformats.org/officeDocument/2006/relationships/image" Target="../media/image3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50.png"/><Relationship Id="rId5" Type="http://schemas.openxmlformats.org/officeDocument/2006/relationships/image" Target="../media/image293.png"/><Relationship Id="rId15" Type="http://schemas.openxmlformats.org/officeDocument/2006/relationships/image" Target="../media/image354.png"/><Relationship Id="rId10" Type="http://schemas.openxmlformats.org/officeDocument/2006/relationships/image" Target="../media/image349.png"/><Relationship Id="rId19" Type="http://schemas.openxmlformats.org/officeDocument/2006/relationships/image" Target="../media/image358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363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62.png"/><Relationship Id="rId5" Type="http://schemas.openxmlformats.org/officeDocument/2006/relationships/image" Target="../media/image293.png"/><Relationship Id="rId10" Type="http://schemas.openxmlformats.org/officeDocument/2006/relationships/image" Target="../media/image349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65.png"/><Relationship Id="rId5" Type="http://schemas.openxmlformats.org/officeDocument/2006/relationships/image" Target="../media/image293.png"/><Relationship Id="rId10" Type="http://schemas.openxmlformats.org/officeDocument/2006/relationships/image" Target="../media/image364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70.png"/><Relationship Id="rId18" Type="http://schemas.openxmlformats.org/officeDocument/2006/relationships/image" Target="../media/image375.png"/><Relationship Id="rId3" Type="http://schemas.openxmlformats.org/officeDocument/2006/relationships/image" Target="../media/image2910.png"/><Relationship Id="rId21" Type="http://schemas.openxmlformats.org/officeDocument/2006/relationships/image" Target="../media/image378.png"/><Relationship Id="rId7" Type="http://schemas.openxmlformats.org/officeDocument/2006/relationships/image" Target="../media/image308.png"/><Relationship Id="rId12" Type="http://schemas.openxmlformats.org/officeDocument/2006/relationships/image" Target="../media/image369.png"/><Relationship Id="rId17" Type="http://schemas.openxmlformats.org/officeDocument/2006/relationships/image" Target="../media/image374.png"/><Relationship Id="rId2" Type="http://schemas.openxmlformats.org/officeDocument/2006/relationships/image" Target="../media/image366.png"/><Relationship Id="rId16" Type="http://schemas.openxmlformats.org/officeDocument/2006/relationships/image" Target="../media/image373.png"/><Relationship Id="rId20" Type="http://schemas.openxmlformats.org/officeDocument/2006/relationships/image" Target="../media/image3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68.png"/><Relationship Id="rId5" Type="http://schemas.openxmlformats.org/officeDocument/2006/relationships/image" Target="../media/image293.png"/><Relationship Id="rId15" Type="http://schemas.openxmlformats.org/officeDocument/2006/relationships/image" Target="../media/image372.png"/><Relationship Id="rId10" Type="http://schemas.openxmlformats.org/officeDocument/2006/relationships/image" Target="../media/image367.png"/><Relationship Id="rId19" Type="http://schemas.openxmlformats.org/officeDocument/2006/relationships/image" Target="../media/image376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71.png"/><Relationship Id="rId22" Type="http://schemas.openxmlformats.org/officeDocument/2006/relationships/image" Target="../media/image3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84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38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82.png"/><Relationship Id="rId5" Type="http://schemas.openxmlformats.org/officeDocument/2006/relationships/image" Target="../media/image293.png"/><Relationship Id="rId15" Type="http://schemas.openxmlformats.org/officeDocument/2006/relationships/image" Target="../media/image386.png"/><Relationship Id="rId10" Type="http://schemas.openxmlformats.org/officeDocument/2006/relationships/image" Target="../media/image381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89.png"/><Relationship Id="rId18" Type="http://schemas.openxmlformats.org/officeDocument/2006/relationships/image" Target="../media/image394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386.png"/><Relationship Id="rId17" Type="http://schemas.openxmlformats.org/officeDocument/2006/relationships/image" Target="../media/image393.png"/><Relationship Id="rId2" Type="http://schemas.openxmlformats.org/officeDocument/2006/relationships/image" Target="../media/image380.png"/><Relationship Id="rId16" Type="http://schemas.openxmlformats.org/officeDocument/2006/relationships/image" Target="../media/image3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88.png"/><Relationship Id="rId5" Type="http://schemas.openxmlformats.org/officeDocument/2006/relationships/image" Target="../media/image293.png"/><Relationship Id="rId15" Type="http://schemas.openxmlformats.org/officeDocument/2006/relationships/image" Target="../media/image391.png"/><Relationship Id="rId10" Type="http://schemas.openxmlformats.org/officeDocument/2006/relationships/image" Target="../media/image387.png"/><Relationship Id="rId19" Type="http://schemas.openxmlformats.org/officeDocument/2006/relationships/image" Target="../media/image395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89.png"/><Relationship Id="rId18" Type="http://schemas.openxmlformats.org/officeDocument/2006/relationships/image" Target="../media/image399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386.png"/><Relationship Id="rId17" Type="http://schemas.openxmlformats.org/officeDocument/2006/relationships/image" Target="../media/image398.png"/><Relationship Id="rId2" Type="http://schemas.openxmlformats.org/officeDocument/2006/relationships/image" Target="../media/image380.png"/><Relationship Id="rId16" Type="http://schemas.openxmlformats.org/officeDocument/2006/relationships/image" Target="../media/image397.png"/><Relationship Id="rId20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388.png"/><Relationship Id="rId5" Type="http://schemas.openxmlformats.org/officeDocument/2006/relationships/image" Target="../media/image293.png"/><Relationship Id="rId15" Type="http://schemas.openxmlformats.org/officeDocument/2006/relationships/image" Target="../media/image396.png"/><Relationship Id="rId10" Type="http://schemas.openxmlformats.org/officeDocument/2006/relationships/image" Target="../media/image387.png"/><Relationship Id="rId19" Type="http://schemas.openxmlformats.org/officeDocument/2006/relationships/image" Target="../media/image400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405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404.png"/><Relationship Id="rId2" Type="http://schemas.openxmlformats.org/officeDocument/2006/relationships/image" Target="../media/image380.png"/><Relationship Id="rId16" Type="http://schemas.openxmlformats.org/officeDocument/2006/relationships/image" Target="../media/image4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403.png"/><Relationship Id="rId5" Type="http://schemas.openxmlformats.org/officeDocument/2006/relationships/image" Target="../media/image293.png"/><Relationship Id="rId15" Type="http://schemas.openxmlformats.org/officeDocument/2006/relationships/image" Target="../media/image407.png"/><Relationship Id="rId10" Type="http://schemas.openxmlformats.org/officeDocument/2006/relationships/image" Target="../media/image402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4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412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411.png"/><Relationship Id="rId17" Type="http://schemas.openxmlformats.org/officeDocument/2006/relationships/image" Target="../media/image416.png"/><Relationship Id="rId16" Type="http://schemas.openxmlformats.org/officeDocument/2006/relationships/image" Target="../media/image4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410.png"/><Relationship Id="rId5" Type="http://schemas.openxmlformats.org/officeDocument/2006/relationships/image" Target="../media/image293.png"/><Relationship Id="rId15" Type="http://schemas.openxmlformats.org/officeDocument/2006/relationships/image" Target="../media/image414.png"/><Relationship Id="rId10" Type="http://schemas.openxmlformats.org/officeDocument/2006/relationships/image" Target="../media/image409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4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421.png"/><Relationship Id="rId18" Type="http://schemas.openxmlformats.org/officeDocument/2006/relationships/image" Target="../media/image426.png"/><Relationship Id="rId26" Type="http://schemas.openxmlformats.org/officeDocument/2006/relationships/image" Target="../media/image434.png"/><Relationship Id="rId3" Type="http://schemas.openxmlformats.org/officeDocument/2006/relationships/image" Target="../media/image2910.png"/><Relationship Id="rId21" Type="http://schemas.openxmlformats.org/officeDocument/2006/relationships/image" Target="../media/image429.png"/><Relationship Id="rId7" Type="http://schemas.openxmlformats.org/officeDocument/2006/relationships/image" Target="../media/image308.png"/><Relationship Id="rId12" Type="http://schemas.openxmlformats.org/officeDocument/2006/relationships/image" Target="../media/image420.png"/><Relationship Id="rId17" Type="http://schemas.openxmlformats.org/officeDocument/2006/relationships/image" Target="../media/image425.png"/><Relationship Id="rId25" Type="http://schemas.openxmlformats.org/officeDocument/2006/relationships/image" Target="../media/image433.png"/><Relationship Id="rId2" Type="http://schemas.openxmlformats.org/officeDocument/2006/relationships/image" Target="../media/image417.png"/><Relationship Id="rId16" Type="http://schemas.openxmlformats.org/officeDocument/2006/relationships/image" Target="../media/image424.png"/><Relationship Id="rId20" Type="http://schemas.openxmlformats.org/officeDocument/2006/relationships/image" Target="../media/image4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419.png"/><Relationship Id="rId24" Type="http://schemas.openxmlformats.org/officeDocument/2006/relationships/image" Target="../media/image432.png"/><Relationship Id="rId5" Type="http://schemas.openxmlformats.org/officeDocument/2006/relationships/image" Target="../media/image293.png"/><Relationship Id="rId15" Type="http://schemas.openxmlformats.org/officeDocument/2006/relationships/image" Target="../media/image423.png"/><Relationship Id="rId23" Type="http://schemas.openxmlformats.org/officeDocument/2006/relationships/image" Target="../media/image431.png"/><Relationship Id="rId10" Type="http://schemas.openxmlformats.org/officeDocument/2006/relationships/image" Target="../media/image418.png"/><Relationship Id="rId19" Type="http://schemas.openxmlformats.org/officeDocument/2006/relationships/image" Target="../media/image427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422.png"/><Relationship Id="rId22" Type="http://schemas.openxmlformats.org/officeDocument/2006/relationships/image" Target="../media/image4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436.png"/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5.png"/><Relationship Id="rId5" Type="http://schemas.openxmlformats.org/officeDocument/2006/relationships/image" Target="../media/image293.png"/><Relationship Id="rId10" Type="http://schemas.openxmlformats.org/officeDocument/2006/relationships/image" Target="../media/image418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2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10" Type="http://schemas.openxmlformats.org/officeDocument/2006/relationships/image" Target="../media/image438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441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440.png"/><Relationship Id="rId17" Type="http://schemas.openxmlformats.org/officeDocument/2006/relationships/image" Target="../media/image445.png"/><Relationship Id="rId2" Type="http://schemas.openxmlformats.org/officeDocument/2006/relationships/image" Target="../media/image437.png"/><Relationship Id="rId16" Type="http://schemas.openxmlformats.org/officeDocument/2006/relationships/image" Target="../media/image4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439.png"/><Relationship Id="rId5" Type="http://schemas.openxmlformats.org/officeDocument/2006/relationships/image" Target="../media/image293.png"/><Relationship Id="rId15" Type="http://schemas.openxmlformats.org/officeDocument/2006/relationships/image" Target="../media/image443.png"/><Relationship Id="rId10" Type="http://schemas.openxmlformats.org/officeDocument/2006/relationships/image" Target="../media/image438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4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448.png"/><Relationship Id="rId18" Type="http://schemas.openxmlformats.org/officeDocument/2006/relationships/image" Target="../media/image453.png"/><Relationship Id="rId3" Type="http://schemas.openxmlformats.org/officeDocument/2006/relationships/image" Target="../media/image2910.png"/><Relationship Id="rId21" Type="http://schemas.openxmlformats.org/officeDocument/2006/relationships/image" Target="../media/image455.png"/><Relationship Id="rId7" Type="http://schemas.openxmlformats.org/officeDocument/2006/relationships/image" Target="../media/image308.png"/><Relationship Id="rId12" Type="http://schemas.openxmlformats.org/officeDocument/2006/relationships/image" Target="../media/image447.png"/><Relationship Id="rId17" Type="http://schemas.openxmlformats.org/officeDocument/2006/relationships/image" Target="../media/image452.png"/><Relationship Id="rId2" Type="http://schemas.openxmlformats.org/officeDocument/2006/relationships/image" Target="../media/image437.png"/><Relationship Id="rId16" Type="http://schemas.openxmlformats.org/officeDocument/2006/relationships/image" Target="../media/image451.png"/><Relationship Id="rId20" Type="http://schemas.openxmlformats.org/officeDocument/2006/relationships/image" Target="../media/image4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446.png"/><Relationship Id="rId5" Type="http://schemas.openxmlformats.org/officeDocument/2006/relationships/image" Target="../media/image293.png"/><Relationship Id="rId15" Type="http://schemas.openxmlformats.org/officeDocument/2006/relationships/image" Target="../media/image450.png"/><Relationship Id="rId10" Type="http://schemas.openxmlformats.org/officeDocument/2006/relationships/image" Target="../media/image438.png"/><Relationship Id="rId19" Type="http://schemas.openxmlformats.org/officeDocument/2006/relationships/image" Target="../media/image454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4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456.png"/><Relationship Id="rId18" Type="http://schemas.openxmlformats.org/officeDocument/2006/relationships/image" Target="../media/image461.png"/><Relationship Id="rId3" Type="http://schemas.openxmlformats.org/officeDocument/2006/relationships/image" Target="../media/image2910.png"/><Relationship Id="rId7" Type="http://schemas.openxmlformats.org/officeDocument/2006/relationships/image" Target="../media/image308.png"/><Relationship Id="rId12" Type="http://schemas.openxmlformats.org/officeDocument/2006/relationships/image" Target="../media/image445.png"/><Relationship Id="rId17" Type="http://schemas.openxmlformats.org/officeDocument/2006/relationships/image" Target="../media/image460.png"/><Relationship Id="rId2" Type="http://schemas.openxmlformats.org/officeDocument/2006/relationships/image" Target="../media/image437.png"/><Relationship Id="rId16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454.png"/><Relationship Id="rId5" Type="http://schemas.openxmlformats.org/officeDocument/2006/relationships/image" Target="../media/image293.png"/><Relationship Id="rId15" Type="http://schemas.openxmlformats.org/officeDocument/2006/relationships/image" Target="../media/image458.png"/><Relationship Id="rId10" Type="http://schemas.openxmlformats.org/officeDocument/2006/relationships/image" Target="../media/image438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4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462.png"/><Relationship Id="rId18" Type="http://schemas.openxmlformats.org/officeDocument/2006/relationships/image" Target="../media/image467.png"/><Relationship Id="rId3" Type="http://schemas.openxmlformats.org/officeDocument/2006/relationships/image" Target="../media/image2910.png"/><Relationship Id="rId21" Type="http://schemas.openxmlformats.org/officeDocument/2006/relationships/image" Target="../media/image470.png"/><Relationship Id="rId7" Type="http://schemas.openxmlformats.org/officeDocument/2006/relationships/image" Target="../media/image308.png"/><Relationship Id="rId12" Type="http://schemas.openxmlformats.org/officeDocument/2006/relationships/image" Target="../media/image445.png"/><Relationship Id="rId17" Type="http://schemas.openxmlformats.org/officeDocument/2006/relationships/image" Target="../media/image466.png"/><Relationship Id="rId2" Type="http://schemas.openxmlformats.org/officeDocument/2006/relationships/image" Target="../media/image437.png"/><Relationship Id="rId16" Type="http://schemas.openxmlformats.org/officeDocument/2006/relationships/image" Target="../media/image465.png"/><Relationship Id="rId20" Type="http://schemas.openxmlformats.org/officeDocument/2006/relationships/image" Target="../media/image4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454.png"/><Relationship Id="rId5" Type="http://schemas.openxmlformats.org/officeDocument/2006/relationships/image" Target="../media/image293.png"/><Relationship Id="rId15" Type="http://schemas.openxmlformats.org/officeDocument/2006/relationships/image" Target="../media/image464.png"/><Relationship Id="rId10" Type="http://schemas.openxmlformats.org/officeDocument/2006/relationships/image" Target="../media/image438.png"/><Relationship Id="rId19" Type="http://schemas.openxmlformats.org/officeDocument/2006/relationships/image" Target="../media/image468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4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49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12" Type="http://schemas.openxmlformats.org/officeDocument/2006/relationships/image" Target="../media/image248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41.png"/><Relationship Id="rId10" Type="http://schemas.openxmlformats.org/officeDocument/2006/relationships/image" Target="../media/image1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58.png"/><Relationship Id="rId3" Type="http://schemas.openxmlformats.org/officeDocument/2006/relationships/image" Target="../media/image251.png"/><Relationship Id="rId7" Type="http://schemas.openxmlformats.org/officeDocument/2006/relationships/image" Target="../media/image243.png"/><Relationship Id="rId12" Type="http://schemas.openxmlformats.org/officeDocument/2006/relationships/image" Target="../media/image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56.png"/><Relationship Id="rId5" Type="http://schemas.openxmlformats.org/officeDocument/2006/relationships/image" Target="../media/image253.png"/><Relationship Id="rId10" Type="http://schemas.openxmlformats.org/officeDocument/2006/relationships/image" Target="../media/image255.png"/><Relationship Id="rId4" Type="http://schemas.openxmlformats.org/officeDocument/2006/relationships/image" Target="../media/image252.png"/><Relationship Id="rId9" Type="http://schemas.openxmlformats.org/officeDocument/2006/relationships/image" Target="../media/image2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3.png"/><Relationship Id="rId3" Type="http://schemas.openxmlformats.org/officeDocument/2006/relationships/image" Target="../media/image260.png"/><Relationship Id="rId7" Type="http://schemas.openxmlformats.org/officeDocument/2006/relationships/image" Target="../media/image243.png"/><Relationship Id="rId12" Type="http://schemas.openxmlformats.org/officeDocument/2006/relationships/image" Target="../media/image265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64.png"/><Relationship Id="rId5" Type="http://schemas.openxmlformats.org/officeDocument/2006/relationships/image" Target="../media/image262.png"/><Relationship Id="rId10" Type="http://schemas.openxmlformats.org/officeDocument/2006/relationships/image" Target="../media/image255.png"/><Relationship Id="rId4" Type="http://schemas.openxmlformats.org/officeDocument/2006/relationships/image" Target="../media/image261.png"/><Relationship Id="rId9" Type="http://schemas.openxmlformats.org/officeDocument/2006/relationships/image" Target="../media/image2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74.png"/><Relationship Id="rId3" Type="http://schemas.openxmlformats.org/officeDocument/2006/relationships/image" Target="../media/image268.png"/><Relationship Id="rId7" Type="http://schemas.openxmlformats.org/officeDocument/2006/relationships/image" Target="../media/image243.png"/><Relationship Id="rId12" Type="http://schemas.openxmlformats.org/officeDocument/2006/relationships/image" Target="../media/image4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72.png"/><Relationship Id="rId5" Type="http://schemas.openxmlformats.org/officeDocument/2006/relationships/image" Target="../media/image270.png"/><Relationship Id="rId10" Type="http://schemas.openxmlformats.org/officeDocument/2006/relationships/image" Target="../media/image255.png"/><Relationship Id="rId4" Type="http://schemas.openxmlformats.org/officeDocument/2006/relationships/image" Target="../media/image269.png"/><Relationship Id="rId9" Type="http://schemas.openxmlformats.org/officeDocument/2006/relationships/image" Target="../media/image2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2.png"/><Relationship Id="rId3" Type="http://schemas.openxmlformats.org/officeDocument/2006/relationships/image" Target="../media/image4.png"/><Relationship Id="rId7" Type="http://schemas.openxmlformats.org/officeDocument/2006/relationships/image" Target="../media/image276.png"/><Relationship Id="rId12" Type="http://schemas.openxmlformats.org/officeDocument/2006/relationships/image" Target="../media/image281.png"/><Relationship Id="rId2" Type="http://schemas.openxmlformats.org/officeDocument/2006/relationships/image" Target="../media/image3.png"/><Relationship Id="rId16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11" Type="http://schemas.openxmlformats.org/officeDocument/2006/relationships/image" Target="../media/image280.png"/><Relationship Id="rId5" Type="http://schemas.openxmlformats.org/officeDocument/2006/relationships/image" Target="../media/image1.png"/><Relationship Id="rId15" Type="http://schemas.openxmlformats.org/officeDocument/2006/relationships/image" Target="../media/image284.png"/><Relationship Id="rId10" Type="http://schemas.openxmlformats.org/officeDocument/2006/relationships/image" Target="../media/image279.png"/><Relationship Id="rId4" Type="http://schemas.openxmlformats.org/officeDocument/2006/relationships/image" Target="../media/image2.png"/><Relationship Id="rId9" Type="http://schemas.openxmlformats.org/officeDocument/2006/relationships/image" Target="../media/image278.png"/><Relationship Id="rId14" Type="http://schemas.openxmlformats.org/officeDocument/2006/relationships/image" Target="../media/image2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269134" y="802624"/>
            <a:ext cx="845808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Modelling with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Differential Equations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73818" y="4130310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>
            <a:extLst>
              <a:ext uri="{FF2B5EF4-FFF2-40B4-BE49-F238E27FC236}">
                <a16:creationId xmlns:a16="http://schemas.microsoft.com/office/drawing/2014/main" id="{BF9952A8-88E0-4294-967B-061546A2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0.5kg moves in a horizontal straight line.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seconds,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on the line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the velocity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also subject to a resistance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moving in the direction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increasing with speed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+8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91939D-7466-4D05-9970-69F000DA3BEE}"/>
              </a:ext>
            </a:extLst>
          </p:cNvPr>
          <p:cNvSpPr txBox="1"/>
          <p:nvPr/>
        </p:nvSpPr>
        <p:spPr>
          <a:xfrm>
            <a:off x="4979758" y="1228196"/>
            <a:ext cx="290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Draw a diagram, including forces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2871C0F-B889-40B3-8AAC-CE6412FB91B0}"/>
              </a:ext>
            </a:extLst>
          </p:cNvPr>
          <p:cNvCxnSpPr>
            <a:cxnSpLocks/>
          </p:cNvCxnSpPr>
          <p:nvPr/>
        </p:nvCxnSpPr>
        <p:spPr>
          <a:xfrm>
            <a:off x="5024761" y="2494626"/>
            <a:ext cx="27698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D3722EE-E6BF-4B34-AB96-CA11D6A88B82}"/>
              </a:ext>
            </a:extLst>
          </p:cNvPr>
          <p:cNvGrpSpPr/>
          <p:nvPr/>
        </p:nvGrpSpPr>
        <p:grpSpPr>
          <a:xfrm>
            <a:off x="5211192" y="2405849"/>
            <a:ext cx="152400" cy="170156"/>
            <a:chOff x="5060272" y="3329126"/>
            <a:chExt cx="152400" cy="170156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741EADAC-B98A-455F-85CB-3BD75E7241DF}"/>
                </a:ext>
              </a:extLst>
            </p:cNvPr>
            <p:cNvCxnSpPr>
              <a:cxnSpLocks/>
            </p:cNvCxnSpPr>
            <p:nvPr/>
          </p:nvCxnSpPr>
          <p:spPr>
            <a:xfrm>
              <a:off x="5060272" y="332912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9B04AF56-4AFA-4610-85B5-AA6880EA16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1752" y="333060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98139C-3407-4B8C-92FD-8535D4381AAE}"/>
                  </a:ext>
                </a:extLst>
              </p:cNvPr>
              <p:cNvSpPr txBox="1"/>
              <p:nvPr/>
            </p:nvSpPr>
            <p:spPr>
              <a:xfrm>
                <a:off x="5113539" y="2556770"/>
                <a:ext cx="3637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98139C-3407-4B8C-92FD-8535D4381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539" y="2556770"/>
                <a:ext cx="36375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E382FDF-DC88-4FCD-AFA7-796B5A4D92B1}"/>
              </a:ext>
            </a:extLst>
          </p:cNvPr>
          <p:cNvGrpSpPr/>
          <p:nvPr/>
        </p:nvGrpSpPr>
        <p:grpSpPr>
          <a:xfrm>
            <a:off x="7369946" y="2416206"/>
            <a:ext cx="152400" cy="170156"/>
            <a:chOff x="5060272" y="3329126"/>
            <a:chExt cx="152400" cy="170156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9F115CEC-46C3-4608-A094-B953D37CAD41}"/>
                </a:ext>
              </a:extLst>
            </p:cNvPr>
            <p:cNvCxnSpPr>
              <a:cxnSpLocks/>
            </p:cNvCxnSpPr>
            <p:nvPr/>
          </p:nvCxnSpPr>
          <p:spPr>
            <a:xfrm>
              <a:off x="5060272" y="332912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0E9195F-AEC6-4A97-B4B0-B29E299F67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1752" y="333060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0001F4E-BBCC-4BCE-B433-49B029346643}"/>
                  </a:ext>
                </a:extLst>
              </p:cNvPr>
              <p:cNvSpPr txBox="1"/>
              <p:nvPr/>
            </p:nvSpPr>
            <p:spPr>
              <a:xfrm>
                <a:off x="7279690" y="2556770"/>
                <a:ext cx="3637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0001F4E-BBCC-4BCE-B433-49B029346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90" y="2556770"/>
                <a:ext cx="3637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FAF6CDA-B394-45C7-8BA3-1DB22E8E80F1}"/>
              </a:ext>
            </a:extLst>
          </p:cNvPr>
          <p:cNvCxnSpPr>
            <a:cxnSpLocks/>
          </p:cNvCxnSpPr>
          <p:nvPr/>
        </p:nvCxnSpPr>
        <p:spPr>
          <a:xfrm>
            <a:off x="5246702" y="2849732"/>
            <a:ext cx="22549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3361A26-1462-4F78-9B16-459819335B07}"/>
                  </a:ext>
                </a:extLst>
              </p:cNvPr>
              <p:cNvSpPr txBox="1"/>
              <p:nvPr/>
            </p:nvSpPr>
            <p:spPr>
              <a:xfrm>
                <a:off x="6161103" y="2778713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3361A26-1462-4F78-9B16-459819335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103" y="2778713"/>
                <a:ext cx="33919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D59377E-86A6-4B28-8C39-07FBF3B82D98}"/>
              </a:ext>
            </a:extLst>
          </p:cNvPr>
          <p:cNvCxnSpPr>
            <a:cxnSpLocks/>
          </p:cNvCxnSpPr>
          <p:nvPr/>
        </p:nvCxnSpPr>
        <p:spPr>
          <a:xfrm>
            <a:off x="6782540" y="2220897"/>
            <a:ext cx="6569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74C7E10-DFF9-4DB0-9CF3-3163B0A5B65B}"/>
              </a:ext>
            </a:extLst>
          </p:cNvPr>
          <p:cNvCxnSpPr>
            <a:cxnSpLocks/>
          </p:cNvCxnSpPr>
          <p:nvPr/>
        </p:nvCxnSpPr>
        <p:spPr>
          <a:xfrm>
            <a:off x="6784019" y="1849514"/>
            <a:ext cx="6569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172FA7C-CD2D-4300-B5A6-08A1B20D3E80}"/>
                  </a:ext>
                </a:extLst>
              </p:cNvPr>
              <p:cNvSpPr txBox="1"/>
              <p:nvPr/>
            </p:nvSpPr>
            <p:spPr>
              <a:xfrm>
                <a:off x="6933460" y="1988601"/>
                <a:ext cx="4385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172FA7C-CD2D-4300-B5A6-08A1B20D3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60" y="1988601"/>
                <a:ext cx="43858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3057779-ADCE-42D6-9516-73F5BDE2E150}"/>
                  </a:ext>
                </a:extLst>
              </p:cNvPr>
              <p:cNvSpPr txBox="1"/>
              <p:nvPr/>
            </p:nvSpPr>
            <p:spPr>
              <a:xfrm>
                <a:off x="6915704" y="1615740"/>
                <a:ext cx="4399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3057779-ADCE-42D6-9516-73F5BDE2E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704" y="1615740"/>
                <a:ext cx="43999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07CB47BA-D330-43DD-B592-9CDE2E5A960A}"/>
              </a:ext>
            </a:extLst>
          </p:cNvPr>
          <p:cNvCxnSpPr>
            <a:cxnSpLocks/>
          </p:cNvCxnSpPr>
          <p:nvPr/>
        </p:nvCxnSpPr>
        <p:spPr>
          <a:xfrm flipH="1">
            <a:off x="7788674" y="2028547"/>
            <a:ext cx="70725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3FE4DEA5-5133-498C-9C94-45A0786F476E}"/>
              </a:ext>
            </a:extLst>
          </p:cNvPr>
          <p:cNvCxnSpPr>
            <a:cxnSpLocks/>
          </p:cNvCxnSpPr>
          <p:nvPr/>
        </p:nvCxnSpPr>
        <p:spPr>
          <a:xfrm flipH="1">
            <a:off x="7874492" y="2028294"/>
            <a:ext cx="48975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AD27CA2-5C16-42BA-B7D3-FE5C81181DBC}"/>
                  </a:ext>
                </a:extLst>
              </p:cNvPr>
              <p:cNvSpPr txBox="1"/>
              <p:nvPr/>
            </p:nvSpPr>
            <p:spPr>
              <a:xfrm>
                <a:off x="7954392" y="1775536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AD27CA2-5C16-42BA-B7D3-FE5C81181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2" y="1775536"/>
                <a:ext cx="339195" cy="307777"/>
              </a:xfrm>
              <a:prstGeom prst="rect">
                <a:avLst/>
              </a:prstGeom>
              <a:blipFill>
                <a:blip r:embed="rId12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1938ADA-B2B1-4AE1-91B8-91362D1B3538}"/>
                  </a:ext>
                </a:extLst>
              </p:cNvPr>
              <p:cNvSpPr txBox="1"/>
              <p:nvPr/>
            </p:nvSpPr>
            <p:spPr>
              <a:xfrm>
                <a:off x="253057" y="5588538"/>
                <a:ext cx="35946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Remember that although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not forces, there are forces in this question which are based on them…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1938ADA-B2B1-4AE1-91B8-91362D1B3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7" y="5588538"/>
                <a:ext cx="3594665" cy="738664"/>
              </a:xfrm>
              <a:prstGeom prst="rect">
                <a:avLst/>
              </a:prstGeom>
              <a:blipFill>
                <a:blip r:embed="rId13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137ED8-6BF8-4685-89E7-C8D891F6617A}"/>
              </a:ext>
            </a:extLst>
          </p:cNvPr>
          <p:cNvSpPr txBox="1"/>
          <p:nvPr/>
        </p:nvSpPr>
        <p:spPr>
          <a:xfrm>
            <a:off x="4323425" y="3284738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Resolve horizontally (</a:t>
            </a:r>
            <a:r>
              <a:rPr lang="en-US" sz="14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)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185028C-17F2-4BD0-A581-882A23DF569B}"/>
                  </a:ext>
                </a:extLst>
              </p:cNvPr>
              <p:cNvSpPr txBox="1"/>
              <p:nvPr/>
            </p:nvSpPr>
            <p:spPr>
              <a:xfrm>
                <a:off x="5717220" y="3733060"/>
                <a:ext cx="737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185028C-17F2-4BD0-A581-882A23DF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220" y="3733060"/>
                <a:ext cx="737766" cy="246221"/>
              </a:xfrm>
              <a:prstGeom prst="rect">
                <a:avLst/>
              </a:prstGeom>
              <a:blipFill>
                <a:blip r:embed="rId14"/>
                <a:stretch>
                  <a:fillRect l="-6612" r="-16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FA578CB-6D96-448F-8FAC-2E759A90D5A8}"/>
                  </a:ext>
                </a:extLst>
              </p:cNvPr>
              <p:cNvSpPr txBox="1"/>
              <p:nvPr/>
            </p:nvSpPr>
            <p:spPr>
              <a:xfrm>
                <a:off x="4990731" y="4142914"/>
                <a:ext cx="15589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  <m:acc>
                        <m:accPr>
                          <m:chr m:val="̈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FA578CB-6D96-448F-8FAC-2E759A90D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731" y="4142914"/>
                <a:ext cx="1558953" cy="246221"/>
              </a:xfrm>
              <a:prstGeom prst="rect">
                <a:avLst/>
              </a:prstGeom>
              <a:blipFill>
                <a:blip r:embed="rId15"/>
                <a:stretch>
                  <a:fillRect l="-392" t="-5000" r="-1764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C97B82F-61C4-4CE4-9E00-66CA00BEC5FA}"/>
                  </a:ext>
                </a:extLst>
              </p:cNvPr>
              <p:cNvSpPr txBox="1"/>
              <p:nvPr/>
            </p:nvSpPr>
            <p:spPr>
              <a:xfrm>
                <a:off x="5737934" y="4570521"/>
                <a:ext cx="17639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0=0.5</m:t>
                      </m:r>
                      <m:acc>
                        <m:accPr>
                          <m:chr m:val="̈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C97B82F-61C4-4CE4-9E00-66CA00BEC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934" y="4570521"/>
                <a:ext cx="1763944" cy="246221"/>
              </a:xfrm>
              <a:prstGeom prst="rect">
                <a:avLst/>
              </a:prstGeom>
              <a:blipFill>
                <a:blip r:embed="rId16"/>
                <a:stretch>
                  <a:fillRect l="-2069" t="-5000" r="-172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6E7C1C3-5AE3-4D92-817B-503E6186A200}"/>
                  </a:ext>
                </a:extLst>
              </p:cNvPr>
              <p:cNvSpPr txBox="1"/>
              <p:nvPr/>
            </p:nvSpPr>
            <p:spPr>
              <a:xfrm>
                <a:off x="5739412" y="5033636"/>
                <a:ext cx="16084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acc>
                        <m:accPr>
                          <m:chr m:val="̈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6E7C1C3-5AE3-4D92-817B-503E6186A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412" y="5033636"/>
                <a:ext cx="1608454" cy="246221"/>
              </a:xfrm>
              <a:prstGeom prst="rect">
                <a:avLst/>
              </a:prstGeom>
              <a:blipFill>
                <a:blip r:embed="rId17"/>
                <a:stretch>
                  <a:fillRect l="-2662" t="-5000" r="-19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6818C5B-9C56-40D7-BCAA-84447CAA84AF}"/>
                  </a:ext>
                </a:extLst>
              </p:cNvPr>
              <p:cNvSpPr txBox="1"/>
              <p:nvPr/>
            </p:nvSpPr>
            <p:spPr>
              <a:xfrm>
                <a:off x="5732017" y="5345836"/>
                <a:ext cx="2001317" cy="509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6818C5B-9C56-40D7-BCAA-84447CAA8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17" y="5345836"/>
                <a:ext cx="2001317" cy="5090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53">
            <a:extLst>
              <a:ext uri="{FF2B5EF4-FFF2-40B4-BE49-F238E27FC236}">
                <a16:creationId xmlns:a16="http://schemas.microsoft.com/office/drawing/2014/main" id="{158001A4-40B6-4E75-AAEF-A1C4F57AE4DD}"/>
              </a:ext>
            </a:extLst>
          </p:cNvPr>
          <p:cNvSpPr/>
          <p:nvPr/>
        </p:nvSpPr>
        <p:spPr>
          <a:xfrm>
            <a:off x="6473711" y="3879542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54">
            <a:extLst>
              <a:ext uri="{FF2B5EF4-FFF2-40B4-BE49-F238E27FC236}">
                <a16:creationId xmlns:a16="http://schemas.microsoft.com/office/drawing/2014/main" id="{F0544146-4D30-4585-AD00-227B1EBD7326}"/>
              </a:ext>
            </a:extLst>
          </p:cNvPr>
          <p:cNvSpPr txBox="1"/>
          <p:nvPr/>
        </p:nvSpPr>
        <p:spPr>
          <a:xfrm>
            <a:off x="6711519" y="3907979"/>
            <a:ext cx="113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49" name="Arc 53">
            <a:extLst>
              <a:ext uri="{FF2B5EF4-FFF2-40B4-BE49-F238E27FC236}">
                <a16:creationId xmlns:a16="http://schemas.microsoft.com/office/drawing/2014/main" id="{E9CA2913-699F-4E9A-AC56-6CDD8995C4A6}"/>
              </a:ext>
            </a:extLst>
          </p:cNvPr>
          <p:cNvSpPr/>
          <p:nvPr/>
        </p:nvSpPr>
        <p:spPr>
          <a:xfrm>
            <a:off x="7405866" y="4305670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53">
            <a:extLst>
              <a:ext uri="{FF2B5EF4-FFF2-40B4-BE49-F238E27FC236}">
                <a16:creationId xmlns:a16="http://schemas.microsoft.com/office/drawing/2014/main" id="{F50067E4-4E4E-47C5-B4A1-7D78521B9A3B}"/>
              </a:ext>
            </a:extLst>
          </p:cNvPr>
          <p:cNvSpPr/>
          <p:nvPr/>
        </p:nvSpPr>
        <p:spPr>
          <a:xfrm>
            <a:off x="7370355" y="4758432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3">
            <a:extLst>
              <a:ext uri="{FF2B5EF4-FFF2-40B4-BE49-F238E27FC236}">
                <a16:creationId xmlns:a16="http://schemas.microsoft.com/office/drawing/2014/main" id="{469F1EA8-B358-479C-9153-E4E4849B8D5C}"/>
              </a:ext>
            </a:extLst>
          </p:cNvPr>
          <p:cNvSpPr/>
          <p:nvPr/>
        </p:nvSpPr>
        <p:spPr>
          <a:xfrm>
            <a:off x="7636686" y="5211193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4">
            <a:extLst>
              <a:ext uri="{FF2B5EF4-FFF2-40B4-BE49-F238E27FC236}">
                <a16:creationId xmlns:a16="http://schemas.microsoft.com/office/drawing/2014/main" id="{BFBBACE5-96CA-45A0-BEFC-931BABBE4EE0}"/>
              </a:ext>
            </a:extLst>
          </p:cNvPr>
          <p:cNvSpPr txBox="1"/>
          <p:nvPr/>
        </p:nvSpPr>
        <p:spPr>
          <a:xfrm>
            <a:off x="7590409" y="4351863"/>
            <a:ext cx="91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53" name="TextBox 54">
            <a:extLst>
              <a:ext uri="{FF2B5EF4-FFF2-40B4-BE49-F238E27FC236}">
                <a16:creationId xmlns:a16="http://schemas.microsoft.com/office/drawing/2014/main" id="{D92BB778-611E-4DD6-B4E8-48BE4AD4C697}"/>
              </a:ext>
            </a:extLst>
          </p:cNvPr>
          <p:cNvSpPr txBox="1"/>
          <p:nvPr/>
        </p:nvSpPr>
        <p:spPr>
          <a:xfrm>
            <a:off x="7519387" y="4822380"/>
            <a:ext cx="1269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4">
                <a:extLst>
                  <a:ext uri="{FF2B5EF4-FFF2-40B4-BE49-F238E27FC236}">
                    <a16:creationId xmlns:a16="http://schemas.microsoft.com/office/drawing/2014/main" id="{759CB1F9-EE8C-415A-96E7-74CF4738662B}"/>
                  </a:ext>
                </a:extLst>
              </p:cNvPr>
              <p:cNvSpPr txBox="1"/>
              <p:nvPr/>
            </p:nvSpPr>
            <p:spPr>
              <a:xfrm>
                <a:off x="7759084" y="5106466"/>
                <a:ext cx="15358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equivalent notation</a:t>
                </a:r>
              </a:p>
            </p:txBody>
          </p:sp>
        </mc:Choice>
        <mc:Fallback xmlns="">
          <p:sp>
            <p:nvSpPr>
              <p:cNvPr id="54" name="TextBox 54">
                <a:extLst>
                  <a:ext uri="{FF2B5EF4-FFF2-40B4-BE49-F238E27FC236}">
                    <a16:creationId xmlns:a16="http://schemas.microsoft.com/office/drawing/2014/main" id="{759CB1F9-EE8C-415A-96E7-74CF47386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84" y="5106466"/>
                <a:ext cx="1535836" cy="646331"/>
              </a:xfrm>
              <a:prstGeom prst="rect">
                <a:avLst/>
              </a:prstGeom>
              <a:blipFill>
                <a:blip r:embed="rId19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F0401851-CADB-479C-9095-F2D30F2D2C27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F0401851-CADB-479C-9095-F2D30F2D2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3">
                <a:extLst>
                  <a:ext uri="{FF2B5EF4-FFF2-40B4-BE49-F238E27FC236}">
                    <a16:creationId xmlns:a16="http://schemas.microsoft.com/office/drawing/2014/main" id="{D36287DC-5C1A-489C-846B-F952169FEDFE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3">
                <a:extLst>
                  <a:ext uri="{FF2B5EF4-FFF2-40B4-BE49-F238E27FC236}">
                    <a16:creationId xmlns:a16="http://schemas.microsoft.com/office/drawing/2014/main" id="{D36287DC-5C1A-489C-846B-F952169F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21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4">
                <a:extLst>
                  <a:ext uri="{FF2B5EF4-FFF2-40B4-BE49-F238E27FC236}">
                    <a16:creationId xmlns:a16="http://schemas.microsoft.com/office/drawing/2014/main" id="{953DDBC6-7333-421D-BA93-4FF378B455A6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4">
                <a:extLst>
                  <a:ext uri="{FF2B5EF4-FFF2-40B4-BE49-F238E27FC236}">
                    <a16:creationId xmlns:a16="http://schemas.microsoft.com/office/drawing/2014/main" id="{953DDBC6-7333-421D-BA93-4FF378B45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9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/>
      <p:bldP spid="27" grpId="0"/>
      <p:bldP spid="32" grpId="0"/>
      <p:bldP spid="3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0.5kg moves in a horizontal straight line.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seconds,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on the line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the velocity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also subject to a resistance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moving in the direction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increasing with speed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+8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E94D0CB-9C29-4E82-B9FF-123A8493E1F2}"/>
                  </a:ext>
                </a:extLst>
              </p:cNvPr>
              <p:cNvSpPr txBox="1"/>
              <p:nvPr/>
            </p:nvSpPr>
            <p:spPr>
              <a:xfrm>
                <a:off x="4218916" y="1355354"/>
                <a:ext cx="2000816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E94D0CB-9C29-4E82-B9FF-123A8493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916" y="1355354"/>
                <a:ext cx="2000816" cy="524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B51592E-6956-41E5-9055-EF5EDA5AE3A7}"/>
                  </a:ext>
                </a:extLst>
              </p:cNvPr>
              <p:cNvSpPr txBox="1"/>
              <p:nvPr/>
            </p:nvSpPr>
            <p:spPr>
              <a:xfrm>
                <a:off x="4335102" y="1978533"/>
                <a:ext cx="200081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B51592E-6956-41E5-9055-EF5EDA5AE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02" y="1978533"/>
                <a:ext cx="200081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5850C84-BE90-4686-9838-A0FA1F35F055}"/>
                  </a:ext>
                </a:extLst>
              </p:cNvPr>
              <p:cNvSpPr txBox="1"/>
              <p:nvPr/>
            </p:nvSpPr>
            <p:spPr>
              <a:xfrm>
                <a:off x="5474328" y="2447802"/>
                <a:ext cx="83593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5850C84-BE90-4686-9838-A0FA1F35F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28" y="2447802"/>
                <a:ext cx="83593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3">
                <a:extLst>
                  <a:ext uri="{FF2B5EF4-FFF2-40B4-BE49-F238E27FC236}">
                    <a16:creationId xmlns:a16="http://schemas.microsoft.com/office/drawing/2014/main" id="{22E2F9C8-47C9-4123-9FAD-85287CC28E01}"/>
                  </a:ext>
                </a:extLst>
              </p:cNvPr>
              <p:cNvSpPr txBox="1"/>
              <p:nvPr/>
            </p:nvSpPr>
            <p:spPr>
              <a:xfrm>
                <a:off x="5517556" y="2913706"/>
                <a:ext cx="156978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23">
                <a:extLst>
                  <a:ext uri="{FF2B5EF4-FFF2-40B4-BE49-F238E27FC236}">
                    <a16:creationId xmlns:a16="http://schemas.microsoft.com/office/drawing/2014/main" id="{22E2F9C8-47C9-4123-9FAD-85287CC28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56" y="2913706"/>
                <a:ext cx="1569789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53">
            <a:extLst>
              <a:ext uri="{FF2B5EF4-FFF2-40B4-BE49-F238E27FC236}">
                <a16:creationId xmlns:a16="http://schemas.microsoft.com/office/drawing/2014/main" id="{E182946F-201C-464C-8709-4E6C611737E0}"/>
              </a:ext>
            </a:extLst>
          </p:cNvPr>
          <p:cNvSpPr/>
          <p:nvPr/>
        </p:nvSpPr>
        <p:spPr>
          <a:xfrm>
            <a:off x="6021038" y="1652389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54">
            <a:extLst>
              <a:ext uri="{FF2B5EF4-FFF2-40B4-BE49-F238E27FC236}">
                <a16:creationId xmlns:a16="http://schemas.microsoft.com/office/drawing/2014/main" id="{B1DD1EF9-E1F5-4653-968A-C59030EB0509}"/>
              </a:ext>
            </a:extLst>
          </p:cNvPr>
          <p:cNvSpPr txBox="1"/>
          <p:nvPr/>
        </p:nvSpPr>
        <p:spPr>
          <a:xfrm>
            <a:off x="6222633" y="1626506"/>
            <a:ext cx="168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67" name="Arc 53">
            <a:extLst>
              <a:ext uri="{FF2B5EF4-FFF2-40B4-BE49-F238E27FC236}">
                <a16:creationId xmlns:a16="http://schemas.microsoft.com/office/drawing/2014/main" id="{CA858AF9-A5B8-4A76-A0EF-D78845586941}"/>
              </a:ext>
            </a:extLst>
          </p:cNvPr>
          <p:cNvSpPr/>
          <p:nvPr/>
        </p:nvSpPr>
        <p:spPr>
          <a:xfrm>
            <a:off x="6220215" y="2127564"/>
            <a:ext cx="262068" cy="47983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53">
            <a:extLst>
              <a:ext uri="{FF2B5EF4-FFF2-40B4-BE49-F238E27FC236}">
                <a16:creationId xmlns:a16="http://schemas.microsoft.com/office/drawing/2014/main" id="{F76449C2-6D13-4DEC-8B56-DDA874C16A8B}"/>
              </a:ext>
            </a:extLst>
          </p:cNvPr>
          <p:cNvSpPr/>
          <p:nvPr/>
        </p:nvSpPr>
        <p:spPr>
          <a:xfrm>
            <a:off x="6908278" y="2580238"/>
            <a:ext cx="262068" cy="47983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54">
            <a:extLst>
              <a:ext uri="{FF2B5EF4-FFF2-40B4-BE49-F238E27FC236}">
                <a16:creationId xmlns:a16="http://schemas.microsoft.com/office/drawing/2014/main" id="{2354A372-2690-492D-B562-D3F2389CE14A}"/>
              </a:ext>
            </a:extLst>
          </p:cNvPr>
          <p:cNvSpPr txBox="1"/>
          <p:nvPr/>
        </p:nvSpPr>
        <p:spPr>
          <a:xfrm>
            <a:off x="6403701" y="2178767"/>
            <a:ext cx="72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54">
                <a:extLst>
                  <a:ext uri="{FF2B5EF4-FFF2-40B4-BE49-F238E27FC236}">
                    <a16:creationId xmlns:a16="http://schemas.microsoft.com/office/drawing/2014/main" id="{F64537D7-C05C-4BCE-9762-45C8571C6334}"/>
                  </a:ext>
                </a:extLst>
              </p:cNvPr>
              <p:cNvSpPr txBox="1"/>
              <p:nvPr/>
            </p:nvSpPr>
            <p:spPr>
              <a:xfrm>
                <a:off x="7109871" y="2522799"/>
                <a:ext cx="2106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the appropriate form. There is a repeated root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54">
                <a:extLst>
                  <a:ext uri="{FF2B5EF4-FFF2-40B4-BE49-F238E27FC236}">
                    <a16:creationId xmlns:a16="http://schemas.microsoft.com/office/drawing/2014/main" id="{F64537D7-C05C-4BCE-9762-45C8571C6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871" y="2522799"/>
                <a:ext cx="2106557" cy="646331"/>
              </a:xfrm>
              <a:prstGeom prst="rect">
                <a:avLst/>
              </a:prstGeom>
              <a:blipFill>
                <a:blip r:embed="rId14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54">
                <a:extLst>
                  <a:ext uri="{FF2B5EF4-FFF2-40B4-BE49-F238E27FC236}">
                    <a16:creationId xmlns:a16="http://schemas.microsoft.com/office/drawing/2014/main" id="{5E33169A-245D-4DEC-B6AB-F6525084591C}"/>
                  </a:ext>
                </a:extLst>
              </p:cNvPr>
              <p:cNvSpPr txBox="1"/>
              <p:nvPr/>
            </p:nvSpPr>
            <p:spPr>
              <a:xfrm>
                <a:off x="4309449" y="3299891"/>
                <a:ext cx="43185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we need to use the information we have to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TextBox 54">
                <a:extLst>
                  <a:ext uri="{FF2B5EF4-FFF2-40B4-BE49-F238E27FC236}">
                    <a16:creationId xmlns:a16="http://schemas.microsoft.com/office/drawing/2014/main" id="{5E33169A-245D-4DEC-B6AB-F65250845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449" y="3299891"/>
                <a:ext cx="4318503" cy="523220"/>
              </a:xfrm>
              <a:prstGeom prst="rect">
                <a:avLst/>
              </a:prstGeom>
              <a:blipFill>
                <a:blip r:embed="rId15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23">
                <a:extLst>
                  <a:ext uri="{FF2B5EF4-FFF2-40B4-BE49-F238E27FC236}">
                    <a16:creationId xmlns:a16="http://schemas.microsoft.com/office/drawing/2014/main" id="{C495F34C-D8A5-43C2-9ED6-E1DE055AF081}"/>
                  </a:ext>
                </a:extLst>
              </p:cNvPr>
              <p:cNvSpPr txBox="1"/>
              <p:nvPr/>
            </p:nvSpPr>
            <p:spPr>
              <a:xfrm>
                <a:off x="5525101" y="4125362"/>
                <a:ext cx="156978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23">
                <a:extLst>
                  <a:ext uri="{FF2B5EF4-FFF2-40B4-BE49-F238E27FC236}">
                    <a16:creationId xmlns:a16="http://schemas.microsoft.com/office/drawing/2014/main" id="{C495F34C-D8A5-43C2-9ED6-E1DE055AF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01" y="4125362"/>
                <a:ext cx="1569789" cy="307777"/>
              </a:xfrm>
              <a:prstGeom prst="rect">
                <a:avLst/>
              </a:prstGeom>
              <a:blipFill>
                <a:blip r:embed="rId16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53">
            <a:extLst>
              <a:ext uri="{FF2B5EF4-FFF2-40B4-BE49-F238E27FC236}">
                <a16:creationId xmlns:a16="http://schemas.microsoft.com/office/drawing/2014/main" id="{AD3EAEA3-A944-432E-8D48-F7F379DE1BF1}"/>
              </a:ext>
            </a:extLst>
          </p:cNvPr>
          <p:cNvSpPr/>
          <p:nvPr/>
        </p:nvSpPr>
        <p:spPr>
          <a:xfrm>
            <a:off x="7169320" y="4280780"/>
            <a:ext cx="262068" cy="47983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54">
                <a:extLst>
                  <a:ext uri="{FF2B5EF4-FFF2-40B4-BE49-F238E27FC236}">
                    <a16:creationId xmlns:a16="http://schemas.microsoft.com/office/drawing/2014/main" id="{EF8238C5-C44E-40D8-B03A-717EE979B643}"/>
                  </a:ext>
                </a:extLst>
              </p:cNvPr>
              <p:cNvSpPr txBox="1"/>
              <p:nvPr/>
            </p:nvSpPr>
            <p:spPr>
              <a:xfrm>
                <a:off x="7416181" y="4259555"/>
                <a:ext cx="11936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54">
                <a:extLst>
                  <a:ext uri="{FF2B5EF4-FFF2-40B4-BE49-F238E27FC236}">
                    <a16:creationId xmlns:a16="http://schemas.microsoft.com/office/drawing/2014/main" id="{EF8238C5-C44E-40D8-B03A-717EE979B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181" y="4259555"/>
                <a:ext cx="1193666" cy="461665"/>
              </a:xfrm>
              <a:prstGeom prst="rect">
                <a:avLst/>
              </a:prstGeom>
              <a:blipFill>
                <a:blip r:embed="rId17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23">
                <a:extLst>
                  <a:ext uri="{FF2B5EF4-FFF2-40B4-BE49-F238E27FC236}">
                    <a16:creationId xmlns:a16="http://schemas.microsoft.com/office/drawing/2014/main" id="{27572A84-A8F5-4CA4-900C-B8368B75F0C0}"/>
                  </a:ext>
                </a:extLst>
              </p:cNvPr>
              <p:cNvSpPr txBox="1"/>
              <p:nvPr/>
            </p:nvSpPr>
            <p:spPr>
              <a:xfrm>
                <a:off x="5389299" y="4632356"/>
                <a:ext cx="2003690" cy="3166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1.5=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−4(0)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23">
                <a:extLst>
                  <a:ext uri="{FF2B5EF4-FFF2-40B4-BE49-F238E27FC236}">
                    <a16:creationId xmlns:a16="http://schemas.microsoft.com/office/drawing/2014/main" id="{27572A84-A8F5-4CA4-900C-B8368B75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299" y="4632356"/>
                <a:ext cx="2003690" cy="316690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23">
                <a:extLst>
                  <a:ext uri="{FF2B5EF4-FFF2-40B4-BE49-F238E27FC236}">
                    <a16:creationId xmlns:a16="http://schemas.microsoft.com/office/drawing/2014/main" id="{E8330A07-6F36-4FDB-A7B1-2B9C7FAA644C}"/>
                  </a:ext>
                </a:extLst>
              </p:cNvPr>
              <p:cNvSpPr txBox="1"/>
              <p:nvPr/>
            </p:nvSpPr>
            <p:spPr>
              <a:xfrm>
                <a:off x="5398353" y="5139350"/>
                <a:ext cx="81035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1.5=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23">
                <a:extLst>
                  <a:ext uri="{FF2B5EF4-FFF2-40B4-BE49-F238E27FC236}">
                    <a16:creationId xmlns:a16="http://schemas.microsoft.com/office/drawing/2014/main" id="{E8330A07-6F36-4FDB-A7B1-2B9C7FAA6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353" y="5139350"/>
                <a:ext cx="81035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23">
                <a:extLst>
                  <a:ext uri="{FF2B5EF4-FFF2-40B4-BE49-F238E27FC236}">
                    <a16:creationId xmlns:a16="http://schemas.microsoft.com/office/drawing/2014/main" id="{5B308C08-9368-4234-8B18-3A663DB0B25C}"/>
                  </a:ext>
                </a:extLst>
              </p:cNvPr>
              <p:cNvSpPr txBox="1"/>
              <p:nvPr/>
            </p:nvSpPr>
            <p:spPr>
              <a:xfrm>
                <a:off x="5532647" y="5590513"/>
                <a:ext cx="168988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=(1.5+</m:t>
                      </m:r>
                      <m:r>
                        <a:rPr lang="en-US" sz="1400" i="1"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23">
                <a:extLst>
                  <a:ext uri="{FF2B5EF4-FFF2-40B4-BE49-F238E27FC236}">
                    <a16:creationId xmlns:a16="http://schemas.microsoft.com/office/drawing/2014/main" id="{5B308C08-9368-4234-8B18-3A663DB0B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647" y="5590513"/>
                <a:ext cx="1689886" cy="307777"/>
              </a:xfrm>
              <a:prstGeom prst="rect">
                <a:avLst/>
              </a:prstGeom>
              <a:blipFill>
                <a:blip r:embed="rId20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53">
            <a:extLst>
              <a:ext uri="{FF2B5EF4-FFF2-40B4-BE49-F238E27FC236}">
                <a16:creationId xmlns:a16="http://schemas.microsoft.com/office/drawing/2014/main" id="{FB82C59B-4548-4A51-98FB-2580A0084273}"/>
              </a:ext>
            </a:extLst>
          </p:cNvPr>
          <p:cNvSpPr/>
          <p:nvPr/>
        </p:nvSpPr>
        <p:spPr>
          <a:xfrm>
            <a:off x="7169320" y="4805881"/>
            <a:ext cx="262068" cy="47983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53">
            <a:extLst>
              <a:ext uri="{FF2B5EF4-FFF2-40B4-BE49-F238E27FC236}">
                <a16:creationId xmlns:a16="http://schemas.microsoft.com/office/drawing/2014/main" id="{A9182C1D-B35B-486D-A7B4-6157D3728CFE}"/>
              </a:ext>
            </a:extLst>
          </p:cNvPr>
          <p:cNvSpPr/>
          <p:nvPr/>
        </p:nvSpPr>
        <p:spPr>
          <a:xfrm>
            <a:off x="7051625" y="5312875"/>
            <a:ext cx="262068" cy="47983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54">
                <a:extLst>
                  <a:ext uri="{FF2B5EF4-FFF2-40B4-BE49-F238E27FC236}">
                    <a16:creationId xmlns:a16="http://schemas.microsoft.com/office/drawing/2014/main" id="{282CC295-C99F-47AC-8D2F-D8BF41247D13}"/>
                  </a:ext>
                </a:extLst>
              </p:cNvPr>
              <p:cNvSpPr txBox="1"/>
              <p:nvPr/>
            </p:nvSpPr>
            <p:spPr>
              <a:xfrm>
                <a:off x="7343754" y="4857083"/>
                <a:ext cx="1193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TextBox 54">
                <a:extLst>
                  <a:ext uri="{FF2B5EF4-FFF2-40B4-BE49-F238E27FC236}">
                    <a16:creationId xmlns:a16="http://schemas.microsoft.com/office/drawing/2014/main" id="{282CC295-C99F-47AC-8D2F-D8BF41247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54" y="4857083"/>
                <a:ext cx="1193666" cy="276999"/>
              </a:xfrm>
              <a:prstGeom prst="rect">
                <a:avLst/>
              </a:prstGeom>
              <a:blipFill>
                <a:blip r:embed="rId2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54">
                <a:extLst>
                  <a:ext uri="{FF2B5EF4-FFF2-40B4-BE49-F238E27FC236}">
                    <a16:creationId xmlns:a16="http://schemas.microsoft.com/office/drawing/2014/main" id="{B190AFE0-CF31-464B-AB1A-4B35B7E5139F}"/>
                  </a:ext>
                </a:extLst>
              </p:cNvPr>
              <p:cNvSpPr txBox="1"/>
              <p:nvPr/>
            </p:nvSpPr>
            <p:spPr>
              <a:xfrm>
                <a:off x="7307538" y="5373131"/>
                <a:ext cx="13204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we know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54">
                <a:extLst>
                  <a:ext uri="{FF2B5EF4-FFF2-40B4-BE49-F238E27FC236}">
                    <a16:creationId xmlns:a16="http://schemas.microsoft.com/office/drawing/2014/main" id="{B190AFE0-CF31-464B-AB1A-4B35B7E51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538" y="5373131"/>
                <a:ext cx="1320413" cy="276999"/>
              </a:xfrm>
              <a:prstGeom prst="rect">
                <a:avLst/>
              </a:prstGeom>
              <a:blipFill>
                <a:blip r:embed="rId2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B6D12E-A86F-4089-909E-57B60C9B370F}"/>
              </a:ext>
            </a:extLst>
          </p:cNvPr>
          <p:cNvSpPr/>
          <p:nvPr/>
        </p:nvSpPr>
        <p:spPr>
          <a:xfrm>
            <a:off x="5585988" y="4146487"/>
            <a:ext cx="1466662" cy="27160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CC8F5CE-4CCC-4E23-848D-F5E165CB66B9}"/>
              </a:ext>
            </a:extLst>
          </p:cNvPr>
          <p:cNvSpPr/>
          <p:nvPr/>
        </p:nvSpPr>
        <p:spPr>
          <a:xfrm>
            <a:off x="5584479" y="5620693"/>
            <a:ext cx="1540597" cy="27160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animBg="1"/>
      <p:bldP spid="64" grpId="0"/>
      <p:bldP spid="67" grpId="0" animBg="1"/>
      <p:bldP spid="68" grpId="0" animBg="1"/>
      <p:bldP spid="69" grpId="0"/>
      <p:bldP spid="70" grpId="0"/>
      <p:bldP spid="71" grpId="0"/>
      <p:bldP spid="72" grpId="0"/>
      <p:bldP spid="73" grpId="0" animBg="1"/>
      <p:bldP spid="74" grpId="0"/>
      <p:bldP spid="75" grpId="0"/>
      <p:bldP spid="76" grpId="0"/>
      <p:bldP spid="77" grpId="0"/>
      <p:bldP spid="78" grpId="0" animBg="1"/>
      <p:bldP spid="79" grpId="0" animBg="1"/>
      <p:bldP spid="80" grpId="0"/>
      <p:bldP spid="81" grpId="0"/>
      <p:bldP spid="9" grpId="0" animBg="1"/>
      <p:bldP spid="9" grpId="1" animBg="1"/>
      <p:bldP spid="82" grpId="0" animBg="1"/>
      <p:bldP spid="8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0.5kg moves in a horizontal straight line.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seconds,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on the line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the velocity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also subject to a resistance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moving in the direction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increasing with speed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+8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23">
                <a:extLst>
                  <a:ext uri="{FF2B5EF4-FFF2-40B4-BE49-F238E27FC236}">
                    <a16:creationId xmlns:a16="http://schemas.microsoft.com/office/drawing/2014/main" id="{5B308C08-9368-4234-8B18-3A663DB0B25C}"/>
                  </a:ext>
                </a:extLst>
              </p:cNvPr>
              <p:cNvSpPr txBox="1"/>
              <p:nvPr/>
            </p:nvSpPr>
            <p:spPr>
              <a:xfrm>
                <a:off x="4545819" y="1425962"/>
                <a:ext cx="168988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=(1.5+</m:t>
                      </m:r>
                      <m:r>
                        <a:rPr lang="en-US" sz="1400" i="1"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23">
                <a:extLst>
                  <a:ext uri="{FF2B5EF4-FFF2-40B4-BE49-F238E27FC236}">
                    <a16:creationId xmlns:a16="http://schemas.microsoft.com/office/drawing/2014/main" id="{5B308C08-9368-4234-8B18-3A663DB0B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19" y="1425962"/>
                <a:ext cx="1689886" cy="307777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3">
                <a:extLst>
                  <a:ext uri="{FF2B5EF4-FFF2-40B4-BE49-F238E27FC236}">
                    <a16:creationId xmlns:a16="http://schemas.microsoft.com/office/drawing/2014/main" id="{A34513B5-FE2B-49FD-BB03-299D1E8A9141}"/>
                  </a:ext>
                </a:extLst>
              </p:cNvPr>
              <p:cNvSpPr txBox="1"/>
              <p:nvPr/>
            </p:nvSpPr>
            <p:spPr>
              <a:xfrm>
                <a:off x="4462831" y="2320745"/>
                <a:ext cx="61510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23">
                <a:extLst>
                  <a:ext uri="{FF2B5EF4-FFF2-40B4-BE49-F238E27FC236}">
                    <a16:creationId xmlns:a16="http://schemas.microsoft.com/office/drawing/2014/main" id="{A34513B5-FE2B-49FD-BB03-299D1E8A9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831" y="2320745"/>
                <a:ext cx="615104" cy="501356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3">
                <a:extLst>
                  <a:ext uri="{FF2B5EF4-FFF2-40B4-BE49-F238E27FC236}">
                    <a16:creationId xmlns:a16="http://schemas.microsoft.com/office/drawing/2014/main" id="{3C18B86A-EBBD-40B9-ABF6-3B2A0676FA51}"/>
                  </a:ext>
                </a:extLst>
              </p:cNvPr>
              <p:cNvSpPr txBox="1"/>
              <p:nvPr/>
            </p:nvSpPr>
            <p:spPr>
              <a:xfrm>
                <a:off x="4554873" y="1914849"/>
                <a:ext cx="188045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𝐵𝑡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23">
                <a:extLst>
                  <a:ext uri="{FF2B5EF4-FFF2-40B4-BE49-F238E27FC236}">
                    <a16:creationId xmlns:a16="http://schemas.microsoft.com/office/drawing/2014/main" id="{3C18B86A-EBBD-40B9-ABF6-3B2A0676F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873" y="1914849"/>
                <a:ext cx="188045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3">
                <a:extLst>
                  <a:ext uri="{FF2B5EF4-FFF2-40B4-BE49-F238E27FC236}">
                    <a16:creationId xmlns:a16="http://schemas.microsoft.com/office/drawing/2014/main" id="{79F6EBF5-DA03-41B3-B5AC-795E9D52EEFA}"/>
                  </a:ext>
                </a:extLst>
              </p:cNvPr>
              <p:cNvSpPr txBox="1"/>
              <p:nvPr/>
            </p:nvSpPr>
            <p:spPr>
              <a:xfrm>
                <a:off x="4907960" y="2421843"/>
                <a:ext cx="79682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23">
                <a:extLst>
                  <a:ext uri="{FF2B5EF4-FFF2-40B4-BE49-F238E27FC236}">
                    <a16:creationId xmlns:a16="http://schemas.microsoft.com/office/drawing/2014/main" id="{79F6EBF5-DA03-41B3-B5AC-795E9D52E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60" y="2421843"/>
                <a:ext cx="79682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3">
                <a:extLst>
                  <a:ext uri="{FF2B5EF4-FFF2-40B4-BE49-F238E27FC236}">
                    <a16:creationId xmlns:a16="http://schemas.microsoft.com/office/drawing/2014/main" id="{E0AB1108-295B-4700-B303-C314E6B26969}"/>
                  </a:ext>
                </a:extLst>
              </p:cNvPr>
              <p:cNvSpPr txBox="1"/>
              <p:nvPr/>
            </p:nvSpPr>
            <p:spPr>
              <a:xfrm>
                <a:off x="5522087" y="2293586"/>
                <a:ext cx="2618857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𝐵𝑡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23">
                <a:extLst>
                  <a:ext uri="{FF2B5EF4-FFF2-40B4-BE49-F238E27FC236}">
                    <a16:creationId xmlns:a16="http://schemas.microsoft.com/office/drawing/2014/main" id="{E0AB1108-295B-4700-B303-C314E6B26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87" y="2293586"/>
                <a:ext cx="2618857" cy="576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23">
                <a:extLst>
                  <a:ext uri="{FF2B5EF4-FFF2-40B4-BE49-F238E27FC236}">
                    <a16:creationId xmlns:a16="http://schemas.microsoft.com/office/drawing/2014/main" id="{779802A4-504C-43D4-8923-0FC2908C34AF}"/>
                  </a:ext>
                </a:extLst>
              </p:cNvPr>
              <p:cNvSpPr txBox="1"/>
              <p:nvPr/>
            </p:nvSpPr>
            <p:spPr>
              <a:xfrm>
                <a:off x="4461324" y="2880551"/>
                <a:ext cx="61510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23">
                <a:extLst>
                  <a:ext uri="{FF2B5EF4-FFF2-40B4-BE49-F238E27FC236}">
                    <a16:creationId xmlns:a16="http://schemas.microsoft.com/office/drawing/2014/main" id="{779802A4-504C-43D4-8923-0FC2908C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324" y="2880551"/>
                <a:ext cx="615104" cy="501356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23">
                <a:extLst>
                  <a:ext uri="{FF2B5EF4-FFF2-40B4-BE49-F238E27FC236}">
                    <a16:creationId xmlns:a16="http://schemas.microsoft.com/office/drawing/2014/main" id="{F4BDDD52-65EF-4781-B03B-EC9377C6A1BE}"/>
                  </a:ext>
                </a:extLst>
              </p:cNvPr>
              <p:cNvSpPr txBox="1"/>
              <p:nvPr/>
            </p:nvSpPr>
            <p:spPr>
              <a:xfrm>
                <a:off x="4906453" y="2981649"/>
                <a:ext cx="79682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23">
                <a:extLst>
                  <a:ext uri="{FF2B5EF4-FFF2-40B4-BE49-F238E27FC236}">
                    <a16:creationId xmlns:a16="http://schemas.microsoft.com/office/drawing/2014/main" id="{F4BDDD52-65EF-4781-B03B-EC9377C6A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453" y="2981649"/>
                <a:ext cx="79682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ACB594C4-85D6-4943-83C5-79B9FD502BF2}"/>
                  </a:ext>
                </a:extLst>
              </p:cNvPr>
              <p:cNvSpPr txBox="1"/>
              <p:nvPr/>
            </p:nvSpPr>
            <p:spPr>
              <a:xfrm>
                <a:off x="5502470" y="2980142"/>
                <a:ext cx="213898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𝐵𝑡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ACB594C4-85D6-4943-83C5-79B9FD502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470" y="2980142"/>
                <a:ext cx="213898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3">
                <a:extLst>
                  <a:ext uri="{FF2B5EF4-FFF2-40B4-BE49-F238E27FC236}">
                    <a16:creationId xmlns:a16="http://schemas.microsoft.com/office/drawing/2014/main" id="{62DC8993-B677-47B0-97A7-E0EC2B5A7D4B}"/>
                  </a:ext>
                </a:extLst>
              </p:cNvPr>
              <p:cNvSpPr txBox="1"/>
              <p:nvPr/>
            </p:nvSpPr>
            <p:spPr>
              <a:xfrm>
                <a:off x="4559403" y="3558052"/>
                <a:ext cx="3695371" cy="3354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4=−6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23">
                <a:extLst>
                  <a:ext uri="{FF2B5EF4-FFF2-40B4-BE49-F238E27FC236}">
                    <a16:creationId xmlns:a16="http://schemas.microsoft.com/office/drawing/2014/main" id="{62DC8993-B677-47B0-97A7-E0EC2B5A7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03" y="3558052"/>
                <a:ext cx="3695371" cy="335476"/>
              </a:xfrm>
              <a:prstGeom prst="rect">
                <a:avLst/>
              </a:prstGeom>
              <a:blipFill>
                <a:blip r:embed="rId16"/>
                <a:stretch>
                  <a:fillRect b="-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3">
                <a:extLst>
                  <a:ext uri="{FF2B5EF4-FFF2-40B4-BE49-F238E27FC236}">
                    <a16:creationId xmlns:a16="http://schemas.microsoft.com/office/drawing/2014/main" id="{39333C20-D85B-44C1-9CF0-6A299AA0F02E}"/>
                  </a:ext>
                </a:extLst>
              </p:cNvPr>
              <p:cNvSpPr txBox="1"/>
              <p:nvPr/>
            </p:nvSpPr>
            <p:spPr>
              <a:xfrm>
                <a:off x="4576000" y="4045429"/>
                <a:ext cx="113043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4=−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23">
                <a:extLst>
                  <a:ext uri="{FF2B5EF4-FFF2-40B4-BE49-F238E27FC236}">
                    <a16:creationId xmlns:a16="http://schemas.microsoft.com/office/drawing/2014/main" id="{39333C20-D85B-44C1-9CF0-6A299AA0F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000" y="4045429"/>
                <a:ext cx="113043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3">
                <a:extLst>
                  <a:ext uri="{FF2B5EF4-FFF2-40B4-BE49-F238E27FC236}">
                    <a16:creationId xmlns:a16="http://schemas.microsoft.com/office/drawing/2014/main" id="{15E30768-39F7-41AF-A78B-ED882F32A116}"/>
                  </a:ext>
                </a:extLst>
              </p:cNvPr>
              <p:cNvSpPr txBox="1"/>
              <p:nvPr/>
            </p:nvSpPr>
            <p:spPr>
              <a:xfrm>
                <a:off x="4474907" y="4541862"/>
                <a:ext cx="78136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23">
                <a:extLst>
                  <a:ext uri="{FF2B5EF4-FFF2-40B4-BE49-F238E27FC236}">
                    <a16:creationId xmlns:a16="http://schemas.microsoft.com/office/drawing/2014/main" id="{15E30768-39F7-41AF-A78B-ED882F32A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07" y="4541862"/>
                <a:ext cx="781368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3">
                <a:extLst>
                  <a:ext uri="{FF2B5EF4-FFF2-40B4-BE49-F238E27FC236}">
                    <a16:creationId xmlns:a16="http://schemas.microsoft.com/office/drawing/2014/main" id="{86384EFC-C0D4-4F12-857B-8A7C0A2E117C}"/>
                  </a:ext>
                </a:extLst>
              </p:cNvPr>
              <p:cNvSpPr txBox="1"/>
              <p:nvPr/>
            </p:nvSpPr>
            <p:spPr>
              <a:xfrm>
                <a:off x="4571470" y="5027734"/>
                <a:ext cx="177003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=(1.5+10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23">
                <a:extLst>
                  <a:ext uri="{FF2B5EF4-FFF2-40B4-BE49-F238E27FC236}">
                    <a16:creationId xmlns:a16="http://schemas.microsoft.com/office/drawing/2014/main" id="{86384EFC-C0D4-4F12-857B-8A7C0A2E1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70" y="5027734"/>
                <a:ext cx="1770036" cy="307777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BA37B90-F91C-4073-B0B4-869BE1F6BCF1}"/>
                  </a:ext>
                </a:extLst>
              </p:cNvPr>
              <p:cNvSpPr txBox="1"/>
              <p:nvPr/>
            </p:nvSpPr>
            <p:spPr>
              <a:xfrm>
                <a:off x="4569961" y="5515113"/>
                <a:ext cx="2065117" cy="3166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=(1.5+10(1))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−4(1)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BA37B90-F91C-4073-B0B4-869BE1F6B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61" y="5515113"/>
                <a:ext cx="2065117" cy="316690"/>
              </a:xfrm>
              <a:prstGeom prst="rect">
                <a:avLst/>
              </a:prstGeom>
              <a:blipFill>
                <a:blip r:embed="rId20"/>
                <a:stretch>
                  <a:fillRect b="-769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53">
            <a:extLst>
              <a:ext uri="{FF2B5EF4-FFF2-40B4-BE49-F238E27FC236}">
                <a16:creationId xmlns:a16="http://schemas.microsoft.com/office/drawing/2014/main" id="{BEB29CFE-D929-4CF8-8F75-B63F3B8705D3}"/>
              </a:ext>
            </a:extLst>
          </p:cNvPr>
          <p:cNvSpPr/>
          <p:nvPr/>
        </p:nvSpPr>
        <p:spPr>
          <a:xfrm>
            <a:off x="6274535" y="1543748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4">
            <a:extLst>
              <a:ext uri="{FF2B5EF4-FFF2-40B4-BE49-F238E27FC236}">
                <a16:creationId xmlns:a16="http://schemas.microsoft.com/office/drawing/2014/main" id="{6FFF1E22-86A8-423B-87CE-F59D9E08CC82}"/>
              </a:ext>
            </a:extLst>
          </p:cNvPr>
          <p:cNvSpPr txBox="1"/>
          <p:nvPr/>
        </p:nvSpPr>
        <p:spPr>
          <a:xfrm>
            <a:off x="6476131" y="1554079"/>
            <a:ext cx="111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</a:p>
        </p:txBody>
      </p:sp>
      <p:sp>
        <p:nvSpPr>
          <p:cNvPr id="52" name="Arc 53">
            <a:extLst>
              <a:ext uri="{FF2B5EF4-FFF2-40B4-BE49-F238E27FC236}">
                <a16:creationId xmlns:a16="http://schemas.microsoft.com/office/drawing/2014/main" id="{DE2B7659-B545-4E71-862D-9C90E848473A}"/>
              </a:ext>
            </a:extLst>
          </p:cNvPr>
          <p:cNvSpPr/>
          <p:nvPr/>
        </p:nvSpPr>
        <p:spPr>
          <a:xfrm>
            <a:off x="7886052" y="2059795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3">
            <a:extLst>
              <a:ext uri="{FF2B5EF4-FFF2-40B4-BE49-F238E27FC236}">
                <a16:creationId xmlns:a16="http://schemas.microsoft.com/office/drawing/2014/main" id="{FDB7CF43-8AE0-476D-8A0D-40FD7A19321E}"/>
              </a:ext>
            </a:extLst>
          </p:cNvPr>
          <p:cNvSpPr/>
          <p:nvPr/>
        </p:nvSpPr>
        <p:spPr>
          <a:xfrm>
            <a:off x="7895105" y="2639217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413328CA-0A21-4912-8C92-E319FD38BACB}"/>
              </a:ext>
            </a:extLst>
          </p:cNvPr>
          <p:cNvSpPr/>
          <p:nvPr/>
        </p:nvSpPr>
        <p:spPr>
          <a:xfrm>
            <a:off x="8003747" y="3191478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53">
            <a:extLst>
              <a:ext uri="{FF2B5EF4-FFF2-40B4-BE49-F238E27FC236}">
                <a16:creationId xmlns:a16="http://schemas.microsoft.com/office/drawing/2014/main" id="{F39F8977-C7A5-44F0-BEE2-852056DA4A55}"/>
              </a:ext>
            </a:extLst>
          </p:cNvPr>
          <p:cNvSpPr/>
          <p:nvPr/>
        </p:nvSpPr>
        <p:spPr>
          <a:xfrm>
            <a:off x="8003747" y="3716579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53">
            <a:extLst>
              <a:ext uri="{FF2B5EF4-FFF2-40B4-BE49-F238E27FC236}">
                <a16:creationId xmlns:a16="http://schemas.microsoft.com/office/drawing/2014/main" id="{34B1954A-B783-4B91-880B-906B9518A79F}"/>
              </a:ext>
            </a:extLst>
          </p:cNvPr>
          <p:cNvSpPr/>
          <p:nvPr/>
        </p:nvSpPr>
        <p:spPr>
          <a:xfrm>
            <a:off x="5523097" y="4205467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53">
            <a:extLst>
              <a:ext uri="{FF2B5EF4-FFF2-40B4-BE49-F238E27FC236}">
                <a16:creationId xmlns:a16="http://schemas.microsoft.com/office/drawing/2014/main" id="{B927B067-A8C4-4424-9545-49662CCA85AF}"/>
              </a:ext>
            </a:extLst>
          </p:cNvPr>
          <p:cNvSpPr/>
          <p:nvPr/>
        </p:nvSpPr>
        <p:spPr>
          <a:xfrm>
            <a:off x="6129679" y="4640033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53">
            <a:extLst>
              <a:ext uri="{FF2B5EF4-FFF2-40B4-BE49-F238E27FC236}">
                <a16:creationId xmlns:a16="http://schemas.microsoft.com/office/drawing/2014/main" id="{9CA183DB-2A11-492A-9DD8-1E611EFF15B3}"/>
              </a:ext>
            </a:extLst>
          </p:cNvPr>
          <p:cNvSpPr/>
          <p:nvPr/>
        </p:nvSpPr>
        <p:spPr>
          <a:xfrm>
            <a:off x="6428444" y="5201348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23">
                <a:extLst>
                  <a:ext uri="{FF2B5EF4-FFF2-40B4-BE49-F238E27FC236}">
                    <a16:creationId xmlns:a16="http://schemas.microsoft.com/office/drawing/2014/main" id="{89BACA0D-1319-4ACF-9CCF-F4C8458CFD19}"/>
                  </a:ext>
                </a:extLst>
              </p:cNvPr>
              <p:cNvSpPr txBox="1"/>
              <p:nvPr/>
            </p:nvSpPr>
            <p:spPr>
              <a:xfrm>
                <a:off x="4595612" y="5984384"/>
                <a:ext cx="142802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=0.211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(3sf)</a:t>
                </a:r>
              </a:p>
            </p:txBody>
          </p:sp>
        </mc:Choice>
        <mc:Fallback xmlns="">
          <p:sp>
            <p:nvSpPr>
              <p:cNvPr id="85" name="TextBox 23">
                <a:extLst>
                  <a:ext uri="{FF2B5EF4-FFF2-40B4-BE49-F238E27FC236}">
                    <a16:creationId xmlns:a16="http://schemas.microsoft.com/office/drawing/2014/main" id="{89BACA0D-1319-4ACF-9CCF-F4C8458C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612" y="5984384"/>
                <a:ext cx="1428020" cy="307777"/>
              </a:xfrm>
              <a:prstGeom prst="rect">
                <a:avLst/>
              </a:prstGeom>
              <a:blipFill>
                <a:blip r:embed="rId21"/>
                <a:stretch>
                  <a:fillRect t="-4000" r="-855" b="-2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54">
            <a:extLst>
              <a:ext uri="{FF2B5EF4-FFF2-40B4-BE49-F238E27FC236}">
                <a16:creationId xmlns:a16="http://schemas.microsoft.com/office/drawing/2014/main" id="{551372A5-4E22-4712-9BA6-F304AAFF8551}"/>
              </a:ext>
            </a:extLst>
          </p:cNvPr>
          <p:cNvSpPr txBox="1"/>
          <p:nvPr/>
        </p:nvSpPr>
        <p:spPr>
          <a:xfrm>
            <a:off x="8060488" y="1970539"/>
            <a:ext cx="116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(product rule needed)</a:t>
            </a:r>
          </a:p>
        </p:txBody>
      </p:sp>
      <p:sp>
        <p:nvSpPr>
          <p:cNvPr id="87" name="TextBox 54">
            <a:extLst>
              <a:ext uri="{FF2B5EF4-FFF2-40B4-BE49-F238E27FC236}">
                <a16:creationId xmlns:a16="http://schemas.microsoft.com/office/drawing/2014/main" id="{66FE9FA6-D069-4D87-A44E-CBD017C60AF1}"/>
              </a:ext>
            </a:extLst>
          </p:cNvPr>
          <p:cNvSpPr txBox="1"/>
          <p:nvPr/>
        </p:nvSpPr>
        <p:spPr>
          <a:xfrm>
            <a:off x="8104247" y="2611826"/>
            <a:ext cx="103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the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54">
                <a:extLst>
                  <a:ext uri="{FF2B5EF4-FFF2-40B4-BE49-F238E27FC236}">
                    <a16:creationId xmlns:a16="http://schemas.microsoft.com/office/drawing/2014/main" id="{DAE511F4-4DA7-492E-B90B-38F438DBBEEA}"/>
                  </a:ext>
                </a:extLst>
              </p:cNvPr>
              <p:cNvSpPr txBox="1"/>
              <p:nvPr/>
            </p:nvSpPr>
            <p:spPr>
              <a:xfrm>
                <a:off x="8185729" y="3191248"/>
                <a:ext cx="1057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8" name="TextBox 54">
                <a:extLst>
                  <a:ext uri="{FF2B5EF4-FFF2-40B4-BE49-F238E27FC236}">
                    <a16:creationId xmlns:a16="http://schemas.microsoft.com/office/drawing/2014/main" id="{DAE511F4-4DA7-492E-B90B-38F438DBB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29" y="3191248"/>
                <a:ext cx="1057860" cy="461665"/>
              </a:xfrm>
              <a:prstGeom prst="rect">
                <a:avLst/>
              </a:prstGeom>
              <a:blipFill>
                <a:blip r:embed="rId22"/>
                <a:stretch>
                  <a:fillRect r="-2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54">
            <a:extLst>
              <a:ext uri="{FF2B5EF4-FFF2-40B4-BE49-F238E27FC236}">
                <a16:creationId xmlns:a16="http://schemas.microsoft.com/office/drawing/2014/main" id="{30060358-ADB1-4E40-A4C2-A63BD513DA04}"/>
              </a:ext>
            </a:extLst>
          </p:cNvPr>
          <p:cNvSpPr txBox="1"/>
          <p:nvPr/>
        </p:nvSpPr>
        <p:spPr>
          <a:xfrm>
            <a:off x="8212889" y="3752562"/>
            <a:ext cx="831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54">
                <a:extLst>
                  <a:ext uri="{FF2B5EF4-FFF2-40B4-BE49-F238E27FC236}">
                    <a16:creationId xmlns:a16="http://schemas.microsoft.com/office/drawing/2014/main" id="{2305BBA7-64DD-4C97-935A-014CC667BBBE}"/>
                  </a:ext>
                </a:extLst>
              </p:cNvPr>
              <p:cNvSpPr txBox="1"/>
              <p:nvPr/>
            </p:nvSpPr>
            <p:spPr>
              <a:xfrm>
                <a:off x="5759399" y="4268610"/>
                <a:ext cx="10940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TextBox 54">
                <a:extLst>
                  <a:ext uri="{FF2B5EF4-FFF2-40B4-BE49-F238E27FC236}">
                    <a16:creationId xmlns:a16="http://schemas.microsoft.com/office/drawing/2014/main" id="{2305BBA7-64DD-4C97-935A-014CC667B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99" y="4268610"/>
                <a:ext cx="1094073" cy="276999"/>
              </a:xfrm>
              <a:prstGeom prst="rect">
                <a:avLst/>
              </a:prstGeom>
              <a:blipFill>
                <a:blip r:embed="rId2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54">
            <a:extLst>
              <a:ext uri="{FF2B5EF4-FFF2-40B4-BE49-F238E27FC236}">
                <a16:creationId xmlns:a16="http://schemas.microsoft.com/office/drawing/2014/main" id="{E0E58283-A61A-4347-B1EB-14F3C149B624}"/>
              </a:ext>
            </a:extLst>
          </p:cNvPr>
          <p:cNvSpPr txBox="1"/>
          <p:nvPr/>
        </p:nvSpPr>
        <p:spPr>
          <a:xfrm>
            <a:off x="6356927" y="4594534"/>
            <a:ext cx="150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have the full relationship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54">
                <a:extLst>
                  <a:ext uri="{FF2B5EF4-FFF2-40B4-BE49-F238E27FC236}">
                    <a16:creationId xmlns:a16="http://schemas.microsoft.com/office/drawing/2014/main" id="{210286A8-B05C-4814-8C0F-D10F491090B0}"/>
                  </a:ext>
                </a:extLst>
              </p:cNvPr>
              <p:cNvSpPr txBox="1"/>
              <p:nvPr/>
            </p:nvSpPr>
            <p:spPr>
              <a:xfrm>
                <a:off x="6746226" y="5255437"/>
                <a:ext cx="8405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2" name="TextBox 54">
                <a:extLst>
                  <a:ext uri="{FF2B5EF4-FFF2-40B4-BE49-F238E27FC236}">
                    <a16:creationId xmlns:a16="http://schemas.microsoft.com/office/drawing/2014/main" id="{210286A8-B05C-4814-8C0F-D10F49109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226" y="5255437"/>
                <a:ext cx="840578" cy="276999"/>
              </a:xfrm>
              <a:prstGeom prst="rect">
                <a:avLst/>
              </a:prstGeom>
              <a:blipFill>
                <a:blip r:embed="rId2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Arc 53">
            <a:extLst>
              <a:ext uri="{FF2B5EF4-FFF2-40B4-BE49-F238E27FC236}">
                <a16:creationId xmlns:a16="http://schemas.microsoft.com/office/drawing/2014/main" id="{BFCC56C0-EDF9-422B-BC54-62F261DD263C}"/>
              </a:ext>
            </a:extLst>
          </p:cNvPr>
          <p:cNvSpPr/>
          <p:nvPr/>
        </p:nvSpPr>
        <p:spPr>
          <a:xfrm>
            <a:off x="6381668" y="5679673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54">
            <a:extLst>
              <a:ext uri="{FF2B5EF4-FFF2-40B4-BE49-F238E27FC236}">
                <a16:creationId xmlns:a16="http://schemas.microsoft.com/office/drawing/2014/main" id="{427521EC-C638-4A3C-A5D6-F8E6093C31EA}"/>
              </a:ext>
            </a:extLst>
          </p:cNvPr>
          <p:cNvSpPr txBox="1"/>
          <p:nvPr/>
        </p:nvSpPr>
        <p:spPr>
          <a:xfrm>
            <a:off x="6637585" y="5807698"/>
            <a:ext cx="84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4709B686-FD01-4448-A29E-34001035E726}"/>
              </a:ext>
            </a:extLst>
          </p:cNvPr>
          <p:cNvSpPr/>
          <p:nvPr/>
        </p:nvSpPr>
        <p:spPr>
          <a:xfrm>
            <a:off x="5748950" y="1937441"/>
            <a:ext cx="624690" cy="27160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F8F74634-6BBF-433F-99B6-E1F84FE06471}"/>
              </a:ext>
            </a:extLst>
          </p:cNvPr>
          <p:cNvSpPr/>
          <p:nvPr/>
        </p:nvSpPr>
        <p:spPr>
          <a:xfrm>
            <a:off x="5819868" y="2352391"/>
            <a:ext cx="2165287" cy="51755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0AB8C342-AB02-4502-8D9B-021EF3C56B62}"/>
              </a:ext>
            </a:extLst>
          </p:cNvPr>
          <p:cNvSpPr/>
          <p:nvPr/>
        </p:nvSpPr>
        <p:spPr>
          <a:xfrm>
            <a:off x="4632355" y="5012601"/>
            <a:ext cx="1632643" cy="3198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BE1D033E-3282-4A96-80C0-A4FC41067217}"/>
              </a:ext>
            </a:extLst>
          </p:cNvPr>
          <p:cNvSpPr/>
          <p:nvPr/>
        </p:nvSpPr>
        <p:spPr>
          <a:xfrm>
            <a:off x="4594633" y="1434973"/>
            <a:ext cx="1561724" cy="3198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3" grpId="0"/>
      <p:bldP spid="44" grpId="0"/>
      <p:bldP spid="45" grpId="0"/>
      <p:bldP spid="46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65" grpId="0" animBg="1"/>
      <p:bldP spid="66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 animBg="1"/>
      <p:bldP spid="94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hangs freely in equilibrium attached to one end of a light elastic string. The other end of the string is attached to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pulled down and held at rest in a container of liquid which exerts a resistance on the motion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then released from rest. While the string remains taut and the particle in the liquid, the motion can be modelled using the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positive real constant.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general solution to the differential equation and state the type of damping the particle is subject to.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1C3A75A-F744-49E2-846F-59EEFA552770}"/>
                  </a:ext>
                </a:extLst>
              </p:cNvPr>
              <p:cNvSpPr txBox="1"/>
              <p:nvPr/>
            </p:nvSpPr>
            <p:spPr>
              <a:xfrm>
                <a:off x="937035" y="4861711"/>
                <a:ext cx="2203488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1C3A75A-F744-49E2-846F-59EEFA552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35" y="4861711"/>
                <a:ext cx="2203488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1657C5D-6D25-474D-9578-388D9213A6C9}"/>
                  </a:ext>
                </a:extLst>
              </p:cNvPr>
              <p:cNvSpPr txBox="1"/>
              <p:nvPr/>
            </p:nvSpPr>
            <p:spPr>
              <a:xfrm>
                <a:off x="4710820" y="1456099"/>
                <a:ext cx="1928798" cy="432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1657C5D-6D25-474D-9578-388D9213A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820" y="1456099"/>
                <a:ext cx="1928798" cy="4322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E03D3C0-09F6-4473-9BC0-2BF4C056A0FD}"/>
                  </a:ext>
                </a:extLst>
              </p:cNvPr>
              <p:cNvSpPr txBox="1"/>
              <p:nvPr/>
            </p:nvSpPr>
            <p:spPr>
              <a:xfrm>
                <a:off x="4960873" y="2132282"/>
                <a:ext cx="16821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E03D3C0-09F6-4473-9BC0-2BF4C056A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873" y="2132282"/>
                <a:ext cx="1682127" cy="215444"/>
              </a:xfrm>
              <a:prstGeom prst="rect">
                <a:avLst/>
              </a:prstGeom>
              <a:blipFill>
                <a:blip r:embed="rId12"/>
                <a:stretch>
                  <a:fillRect l="-1087" r="-181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F169BE1-985B-43FB-9201-F6B02EC9859C}"/>
                  </a:ext>
                </a:extLst>
              </p:cNvPr>
              <p:cNvSpPr txBox="1"/>
              <p:nvPr/>
            </p:nvSpPr>
            <p:spPr>
              <a:xfrm>
                <a:off x="4926842" y="2639790"/>
                <a:ext cx="17169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F169BE1-985B-43FB-9201-F6B02EC98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42" y="2639790"/>
                <a:ext cx="1716945" cy="215444"/>
              </a:xfrm>
              <a:prstGeom prst="rect">
                <a:avLst/>
              </a:prstGeom>
              <a:blipFill>
                <a:blip r:embed="rId13"/>
                <a:stretch>
                  <a:fillRect r="-177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9F812D5-3378-4D62-B29F-A1F1AFC3724F}"/>
                  </a:ext>
                </a:extLst>
              </p:cNvPr>
              <p:cNvSpPr txBox="1"/>
              <p:nvPr/>
            </p:nvSpPr>
            <p:spPr>
              <a:xfrm>
                <a:off x="6109049" y="3094033"/>
                <a:ext cx="10730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,−5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9F812D5-3378-4D62-B29F-A1F1AFC3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049" y="3094033"/>
                <a:ext cx="1073051" cy="215444"/>
              </a:xfrm>
              <a:prstGeom prst="rect">
                <a:avLst/>
              </a:prstGeom>
              <a:blipFill>
                <a:blip r:embed="rId14"/>
                <a:stretch>
                  <a:fillRect l="-1705" r="-340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CF09CCC0-8B70-4DE9-A2F3-142A7C0C5B31}"/>
                  </a:ext>
                </a:extLst>
              </p:cNvPr>
              <p:cNvSpPr txBox="1"/>
              <p:nvPr/>
            </p:nvSpPr>
            <p:spPr>
              <a:xfrm>
                <a:off x="6062444" y="3530134"/>
                <a:ext cx="1772024" cy="3115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CF09CCC0-8B70-4DE9-A2F3-142A7C0C5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44" y="3530134"/>
                <a:ext cx="1772024" cy="3115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53">
            <a:extLst>
              <a:ext uri="{FF2B5EF4-FFF2-40B4-BE49-F238E27FC236}">
                <a16:creationId xmlns:a16="http://schemas.microsoft.com/office/drawing/2014/main" id="{F3C8B20D-F287-48F5-8380-A101E3289D77}"/>
              </a:ext>
            </a:extLst>
          </p:cNvPr>
          <p:cNvSpPr/>
          <p:nvPr/>
        </p:nvSpPr>
        <p:spPr>
          <a:xfrm>
            <a:off x="6547809" y="1710225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E7983B66-DCDD-4EA1-99B2-8EFDC3061B2A}"/>
              </a:ext>
            </a:extLst>
          </p:cNvPr>
          <p:cNvSpPr txBox="1"/>
          <p:nvPr/>
        </p:nvSpPr>
        <p:spPr>
          <a:xfrm>
            <a:off x="6835807" y="1684064"/>
            <a:ext cx="143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5" name="Arc 53">
            <a:extLst>
              <a:ext uri="{FF2B5EF4-FFF2-40B4-BE49-F238E27FC236}">
                <a16:creationId xmlns:a16="http://schemas.microsoft.com/office/drawing/2014/main" id="{23A18C63-6BBC-48DA-9500-A6A5AFBBDD13}"/>
              </a:ext>
            </a:extLst>
          </p:cNvPr>
          <p:cNvSpPr/>
          <p:nvPr/>
        </p:nvSpPr>
        <p:spPr>
          <a:xfrm>
            <a:off x="6547809" y="2242886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53">
            <a:extLst>
              <a:ext uri="{FF2B5EF4-FFF2-40B4-BE49-F238E27FC236}">
                <a16:creationId xmlns:a16="http://schemas.microsoft.com/office/drawing/2014/main" id="{136BE414-E289-4517-92C5-D11A4A3D6B60}"/>
              </a:ext>
            </a:extLst>
          </p:cNvPr>
          <p:cNvSpPr/>
          <p:nvPr/>
        </p:nvSpPr>
        <p:spPr>
          <a:xfrm>
            <a:off x="7098225" y="2722280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53">
            <a:extLst>
              <a:ext uri="{FF2B5EF4-FFF2-40B4-BE49-F238E27FC236}">
                <a16:creationId xmlns:a16="http://schemas.microsoft.com/office/drawing/2014/main" id="{0B2AF8A4-CE4F-43F6-8323-86B7EB0BBEA8}"/>
              </a:ext>
            </a:extLst>
          </p:cNvPr>
          <p:cNvSpPr/>
          <p:nvPr/>
        </p:nvSpPr>
        <p:spPr>
          <a:xfrm flipH="1">
            <a:off x="5868140" y="3228307"/>
            <a:ext cx="368951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54">
            <a:extLst>
              <a:ext uri="{FF2B5EF4-FFF2-40B4-BE49-F238E27FC236}">
                <a16:creationId xmlns:a16="http://schemas.microsoft.com/office/drawing/2014/main" id="{58C5FB2D-0E84-44BE-97C4-01345127BE68}"/>
              </a:ext>
            </a:extLst>
          </p:cNvPr>
          <p:cNvSpPr txBox="1"/>
          <p:nvPr/>
        </p:nvSpPr>
        <p:spPr>
          <a:xfrm>
            <a:off x="6764786" y="2341013"/>
            <a:ext cx="94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54">
            <a:extLst>
              <a:ext uri="{FF2B5EF4-FFF2-40B4-BE49-F238E27FC236}">
                <a16:creationId xmlns:a16="http://schemas.microsoft.com/office/drawing/2014/main" id="{30729D5C-B720-414C-AA43-F7ABCE10EE30}"/>
              </a:ext>
            </a:extLst>
          </p:cNvPr>
          <p:cNvSpPr txBox="1"/>
          <p:nvPr/>
        </p:nvSpPr>
        <p:spPr>
          <a:xfrm>
            <a:off x="7332956" y="2811530"/>
            <a:ext cx="612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11D390AF-B876-4120-B9B3-25808345104D}"/>
                  </a:ext>
                </a:extLst>
              </p:cNvPr>
              <p:cNvSpPr txBox="1"/>
              <p:nvPr/>
            </p:nvSpPr>
            <p:spPr>
              <a:xfrm>
                <a:off x="4021585" y="3077861"/>
                <a:ext cx="18731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an appropriate form. Since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real constant, the solutions will be as well. </a:t>
                </a: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11D390AF-B876-4120-B9B3-258083451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585" y="3077861"/>
                <a:ext cx="1873187" cy="830997"/>
              </a:xfrm>
              <a:prstGeom prst="rect">
                <a:avLst/>
              </a:prstGeom>
              <a:blipFill>
                <a:blip r:embed="rId16"/>
                <a:stretch>
                  <a:fillRect t="-735" r="-326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54">
            <a:extLst>
              <a:ext uri="{FF2B5EF4-FFF2-40B4-BE49-F238E27FC236}">
                <a16:creationId xmlns:a16="http://schemas.microsoft.com/office/drawing/2014/main" id="{2264CAEA-4533-49A0-B7CF-D3D53EA44208}"/>
              </a:ext>
            </a:extLst>
          </p:cNvPr>
          <p:cNvSpPr txBox="1"/>
          <p:nvPr/>
        </p:nvSpPr>
        <p:spPr>
          <a:xfrm>
            <a:off x="4751034" y="4268949"/>
            <a:ext cx="3602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Since the auxiliary equation had 2 real roots, the particle will be subject to heavy dampening</a:t>
            </a:r>
          </a:p>
        </p:txBody>
      </p:sp>
    </p:spTree>
    <p:extLst>
      <p:ext uri="{BB962C8B-B14F-4D97-AF65-F5344CB8AC3E}">
        <p14:creationId xmlns:p14="http://schemas.microsoft.com/office/powerpoint/2010/main" val="260281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7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One end of a light elastic spring is attached to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attached to the other end and hangs in equilibrium vertically below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pulled vertically down from its equilibrium position and released from rest. A resistance proportional to 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equation of motion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given as: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positive real constant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its equilibrium position.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a) Find the general solution to the differential equation.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08E3142-85CB-4FDB-A9AD-C401A273E30F}"/>
                  </a:ext>
                </a:extLst>
              </p:cNvPr>
              <p:cNvSpPr txBox="1"/>
              <p:nvPr/>
            </p:nvSpPr>
            <p:spPr>
              <a:xfrm>
                <a:off x="1034689" y="4604258"/>
                <a:ext cx="2203488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08E3142-85CB-4FDB-A9AD-C401A273E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89" y="4604258"/>
                <a:ext cx="2203488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B4EE7FE-600D-443F-A297-4A4DECCA12E5}"/>
                  </a:ext>
                </a:extLst>
              </p:cNvPr>
              <p:cNvSpPr txBox="1"/>
              <p:nvPr/>
            </p:nvSpPr>
            <p:spPr>
              <a:xfrm>
                <a:off x="4178863" y="1445288"/>
                <a:ext cx="1928798" cy="432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B4EE7FE-600D-443F-A297-4A4DECCA1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863" y="1445288"/>
                <a:ext cx="1928798" cy="4322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A63E021-82BF-43E6-9E6C-3ACEB4F24CDF}"/>
                  </a:ext>
                </a:extLst>
              </p:cNvPr>
              <p:cNvSpPr txBox="1"/>
              <p:nvPr/>
            </p:nvSpPr>
            <p:spPr>
              <a:xfrm>
                <a:off x="4420038" y="2112592"/>
                <a:ext cx="16821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A63E021-82BF-43E6-9E6C-3ACEB4F2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38" y="2112592"/>
                <a:ext cx="1682127" cy="215444"/>
              </a:xfrm>
              <a:prstGeom prst="rect">
                <a:avLst/>
              </a:prstGeom>
              <a:blipFill>
                <a:blip r:embed="rId12"/>
                <a:stretch>
                  <a:fillRect l="-725" r="-181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443738A-47AD-49AC-9FF0-32641AEB3A63}"/>
                  </a:ext>
                </a:extLst>
              </p:cNvPr>
              <p:cNvSpPr txBox="1"/>
              <p:nvPr/>
            </p:nvSpPr>
            <p:spPr>
              <a:xfrm>
                <a:off x="5575614" y="2424790"/>
                <a:ext cx="1682320" cy="45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443738A-47AD-49AC-9FF0-32641AEB3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614" y="2424790"/>
                <a:ext cx="1682320" cy="4596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ABD3707-6525-46AA-8183-33E319262F1D}"/>
                  </a:ext>
                </a:extLst>
              </p:cNvPr>
              <p:cNvSpPr txBox="1"/>
              <p:nvPr/>
            </p:nvSpPr>
            <p:spPr>
              <a:xfrm>
                <a:off x="5568215" y="2958930"/>
                <a:ext cx="2467662" cy="505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−4(1)(2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ABD3707-6525-46AA-8183-33E319262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215" y="2958930"/>
                <a:ext cx="2467662" cy="5052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2F2AE61-C91A-4E40-A902-43366D6E169C}"/>
                  </a:ext>
                </a:extLst>
              </p:cNvPr>
              <p:cNvSpPr txBox="1"/>
              <p:nvPr/>
            </p:nvSpPr>
            <p:spPr>
              <a:xfrm>
                <a:off x="5578573" y="3555214"/>
                <a:ext cx="1524263" cy="459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2F2AE61-C91A-4E40-A902-43366D6E1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73" y="3555214"/>
                <a:ext cx="1524263" cy="4596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A3F9E3E-4198-4CC9-B04C-819CE8CBFC30}"/>
                  </a:ext>
                </a:extLst>
              </p:cNvPr>
              <p:cNvSpPr txBox="1"/>
              <p:nvPr/>
            </p:nvSpPr>
            <p:spPr>
              <a:xfrm>
                <a:off x="5580053" y="4213640"/>
                <a:ext cx="1241494" cy="407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A3F9E3E-4198-4CC9-B04C-819CE8CBF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53" y="4213640"/>
                <a:ext cx="1241494" cy="407612"/>
              </a:xfrm>
              <a:prstGeom prst="rect">
                <a:avLst/>
              </a:prstGeom>
              <a:blipFill>
                <a:blip r:embed="rId16"/>
                <a:stretch>
                  <a:fillRect l="-1471" r="-245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DB91936-E4A7-4655-8E1C-3EE33F98422D}"/>
                  </a:ext>
                </a:extLst>
              </p:cNvPr>
              <p:cNvSpPr txBox="1"/>
              <p:nvPr/>
            </p:nvSpPr>
            <p:spPr>
              <a:xfrm>
                <a:off x="5581533" y="4827678"/>
                <a:ext cx="1042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DB91936-E4A7-4655-8E1C-3EE33F984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533" y="4827678"/>
                <a:ext cx="1042721" cy="215444"/>
              </a:xfrm>
              <a:prstGeom prst="rect">
                <a:avLst/>
              </a:prstGeom>
              <a:blipFill>
                <a:blip r:embed="rId17"/>
                <a:stretch>
                  <a:fillRect l="-2339" r="-2924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4">
                <a:extLst>
                  <a:ext uri="{FF2B5EF4-FFF2-40B4-BE49-F238E27FC236}">
                    <a16:creationId xmlns:a16="http://schemas.microsoft.com/office/drawing/2014/main" id="{8773C1D7-8A6C-4790-9704-73C77742FAD4}"/>
                  </a:ext>
                </a:extLst>
              </p:cNvPr>
              <p:cNvSpPr txBox="1"/>
              <p:nvPr/>
            </p:nvSpPr>
            <p:spPr>
              <a:xfrm>
                <a:off x="5538144" y="5294769"/>
                <a:ext cx="2351413" cy="3115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𝐵𝑠𝑖𝑛𝑘𝑡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24">
                <a:extLst>
                  <a:ext uri="{FF2B5EF4-FFF2-40B4-BE49-F238E27FC236}">
                    <a16:creationId xmlns:a16="http://schemas.microsoft.com/office/drawing/2014/main" id="{8773C1D7-8A6C-4790-9704-73C77742F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144" y="5294769"/>
                <a:ext cx="2351413" cy="3115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53">
            <a:extLst>
              <a:ext uri="{FF2B5EF4-FFF2-40B4-BE49-F238E27FC236}">
                <a16:creationId xmlns:a16="http://schemas.microsoft.com/office/drawing/2014/main" id="{54905CC6-A002-46E1-B47F-BFDBA820F6E4}"/>
              </a:ext>
            </a:extLst>
          </p:cNvPr>
          <p:cNvSpPr/>
          <p:nvPr/>
        </p:nvSpPr>
        <p:spPr>
          <a:xfrm>
            <a:off x="6067975" y="1701172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54">
            <a:extLst>
              <a:ext uri="{FF2B5EF4-FFF2-40B4-BE49-F238E27FC236}">
                <a16:creationId xmlns:a16="http://schemas.microsoft.com/office/drawing/2014/main" id="{D415B64E-4875-4C0A-992F-A2BB0B4EC406}"/>
              </a:ext>
            </a:extLst>
          </p:cNvPr>
          <p:cNvSpPr txBox="1"/>
          <p:nvPr/>
        </p:nvSpPr>
        <p:spPr>
          <a:xfrm>
            <a:off x="6319759" y="1684064"/>
            <a:ext cx="143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43" name="Arc 53">
            <a:extLst>
              <a:ext uri="{FF2B5EF4-FFF2-40B4-BE49-F238E27FC236}">
                <a16:creationId xmlns:a16="http://schemas.microsoft.com/office/drawing/2014/main" id="{1FCF92A5-D8D3-4797-8DF5-3E6F986AF0D2}"/>
              </a:ext>
            </a:extLst>
          </p:cNvPr>
          <p:cNvSpPr/>
          <p:nvPr/>
        </p:nvSpPr>
        <p:spPr>
          <a:xfrm>
            <a:off x="7960149" y="2715160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53">
            <a:extLst>
              <a:ext uri="{FF2B5EF4-FFF2-40B4-BE49-F238E27FC236}">
                <a16:creationId xmlns:a16="http://schemas.microsoft.com/office/drawing/2014/main" id="{56CD9486-E932-4849-BEE8-9C24E953D076}"/>
              </a:ext>
            </a:extLst>
          </p:cNvPr>
          <p:cNvSpPr/>
          <p:nvPr/>
        </p:nvSpPr>
        <p:spPr>
          <a:xfrm>
            <a:off x="7208712" y="2208166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53">
            <a:extLst>
              <a:ext uri="{FF2B5EF4-FFF2-40B4-BE49-F238E27FC236}">
                <a16:creationId xmlns:a16="http://schemas.microsoft.com/office/drawing/2014/main" id="{8A7592E5-912B-437A-9486-FB22895E88E6}"/>
              </a:ext>
            </a:extLst>
          </p:cNvPr>
          <p:cNvSpPr/>
          <p:nvPr/>
        </p:nvSpPr>
        <p:spPr>
          <a:xfrm>
            <a:off x="7878668" y="3258368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53">
            <a:extLst>
              <a:ext uri="{FF2B5EF4-FFF2-40B4-BE49-F238E27FC236}">
                <a16:creationId xmlns:a16="http://schemas.microsoft.com/office/drawing/2014/main" id="{2975ECCB-CAE2-4ACC-B786-DEBE1507B944}"/>
              </a:ext>
            </a:extLst>
          </p:cNvPr>
          <p:cNvSpPr/>
          <p:nvPr/>
        </p:nvSpPr>
        <p:spPr>
          <a:xfrm>
            <a:off x="7009536" y="3855896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53">
            <a:extLst>
              <a:ext uri="{FF2B5EF4-FFF2-40B4-BE49-F238E27FC236}">
                <a16:creationId xmlns:a16="http://schemas.microsoft.com/office/drawing/2014/main" id="{FCDC6CBF-9B21-471D-87F8-92BDCB320552}"/>
              </a:ext>
            </a:extLst>
          </p:cNvPr>
          <p:cNvSpPr/>
          <p:nvPr/>
        </p:nvSpPr>
        <p:spPr>
          <a:xfrm>
            <a:off x="6728878" y="4408157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53">
            <a:extLst>
              <a:ext uri="{FF2B5EF4-FFF2-40B4-BE49-F238E27FC236}">
                <a16:creationId xmlns:a16="http://schemas.microsoft.com/office/drawing/2014/main" id="{CF3FEB70-6466-41B3-BE4B-62FDEB9E798B}"/>
              </a:ext>
            </a:extLst>
          </p:cNvPr>
          <p:cNvSpPr/>
          <p:nvPr/>
        </p:nvSpPr>
        <p:spPr>
          <a:xfrm>
            <a:off x="7643277" y="4960419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54">
            <a:extLst>
              <a:ext uri="{FF2B5EF4-FFF2-40B4-BE49-F238E27FC236}">
                <a16:creationId xmlns:a16="http://schemas.microsoft.com/office/drawing/2014/main" id="{3A76D025-C02F-40F6-BCA6-BEA16F5372FF}"/>
              </a:ext>
            </a:extLst>
          </p:cNvPr>
          <p:cNvSpPr txBox="1"/>
          <p:nvPr/>
        </p:nvSpPr>
        <p:spPr>
          <a:xfrm>
            <a:off x="7333747" y="2191058"/>
            <a:ext cx="172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4">
                <a:extLst>
                  <a:ext uri="{FF2B5EF4-FFF2-40B4-BE49-F238E27FC236}">
                    <a16:creationId xmlns:a16="http://schemas.microsoft.com/office/drawing/2014/main" id="{00BDEE4A-2E27-4D9E-BD8A-26669C7CE441}"/>
                  </a:ext>
                </a:extLst>
              </p:cNvPr>
              <p:cNvSpPr txBox="1"/>
              <p:nvPr/>
            </p:nvSpPr>
            <p:spPr>
              <a:xfrm>
                <a:off x="8094239" y="2725213"/>
                <a:ext cx="1131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54">
                <a:extLst>
                  <a:ext uri="{FF2B5EF4-FFF2-40B4-BE49-F238E27FC236}">
                    <a16:creationId xmlns:a16="http://schemas.microsoft.com/office/drawing/2014/main" id="{00BDEE4A-2E27-4D9E-BD8A-26669C7CE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239" y="2725213"/>
                <a:ext cx="1131243" cy="461665"/>
              </a:xfrm>
              <a:prstGeom prst="rect">
                <a:avLst/>
              </a:prstGeom>
              <a:blipFill>
                <a:blip r:embed="rId1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4">
            <a:extLst>
              <a:ext uri="{FF2B5EF4-FFF2-40B4-BE49-F238E27FC236}">
                <a16:creationId xmlns:a16="http://schemas.microsoft.com/office/drawing/2014/main" id="{9943F1CF-7B6F-48B1-B88A-566A9BD247EE}"/>
              </a:ext>
            </a:extLst>
          </p:cNvPr>
          <p:cNvSpPr txBox="1"/>
          <p:nvPr/>
        </p:nvSpPr>
        <p:spPr>
          <a:xfrm>
            <a:off x="8148560" y="3349902"/>
            <a:ext cx="80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4">
                <a:extLst>
                  <a:ext uri="{FF2B5EF4-FFF2-40B4-BE49-F238E27FC236}">
                    <a16:creationId xmlns:a16="http://schemas.microsoft.com/office/drawing/2014/main" id="{DBAC1F95-1DC1-4CDF-8B4F-E62DD92FDA1A}"/>
                  </a:ext>
                </a:extLst>
              </p:cNvPr>
              <p:cNvSpPr txBox="1"/>
              <p:nvPr/>
            </p:nvSpPr>
            <p:spPr>
              <a:xfrm>
                <a:off x="7161291" y="3884056"/>
                <a:ext cx="2136618" cy="32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𝑖𝑘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4">
                <a:extLst>
                  <a:ext uri="{FF2B5EF4-FFF2-40B4-BE49-F238E27FC236}">
                    <a16:creationId xmlns:a16="http://schemas.microsoft.com/office/drawing/2014/main" id="{DBAC1F95-1DC1-4CDF-8B4F-E62DD92FD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91" y="3884056"/>
                <a:ext cx="2136618" cy="322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4">
            <a:extLst>
              <a:ext uri="{FF2B5EF4-FFF2-40B4-BE49-F238E27FC236}">
                <a16:creationId xmlns:a16="http://schemas.microsoft.com/office/drawing/2014/main" id="{8CDBEE23-4287-4A20-A50A-484D78886F7C}"/>
              </a:ext>
            </a:extLst>
          </p:cNvPr>
          <p:cNvSpPr txBox="1"/>
          <p:nvPr/>
        </p:nvSpPr>
        <p:spPr>
          <a:xfrm>
            <a:off x="6915338" y="4489129"/>
            <a:ext cx="87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4">
                <a:extLst>
                  <a:ext uri="{FF2B5EF4-FFF2-40B4-BE49-F238E27FC236}">
                    <a16:creationId xmlns:a16="http://schemas.microsoft.com/office/drawing/2014/main" id="{72B65D86-1842-4802-904B-A1BC2517B121}"/>
                  </a:ext>
                </a:extLst>
              </p:cNvPr>
              <p:cNvSpPr txBox="1"/>
              <p:nvPr/>
            </p:nvSpPr>
            <p:spPr>
              <a:xfrm>
                <a:off x="7766365" y="4896536"/>
                <a:ext cx="1495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complex form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4">
                <a:extLst>
                  <a:ext uri="{FF2B5EF4-FFF2-40B4-BE49-F238E27FC236}">
                    <a16:creationId xmlns:a16="http://schemas.microsoft.com/office/drawing/2014/main" id="{72B65D86-1842-4802-904B-A1BC2517B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365" y="4896536"/>
                <a:ext cx="1495331" cy="646331"/>
              </a:xfrm>
              <a:prstGeom prst="rect">
                <a:avLst/>
              </a:prstGeom>
              <a:blipFill>
                <a:blip r:embed="rId21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One end of a light elastic spring is attached to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attached to the other end and hangs in equilibrium vertically below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The particle is pulled vertically down from its equilibrium position and released from rest. A resistance proportional to 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equation of motion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given as: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positive real constant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its equilibrium position.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period of the motion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08E3142-85CB-4FDB-A9AD-C401A273E30F}"/>
                  </a:ext>
                </a:extLst>
              </p:cNvPr>
              <p:cNvSpPr txBox="1"/>
              <p:nvPr/>
            </p:nvSpPr>
            <p:spPr>
              <a:xfrm>
                <a:off x="1034689" y="4604258"/>
                <a:ext cx="2203488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08E3142-85CB-4FDB-A9AD-C401A273E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89" y="4604258"/>
                <a:ext cx="2203488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4">
                <a:extLst>
                  <a:ext uri="{FF2B5EF4-FFF2-40B4-BE49-F238E27FC236}">
                    <a16:creationId xmlns:a16="http://schemas.microsoft.com/office/drawing/2014/main" id="{8773C1D7-8A6C-4790-9704-73C77742FAD4}"/>
                  </a:ext>
                </a:extLst>
              </p:cNvPr>
              <p:cNvSpPr txBox="1"/>
              <p:nvPr/>
            </p:nvSpPr>
            <p:spPr>
              <a:xfrm>
                <a:off x="4641852" y="1501367"/>
                <a:ext cx="2351413" cy="3115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𝐵𝑠𝑖𝑛𝑘𝑡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24">
                <a:extLst>
                  <a:ext uri="{FF2B5EF4-FFF2-40B4-BE49-F238E27FC236}">
                    <a16:creationId xmlns:a16="http://schemas.microsoft.com/office/drawing/2014/main" id="{8773C1D7-8A6C-4790-9704-73C77742F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852" y="1501367"/>
                <a:ext cx="2351413" cy="3115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052CCFE-B781-4B54-822F-3010165411C5}"/>
              </a:ext>
            </a:extLst>
          </p:cNvPr>
          <p:cNvCxnSpPr>
            <a:cxnSpLocks/>
          </p:cNvCxnSpPr>
          <p:nvPr/>
        </p:nvCxnSpPr>
        <p:spPr>
          <a:xfrm flipV="1">
            <a:off x="5794218" y="1749553"/>
            <a:ext cx="113875" cy="7492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690A3831-FCDA-4CD3-B4CB-9A8ACAD2604E}"/>
              </a:ext>
            </a:extLst>
          </p:cNvPr>
          <p:cNvCxnSpPr>
            <a:cxnSpLocks/>
          </p:cNvCxnSpPr>
          <p:nvPr/>
        </p:nvCxnSpPr>
        <p:spPr>
          <a:xfrm flipV="1">
            <a:off x="5948127" y="1757098"/>
            <a:ext cx="709895" cy="768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AA02FAC-F76B-4B00-92F4-F59BF3B3C531}"/>
                  </a:ext>
                </a:extLst>
              </p:cNvPr>
              <p:cNvSpPr txBox="1"/>
              <p:nvPr/>
            </p:nvSpPr>
            <p:spPr>
              <a:xfrm>
                <a:off x="4284837" y="2601861"/>
                <a:ext cx="4095683" cy="136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period of the regular sine or cosine graph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This has been vertically ‘stretched’ by a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the period of this motion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AA02FAC-F76B-4B00-92F4-F59BF3B3C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37" y="2601861"/>
                <a:ext cx="4095683" cy="1368195"/>
              </a:xfrm>
              <a:prstGeom prst="rect">
                <a:avLst/>
              </a:prstGeom>
              <a:blipFill>
                <a:blip r:embed="rId12"/>
                <a:stretch>
                  <a:fillRect t="-893" r="-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1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191FA8-4F35-4910-9227-A83D14FF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600200"/>
            <a:ext cx="3654049" cy="509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itchFamily="66" charset="0"/>
              </a:rPr>
              <a:t>You need to be able to use differential equations when working with forced harmonic motion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Forced harmonic motion involved situations when an outside force affects the motion.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For example, someone pushing a swing means the swing will oscillate differently to what it would do naturally.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Second-order non-homogenous differential equations can be used to model this…</a:t>
            </a:r>
            <a:endParaRPr 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22E25C2-8DFD-4108-8877-92E595C9692C}"/>
                  </a:ext>
                </a:extLst>
              </p:cNvPr>
              <p:cNvSpPr txBox="1"/>
              <p:nvPr/>
            </p:nvSpPr>
            <p:spPr>
              <a:xfrm>
                <a:off x="1102311" y="5603289"/>
                <a:ext cx="1983300" cy="4322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22E25C2-8DFD-4108-8877-92E595C96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11" y="5603289"/>
                <a:ext cx="1983300" cy="4322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D511D41-BAE7-4722-BAF6-0D87A7DF63BB}"/>
              </a:ext>
            </a:extLst>
          </p:cNvPr>
          <p:cNvCxnSpPr>
            <a:cxnSpLocks/>
          </p:cNvCxnSpPr>
          <p:nvPr/>
        </p:nvCxnSpPr>
        <p:spPr>
          <a:xfrm flipH="1">
            <a:off x="3115832" y="5122416"/>
            <a:ext cx="887997" cy="6917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BAE0511-F075-4EC8-9DC5-4D6F927857EA}"/>
                  </a:ext>
                </a:extLst>
              </p:cNvPr>
              <p:cNvSpPr txBox="1"/>
              <p:nvPr/>
            </p:nvSpPr>
            <p:spPr>
              <a:xfrm>
                <a:off x="4182701" y="4788228"/>
                <a:ext cx="459916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used to include the  outside force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will therefore need to use particular integrals when solving these problems (as in the previous chapter)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BAE0511-F075-4EC8-9DC5-4D6F92785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701" y="4788228"/>
                <a:ext cx="4599160" cy="1169551"/>
              </a:xfrm>
              <a:prstGeom prst="rect">
                <a:avLst/>
              </a:prstGeom>
              <a:blipFill>
                <a:blip r:embed="rId11"/>
                <a:stretch>
                  <a:fillRect l="-397" t="-521" r="-795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6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1.5kg is moving along the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the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 and 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Three forces act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namely a restoring force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7.5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 resistance to motion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acting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7498C7A5-E405-4858-B008-EAD6A0D8732F}"/>
              </a:ext>
            </a:extLst>
          </p:cNvPr>
          <p:cNvCxnSpPr>
            <a:cxnSpLocks/>
          </p:cNvCxnSpPr>
          <p:nvPr/>
        </p:nvCxnSpPr>
        <p:spPr>
          <a:xfrm flipH="1" flipV="1">
            <a:off x="2004423" y="3626924"/>
            <a:ext cx="1768412" cy="13110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C710F5B-F8C4-4871-8E61-B01345F301D2}"/>
                  </a:ext>
                </a:extLst>
              </p:cNvPr>
              <p:cNvSpPr txBox="1"/>
              <p:nvPr/>
            </p:nvSpPr>
            <p:spPr>
              <a:xfrm>
                <a:off x="3701813" y="4898892"/>
                <a:ext cx="30872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‘restoring force’ is a force which acts to bring the particle into equilibrium. So in this case it acts in the direction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C710F5B-F8C4-4871-8E61-B01345F30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13" y="4898892"/>
                <a:ext cx="3087231" cy="646331"/>
              </a:xfrm>
              <a:prstGeom prst="rect">
                <a:avLst/>
              </a:prstGeom>
              <a:blipFill>
                <a:blip r:embed="rId10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9623E5-4199-4D1E-B4DA-73A5116794CD}"/>
              </a:ext>
            </a:extLst>
          </p:cNvPr>
          <p:cNvSpPr txBox="1"/>
          <p:nvPr/>
        </p:nvSpPr>
        <p:spPr>
          <a:xfrm>
            <a:off x="4953125" y="1316972"/>
            <a:ext cx="290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Draw a diagram, including forces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8170906-DFE1-431C-898A-7CEA12C2DFBC}"/>
              </a:ext>
            </a:extLst>
          </p:cNvPr>
          <p:cNvCxnSpPr>
            <a:cxnSpLocks/>
          </p:cNvCxnSpPr>
          <p:nvPr/>
        </p:nvCxnSpPr>
        <p:spPr>
          <a:xfrm>
            <a:off x="5024761" y="2876365"/>
            <a:ext cx="27698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2E382FD-8C37-4DBB-A95C-01BDF7B929B6}"/>
              </a:ext>
            </a:extLst>
          </p:cNvPr>
          <p:cNvGrpSpPr/>
          <p:nvPr/>
        </p:nvGrpSpPr>
        <p:grpSpPr>
          <a:xfrm>
            <a:off x="5211192" y="2787588"/>
            <a:ext cx="152400" cy="170156"/>
            <a:chOff x="5060272" y="3329126"/>
            <a:chExt cx="152400" cy="170156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34B23BA9-D016-48D9-91FD-B650910C167B}"/>
                </a:ext>
              </a:extLst>
            </p:cNvPr>
            <p:cNvCxnSpPr>
              <a:cxnSpLocks/>
            </p:cNvCxnSpPr>
            <p:nvPr/>
          </p:nvCxnSpPr>
          <p:spPr>
            <a:xfrm>
              <a:off x="5060272" y="332912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32580264-684E-4756-87A7-B4B7A81B15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1752" y="333060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1A57F25-E335-4A5C-BBA2-CA9C698FE216}"/>
                  </a:ext>
                </a:extLst>
              </p:cNvPr>
              <p:cNvSpPr txBox="1"/>
              <p:nvPr/>
            </p:nvSpPr>
            <p:spPr>
              <a:xfrm>
                <a:off x="5113539" y="2938509"/>
                <a:ext cx="3637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1A57F25-E335-4A5C-BBA2-CA9C698FE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539" y="2938509"/>
                <a:ext cx="36375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C53CAD3-87E0-44FD-BACA-4634DBAB5960}"/>
              </a:ext>
            </a:extLst>
          </p:cNvPr>
          <p:cNvGrpSpPr/>
          <p:nvPr/>
        </p:nvGrpSpPr>
        <p:grpSpPr>
          <a:xfrm>
            <a:off x="7369946" y="2797945"/>
            <a:ext cx="152400" cy="170156"/>
            <a:chOff x="5060272" y="3329126"/>
            <a:chExt cx="152400" cy="170156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3A43F6B-2FDA-462A-AAE1-A44C13F79209}"/>
                </a:ext>
              </a:extLst>
            </p:cNvPr>
            <p:cNvCxnSpPr>
              <a:cxnSpLocks/>
            </p:cNvCxnSpPr>
            <p:nvPr/>
          </p:nvCxnSpPr>
          <p:spPr>
            <a:xfrm>
              <a:off x="5060272" y="332912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12E87368-3713-4172-A4DB-CC3BFB2EDF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1752" y="333060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E7FC2FF-C8D3-498B-8533-93F78AD87255}"/>
                  </a:ext>
                </a:extLst>
              </p:cNvPr>
              <p:cNvSpPr txBox="1"/>
              <p:nvPr/>
            </p:nvSpPr>
            <p:spPr>
              <a:xfrm>
                <a:off x="7279690" y="2938509"/>
                <a:ext cx="3637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E7FC2FF-C8D3-498B-8533-93F78AD87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90" y="2938509"/>
                <a:ext cx="36375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1CB3552-EC60-4B3C-A7A3-BEDE75A46F3C}"/>
              </a:ext>
            </a:extLst>
          </p:cNvPr>
          <p:cNvCxnSpPr>
            <a:cxnSpLocks/>
          </p:cNvCxnSpPr>
          <p:nvPr/>
        </p:nvCxnSpPr>
        <p:spPr>
          <a:xfrm>
            <a:off x="5246702" y="3231471"/>
            <a:ext cx="225492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E251E6-12D8-430D-BBB8-CA21EBE45C5B}"/>
                  </a:ext>
                </a:extLst>
              </p:cNvPr>
              <p:cNvSpPr txBox="1"/>
              <p:nvPr/>
            </p:nvSpPr>
            <p:spPr>
              <a:xfrm>
                <a:off x="6161103" y="3160452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E251E6-12D8-430D-BBB8-CA21EBE45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103" y="3160452"/>
                <a:ext cx="33919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019E3D7-4388-4954-A24B-9AF9B1E6BCC9}"/>
              </a:ext>
            </a:extLst>
          </p:cNvPr>
          <p:cNvCxnSpPr>
            <a:cxnSpLocks/>
          </p:cNvCxnSpPr>
          <p:nvPr/>
        </p:nvCxnSpPr>
        <p:spPr>
          <a:xfrm>
            <a:off x="6782540" y="2602636"/>
            <a:ext cx="6569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F39BDA6A-4FCC-4363-BC00-9184ECE7192F}"/>
              </a:ext>
            </a:extLst>
          </p:cNvPr>
          <p:cNvCxnSpPr>
            <a:cxnSpLocks/>
          </p:cNvCxnSpPr>
          <p:nvPr/>
        </p:nvCxnSpPr>
        <p:spPr>
          <a:xfrm>
            <a:off x="6784019" y="2231253"/>
            <a:ext cx="6569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E01EE28-BCB9-4DC8-85AD-86162ECD325A}"/>
                  </a:ext>
                </a:extLst>
              </p:cNvPr>
              <p:cNvSpPr txBox="1"/>
              <p:nvPr/>
            </p:nvSpPr>
            <p:spPr>
              <a:xfrm>
                <a:off x="6897948" y="2370340"/>
                <a:ext cx="5748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7.5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E01EE28-BCB9-4DC8-85AD-86162ECD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48" y="2370340"/>
                <a:ext cx="57483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5505A4D-B4F6-4C53-BEE3-B12FDD7D8607}"/>
                  </a:ext>
                </a:extLst>
              </p:cNvPr>
              <p:cNvSpPr txBox="1"/>
              <p:nvPr/>
            </p:nvSpPr>
            <p:spPr>
              <a:xfrm>
                <a:off x="6933460" y="1997479"/>
                <a:ext cx="4399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5505A4D-B4F6-4C53-BEE3-B12FDD7D8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60" y="1997479"/>
                <a:ext cx="43999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F7CFBF6F-FB7C-43B9-B727-AC12D1CBA85A}"/>
              </a:ext>
            </a:extLst>
          </p:cNvPr>
          <p:cNvCxnSpPr>
            <a:cxnSpLocks/>
          </p:cNvCxnSpPr>
          <p:nvPr/>
        </p:nvCxnSpPr>
        <p:spPr>
          <a:xfrm flipH="1">
            <a:off x="7788674" y="2410286"/>
            <a:ext cx="70725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8BCDE39-999B-4727-9CCA-DCD858C908BD}"/>
              </a:ext>
            </a:extLst>
          </p:cNvPr>
          <p:cNvCxnSpPr>
            <a:cxnSpLocks/>
          </p:cNvCxnSpPr>
          <p:nvPr/>
        </p:nvCxnSpPr>
        <p:spPr>
          <a:xfrm flipH="1">
            <a:off x="7874492" y="2410033"/>
            <a:ext cx="48975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F66A635-212C-44BB-981C-FD8827E24759}"/>
                  </a:ext>
                </a:extLst>
              </p:cNvPr>
              <p:cNvSpPr txBox="1"/>
              <p:nvPr/>
            </p:nvSpPr>
            <p:spPr>
              <a:xfrm>
                <a:off x="7954392" y="2157275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F66A635-212C-44BB-981C-FD8827E24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2" y="2157275"/>
                <a:ext cx="339195" cy="307777"/>
              </a:xfrm>
              <a:prstGeom prst="rect">
                <a:avLst/>
              </a:prstGeom>
              <a:blipFill>
                <a:blip r:embed="rId16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26A01DD9-AC8A-48BE-BAAA-12F6A2F19136}"/>
              </a:ext>
            </a:extLst>
          </p:cNvPr>
          <p:cNvCxnSpPr>
            <a:cxnSpLocks/>
          </p:cNvCxnSpPr>
          <p:nvPr/>
        </p:nvCxnSpPr>
        <p:spPr>
          <a:xfrm flipH="1">
            <a:off x="6785497" y="1868740"/>
            <a:ext cx="6569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F2845E7-4853-4F1B-B554-943F00BA81F7}"/>
                  </a:ext>
                </a:extLst>
              </p:cNvPr>
              <p:cNvSpPr txBox="1"/>
              <p:nvPr/>
            </p:nvSpPr>
            <p:spPr>
              <a:xfrm>
                <a:off x="6730750" y="1626088"/>
                <a:ext cx="7532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F2845E7-4853-4F1B-B554-943F00BA8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750" y="1626088"/>
                <a:ext cx="753283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8FC60FC-9767-4975-BAC2-0BD933538728}"/>
              </a:ext>
            </a:extLst>
          </p:cNvPr>
          <p:cNvSpPr txBox="1"/>
          <p:nvPr/>
        </p:nvSpPr>
        <p:spPr>
          <a:xfrm>
            <a:off x="4208016" y="3568823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Resolve horizontally (</a:t>
            </a:r>
            <a:r>
              <a:rPr lang="en-US" sz="14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)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FB1C2C22-8389-4F45-8AC8-B8973D260983}"/>
                  </a:ext>
                </a:extLst>
              </p:cNvPr>
              <p:cNvSpPr txBox="1"/>
              <p:nvPr/>
            </p:nvSpPr>
            <p:spPr>
              <a:xfrm>
                <a:off x="5601811" y="4017145"/>
                <a:ext cx="6449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FB1C2C22-8389-4F45-8AC8-B8973D260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11" y="4017145"/>
                <a:ext cx="644920" cy="215444"/>
              </a:xfrm>
              <a:prstGeom prst="rect">
                <a:avLst/>
              </a:prstGeom>
              <a:blipFill>
                <a:blip r:embed="rId18"/>
                <a:stretch>
                  <a:fillRect l="-5660" r="-18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53">
            <a:extLst>
              <a:ext uri="{FF2B5EF4-FFF2-40B4-BE49-F238E27FC236}">
                <a16:creationId xmlns:a16="http://schemas.microsoft.com/office/drawing/2014/main" id="{3AADBE0D-8C0D-486D-B362-0E8ECD90D07B}"/>
              </a:ext>
            </a:extLst>
          </p:cNvPr>
          <p:cNvSpPr/>
          <p:nvPr/>
        </p:nvSpPr>
        <p:spPr>
          <a:xfrm>
            <a:off x="6313914" y="4154750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54">
            <a:extLst>
              <a:ext uri="{FF2B5EF4-FFF2-40B4-BE49-F238E27FC236}">
                <a16:creationId xmlns:a16="http://schemas.microsoft.com/office/drawing/2014/main" id="{37BE574A-85D9-483E-AB13-C6D0465A26FF}"/>
              </a:ext>
            </a:extLst>
          </p:cNvPr>
          <p:cNvSpPr txBox="1"/>
          <p:nvPr/>
        </p:nvSpPr>
        <p:spPr>
          <a:xfrm>
            <a:off x="6525088" y="4200942"/>
            <a:ext cx="113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D5E5F71-0061-4E31-A7B7-DCA539BFFB5D}"/>
                  </a:ext>
                </a:extLst>
              </p:cNvPr>
              <p:cNvSpPr txBox="1"/>
              <p:nvPr/>
            </p:nvSpPr>
            <p:spPr>
              <a:xfrm>
                <a:off x="4234650" y="4443274"/>
                <a:ext cx="20960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−7.5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=1.5</m:t>
                      </m:r>
                      <m:acc>
                        <m:accPr>
                          <m:chr m:val="̈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D5E5F71-0061-4E31-A7B7-DCA539BFF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50" y="4443274"/>
                <a:ext cx="2096022" cy="215444"/>
              </a:xfrm>
              <a:prstGeom prst="rect">
                <a:avLst/>
              </a:prstGeom>
              <a:blipFill>
                <a:blip r:embed="rId19"/>
                <a:stretch>
                  <a:fillRect l="-1749" r="-1107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C7B1F6A-B109-46E5-B119-A6F010182190}"/>
                  </a:ext>
                </a:extLst>
              </p:cNvPr>
              <p:cNvSpPr txBox="1"/>
              <p:nvPr/>
            </p:nvSpPr>
            <p:spPr>
              <a:xfrm>
                <a:off x="5194921" y="4844252"/>
                <a:ext cx="20960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=1.5</m:t>
                      </m:r>
                      <m:acc>
                        <m:accPr>
                          <m:chr m:val="̈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+7.5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C7B1F6A-B109-46E5-B119-A6F01018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921" y="4844252"/>
                <a:ext cx="2096022" cy="215444"/>
              </a:xfrm>
              <a:prstGeom prst="rect">
                <a:avLst/>
              </a:prstGeom>
              <a:blipFill>
                <a:blip r:embed="rId20"/>
                <a:stretch>
                  <a:fillRect l="-1453" r="-116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63A994E-DB04-4947-ABDD-D677051DB79C}"/>
                  </a:ext>
                </a:extLst>
              </p:cNvPr>
              <p:cNvSpPr txBox="1"/>
              <p:nvPr/>
            </p:nvSpPr>
            <p:spPr>
              <a:xfrm>
                <a:off x="5285176" y="5254105"/>
                <a:ext cx="16247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63A994E-DB04-4947-ABDD-D677051DB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176" y="5254105"/>
                <a:ext cx="1624740" cy="215444"/>
              </a:xfrm>
              <a:prstGeom prst="rect">
                <a:avLst/>
              </a:prstGeom>
              <a:blipFill>
                <a:blip r:embed="rId21"/>
                <a:stretch>
                  <a:fillRect l="-2622" r="-112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A91BEB5-73D7-4679-8C68-2D8195E20057}"/>
                  </a:ext>
                </a:extLst>
              </p:cNvPr>
              <p:cNvSpPr txBox="1"/>
              <p:nvPr/>
            </p:nvSpPr>
            <p:spPr>
              <a:xfrm>
                <a:off x="5286655" y="5575179"/>
                <a:ext cx="1950149" cy="432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A91BEB5-73D7-4679-8C68-2D8195E20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655" y="5575179"/>
                <a:ext cx="1950149" cy="43223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53">
            <a:extLst>
              <a:ext uri="{FF2B5EF4-FFF2-40B4-BE49-F238E27FC236}">
                <a16:creationId xmlns:a16="http://schemas.microsoft.com/office/drawing/2014/main" id="{7B4655F8-582E-42D3-9EF3-CC86E7EB1E39}"/>
              </a:ext>
            </a:extLst>
          </p:cNvPr>
          <p:cNvSpPr/>
          <p:nvPr/>
        </p:nvSpPr>
        <p:spPr>
          <a:xfrm>
            <a:off x="7176527" y="4564602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3">
            <a:extLst>
              <a:ext uri="{FF2B5EF4-FFF2-40B4-BE49-F238E27FC236}">
                <a16:creationId xmlns:a16="http://schemas.microsoft.com/office/drawing/2014/main" id="{1703FFC0-739A-4F03-BAC3-26C2C3C73A59}"/>
              </a:ext>
            </a:extLst>
          </p:cNvPr>
          <p:cNvSpPr/>
          <p:nvPr/>
        </p:nvSpPr>
        <p:spPr>
          <a:xfrm>
            <a:off x="7141016" y="4972975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3">
            <a:extLst>
              <a:ext uri="{FF2B5EF4-FFF2-40B4-BE49-F238E27FC236}">
                <a16:creationId xmlns:a16="http://schemas.microsoft.com/office/drawing/2014/main" id="{1121115C-1B1A-409D-A0E9-186317E6AC51}"/>
              </a:ext>
            </a:extLst>
          </p:cNvPr>
          <p:cNvSpPr/>
          <p:nvPr/>
        </p:nvSpPr>
        <p:spPr>
          <a:xfrm>
            <a:off x="7149894" y="5443491"/>
            <a:ext cx="246686" cy="41002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4">
            <a:extLst>
              <a:ext uri="{FF2B5EF4-FFF2-40B4-BE49-F238E27FC236}">
                <a16:creationId xmlns:a16="http://schemas.microsoft.com/office/drawing/2014/main" id="{A6B7508A-8921-4AD6-B628-9B856F3F2C50}"/>
              </a:ext>
            </a:extLst>
          </p:cNvPr>
          <p:cNvSpPr txBox="1"/>
          <p:nvPr/>
        </p:nvSpPr>
        <p:spPr>
          <a:xfrm>
            <a:off x="7324078" y="4627070"/>
            <a:ext cx="113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54" name="TextBox 54">
            <a:extLst>
              <a:ext uri="{FF2B5EF4-FFF2-40B4-BE49-F238E27FC236}">
                <a16:creationId xmlns:a16="http://schemas.microsoft.com/office/drawing/2014/main" id="{3E1FE542-FA9E-4BD6-BD49-8C2797567656}"/>
              </a:ext>
            </a:extLst>
          </p:cNvPr>
          <p:cNvSpPr txBox="1"/>
          <p:nvPr/>
        </p:nvSpPr>
        <p:spPr>
          <a:xfrm>
            <a:off x="7359590" y="5026566"/>
            <a:ext cx="113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1.5</a:t>
            </a:r>
          </a:p>
        </p:txBody>
      </p:sp>
      <p:sp>
        <p:nvSpPr>
          <p:cNvPr id="59" name="TextBox 54">
            <a:extLst>
              <a:ext uri="{FF2B5EF4-FFF2-40B4-BE49-F238E27FC236}">
                <a16:creationId xmlns:a16="http://schemas.microsoft.com/office/drawing/2014/main" id="{78EDE3AD-7FD0-4AE1-945A-2EA10548631F}"/>
              </a:ext>
            </a:extLst>
          </p:cNvPr>
          <p:cNvSpPr txBox="1"/>
          <p:nvPr/>
        </p:nvSpPr>
        <p:spPr>
          <a:xfrm>
            <a:off x="7306323" y="5417183"/>
            <a:ext cx="174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with equivalent notation</a:t>
            </a:r>
          </a:p>
        </p:txBody>
      </p:sp>
    </p:spTree>
    <p:extLst>
      <p:ext uri="{BB962C8B-B14F-4D97-AF65-F5344CB8AC3E}">
        <p14:creationId xmlns:p14="http://schemas.microsoft.com/office/powerpoint/2010/main" val="36225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7" grpId="0"/>
      <p:bldP spid="24" grpId="0"/>
      <p:bldP spid="28" grpId="0"/>
      <p:bldP spid="30" grpId="0"/>
      <p:bldP spid="33" grpId="0"/>
      <p:bldP spid="34" grpId="0"/>
      <p:bldP spid="37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/>
      <p:bldP spid="54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1.5kg is moving along the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the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 and 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Three forces act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namely a restoring force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7.5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 resistance to motion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acting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D33475-4C83-4DD9-AA45-695CA4F172F5}"/>
              </a:ext>
            </a:extLst>
          </p:cNvPr>
          <p:cNvSpPr txBox="1"/>
          <p:nvPr/>
        </p:nvSpPr>
        <p:spPr>
          <a:xfrm>
            <a:off x="4287914" y="1526960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Complementary function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5E12698-CA04-4E5B-9BE3-B48B779B397F}"/>
                  </a:ext>
                </a:extLst>
              </p:cNvPr>
              <p:cNvSpPr txBox="1"/>
              <p:nvPr/>
            </p:nvSpPr>
            <p:spPr>
              <a:xfrm>
                <a:off x="4285695" y="1975254"/>
                <a:ext cx="1831020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5E12698-CA04-4E5B-9BE3-B48B779B3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695" y="1975254"/>
                <a:ext cx="1831020" cy="524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54573C3-1FC7-4BFD-9AEE-4DC8095477C8}"/>
                  </a:ext>
                </a:extLst>
              </p:cNvPr>
              <p:cNvSpPr txBox="1"/>
              <p:nvPr/>
            </p:nvSpPr>
            <p:spPr>
              <a:xfrm>
                <a:off x="4438093" y="2598170"/>
                <a:ext cx="17673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54573C3-1FC7-4BFD-9AEE-4DC809547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093" y="2598170"/>
                <a:ext cx="176739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260BDFC-FE58-4B71-AD9E-B71535EFE205}"/>
                  </a:ext>
                </a:extLst>
              </p:cNvPr>
              <p:cNvSpPr txBox="1"/>
              <p:nvPr/>
            </p:nvSpPr>
            <p:spPr>
              <a:xfrm>
                <a:off x="5158661" y="3052413"/>
                <a:ext cx="159724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=−2±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260BDFC-FE58-4B71-AD9E-B71535EFE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61" y="3052413"/>
                <a:ext cx="159724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4">
                <a:extLst>
                  <a:ext uri="{FF2B5EF4-FFF2-40B4-BE49-F238E27FC236}">
                    <a16:creationId xmlns:a16="http://schemas.microsoft.com/office/drawing/2014/main" id="{57E4C6F2-96BC-4710-BEB1-30900986234A}"/>
                  </a:ext>
                </a:extLst>
              </p:cNvPr>
              <p:cNvSpPr txBox="1"/>
              <p:nvPr/>
            </p:nvSpPr>
            <p:spPr>
              <a:xfrm>
                <a:off x="5444356" y="3503502"/>
                <a:ext cx="214943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𝐵𝑠𝑖𝑛𝑡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4">
                <a:extLst>
                  <a:ext uri="{FF2B5EF4-FFF2-40B4-BE49-F238E27FC236}">
                    <a16:creationId xmlns:a16="http://schemas.microsoft.com/office/drawing/2014/main" id="{57E4C6F2-96BC-4710-BEB1-309009862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356" y="3503502"/>
                <a:ext cx="214943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53">
            <a:extLst>
              <a:ext uri="{FF2B5EF4-FFF2-40B4-BE49-F238E27FC236}">
                <a16:creationId xmlns:a16="http://schemas.microsoft.com/office/drawing/2014/main" id="{C4359E39-BAC7-4DAE-BE49-FC54DA0381CF}"/>
              </a:ext>
            </a:extLst>
          </p:cNvPr>
          <p:cNvSpPr/>
          <p:nvPr/>
        </p:nvSpPr>
        <p:spPr>
          <a:xfrm>
            <a:off x="5925932" y="2278221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20E43030-6213-4E6C-AF6B-BD70012B1F4C}"/>
              </a:ext>
            </a:extLst>
          </p:cNvPr>
          <p:cNvSpPr txBox="1"/>
          <p:nvPr/>
        </p:nvSpPr>
        <p:spPr>
          <a:xfrm>
            <a:off x="6189669" y="2252234"/>
            <a:ext cx="143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5" name="Arc 53">
            <a:extLst>
              <a:ext uri="{FF2B5EF4-FFF2-40B4-BE49-F238E27FC236}">
                <a16:creationId xmlns:a16="http://schemas.microsoft.com/office/drawing/2014/main" id="{61B96772-7D10-42FC-819F-F6A6F2C9894F}"/>
              </a:ext>
            </a:extLst>
          </p:cNvPr>
          <p:cNvSpPr/>
          <p:nvPr/>
        </p:nvSpPr>
        <p:spPr>
          <a:xfrm>
            <a:off x="6343182" y="2757615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53">
            <a:extLst>
              <a:ext uri="{FF2B5EF4-FFF2-40B4-BE49-F238E27FC236}">
                <a16:creationId xmlns:a16="http://schemas.microsoft.com/office/drawing/2014/main" id="{5F68F687-170E-4D51-8509-8353594F2763}"/>
              </a:ext>
            </a:extLst>
          </p:cNvPr>
          <p:cNvSpPr/>
          <p:nvPr/>
        </p:nvSpPr>
        <p:spPr>
          <a:xfrm>
            <a:off x="7364114" y="3183743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54">
            <a:extLst>
              <a:ext uri="{FF2B5EF4-FFF2-40B4-BE49-F238E27FC236}">
                <a16:creationId xmlns:a16="http://schemas.microsoft.com/office/drawing/2014/main" id="{17322D87-2B94-4430-8154-7D1F74613BFD}"/>
              </a:ext>
            </a:extLst>
          </p:cNvPr>
          <p:cNvSpPr txBox="1"/>
          <p:nvPr/>
        </p:nvSpPr>
        <p:spPr>
          <a:xfrm>
            <a:off x="6562531" y="2891426"/>
            <a:ext cx="655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4">
                <a:extLst>
                  <a:ext uri="{FF2B5EF4-FFF2-40B4-BE49-F238E27FC236}">
                    <a16:creationId xmlns:a16="http://schemas.microsoft.com/office/drawing/2014/main" id="{0EEBC959-5AD6-49A5-B8B6-D0A606BD2BA6}"/>
                  </a:ext>
                </a:extLst>
              </p:cNvPr>
              <p:cNvSpPr txBox="1"/>
              <p:nvPr/>
            </p:nvSpPr>
            <p:spPr>
              <a:xfrm>
                <a:off x="7601217" y="3068981"/>
                <a:ext cx="1542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Roots are complex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54">
                <a:extLst>
                  <a:ext uri="{FF2B5EF4-FFF2-40B4-BE49-F238E27FC236}">
                    <a16:creationId xmlns:a16="http://schemas.microsoft.com/office/drawing/2014/main" id="{0EEBC959-5AD6-49A5-B8B6-D0A606BD2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217" y="3068981"/>
                <a:ext cx="1542783" cy="646331"/>
              </a:xfrm>
              <a:prstGeom prst="rect">
                <a:avLst/>
              </a:prstGeom>
              <a:blipFill>
                <a:blip r:embed="rId14"/>
                <a:stretch>
                  <a:fillRect r="-1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7E340F3A-58FD-4477-8C18-FD5AEF7C2BE8}"/>
                  </a:ext>
                </a:extLst>
              </p:cNvPr>
              <p:cNvSpPr txBox="1"/>
              <p:nvPr/>
            </p:nvSpPr>
            <p:spPr>
              <a:xfrm>
                <a:off x="971490" y="5653378"/>
                <a:ext cx="227119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𝐶𝐹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𝐵𝑠𝑖𝑛𝑡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7E340F3A-58FD-4477-8C18-FD5AEF7C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90" y="5653378"/>
                <a:ext cx="2271199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4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1.5kg is moving along the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the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 and 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Three forces act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namely a restoring force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7.5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 resistance to motion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acting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D33475-4C83-4DD9-AA45-695CA4F172F5}"/>
              </a:ext>
            </a:extLst>
          </p:cNvPr>
          <p:cNvSpPr txBox="1"/>
          <p:nvPr/>
        </p:nvSpPr>
        <p:spPr>
          <a:xfrm>
            <a:off x="4287914" y="1526960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Particular Integral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54573C3-1FC7-4BFD-9AEE-4DC8095477C8}"/>
                  </a:ext>
                </a:extLst>
              </p:cNvPr>
              <p:cNvSpPr txBox="1"/>
              <p:nvPr/>
            </p:nvSpPr>
            <p:spPr>
              <a:xfrm>
                <a:off x="4180641" y="2491639"/>
                <a:ext cx="17673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𝑝𝑠𝑖𝑛𝑡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𝑞𝑐𝑜𝑠𝑡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54573C3-1FC7-4BFD-9AEE-4DC809547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641" y="2491639"/>
                <a:ext cx="1767397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53">
            <a:extLst>
              <a:ext uri="{FF2B5EF4-FFF2-40B4-BE49-F238E27FC236}">
                <a16:creationId xmlns:a16="http://schemas.microsoft.com/office/drawing/2014/main" id="{C4359E39-BAC7-4DAE-BE49-FC54DA0381CF}"/>
              </a:ext>
            </a:extLst>
          </p:cNvPr>
          <p:cNvSpPr/>
          <p:nvPr/>
        </p:nvSpPr>
        <p:spPr>
          <a:xfrm>
            <a:off x="5712868" y="2659962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20E43030-6213-4E6C-AF6B-BD70012B1F4C}"/>
                  </a:ext>
                </a:extLst>
              </p:cNvPr>
              <p:cNvSpPr txBox="1"/>
              <p:nvPr/>
            </p:nvSpPr>
            <p:spPr>
              <a:xfrm>
                <a:off x="4101483" y="1906006"/>
                <a:ext cx="47939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Since the function involves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should consider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𝑝𝑠𝑖𝑛𝑡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𝑞𝑐𝑜𝑠𝑡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a possible form</a:t>
                </a:r>
              </a:p>
            </p:txBody>
          </p:sp>
        </mc:Choice>
        <mc:Fallback xmlns="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20E43030-6213-4E6C-AF6B-BD70012B1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83" y="1906006"/>
                <a:ext cx="4793941" cy="523220"/>
              </a:xfrm>
              <a:prstGeom prst="rect">
                <a:avLst/>
              </a:prstGeom>
              <a:blipFill>
                <a:blip r:embed="rId11"/>
                <a:stretch>
                  <a:fillRect t="-2353" r="-127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54">
            <a:extLst>
              <a:ext uri="{FF2B5EF4-FFF2-40B4-BE49-F238E27FC236}">
                <a16:creationId xmlns:a16="http://schemas.microsoft.com/office/drawing/2014/main" id="{17322D87-2B94-4430-8154-7D1F74613BFD}"/>
              </a:ext>
            </a:extLst>
          </p:cNvPr>
          <p:cNvSpPr txBox="1"/>
          <p:nvPr/>
        </p:nvSpPr>
        <p:spPr>
          <a:xfrm>
            <a:off x="6001304" y="2776016"/>
            <a:ext cx="1207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7E340F3A-58FD-4477-8C18-FD5AEF7C2BE8}"/>
                  </a:ext>
                </a:extLst>
              </p:cNvPr>
              <p:cNvSpPr txBox="1"/>
              <p:nvPr/>
            </p:nvSpPr>
            <p:spPr>
              <a:xfrm>
                <a:off x="971490" y="5653378"/>
                <a:ext cx="227119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𝐶𝐹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𝐵𝑠𝑖𝑛𝑡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7E340F3A-58FD-4477-8C18-FD5AEF7C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90" y="5653378"/>
                <a:ext cx="227119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5EE1AFA-BDB0-4D00-B404-8723BB8B9CF1}"/>
                  </a:ext>
                </a:extLst>
              </p:cNvPr>
              <p:cNvSpPr txBox="1"/>
              <p:nvPr/>
            </p:nvSpPr>
            <p:spPr>
              <a:xfrm>
                <a:off x="4128855" y="2857103"/>
                <a:ext cx="1767397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𝑝𝑐𝑜𝑠𝑡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5EE1AFA-BDB0-4D00-B404-8723BB8B9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55" y="2857103"/>
                <a:ext cx="1767397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31E6C94-4C2A-405E-8779-600279D6A4A7}"/>
                  </a:ext>
                </a:extLst>
              </p:cNvPr>
              <p:cNvSpPr txBox="1"/>
              <p:nvPr/>
            </p:nvSpPr>
            <p:spPr>
              <a:xfrm>
                <a:off x="3961658" y="3364610"/>
                <a:ext cx="2163933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𝑝𝑠𝑖𝑛𝑡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𝑞𝑐𝑜𝑠𝑡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31E6C94-4C2A-405E-8779-600279D6A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658" y="3364610"/>
                <a:ext cx="2163933" cy="524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53">
            <a:extLst>
              <a:ext uri="{FF2B5EF4-FFF2-40B4-BE49-F238E27FC236}">
                <a16:creationId xmlns:a16="http://schemas.microsoft.com/office/drawing/2014/main" id="{A5707287-0939-45C9-B954-5FBB3CA06541}"/>
              </a:ext>
            </a:extLst>
          </p:cNvPr>
          <p:cNvSpPr/>
          <p:nvPr/>
        </p:nvSpPr>
        <p:spPr>
          <a:xfrm>
            <a:off x="5872666" y="3165989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54">
            <a:extLst>
              <a:ext uri="{FF2B5EF4-FFF2-40B4-BE49-F238E27FC236}">
                <a16:creationId xmlns:a16="http://schemas.microsoft.com/office/drawing/2014/main" id="{497B398D-1B4C-4C57-8556-8E06214DAC82}"/>
              </a:ext>
            </a:extLst>
          </p:cNvPr>
          <p:cNvSpPr txBox="1"/>
          <p:nvPr/>
        </p:nvSpPr>
        <p:spPr>
          <a:xfrm>
            <a:off x="6098957" y="3282044"/>
            <a:ext cx="166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2C77C400-0BBD-42FF-BCA5-460EDDD794DF}"/>
                  </a:ext>
                </a:extLst>
              </p:cNvPr>
              <p:cNvSpPr txBox="1"/>
              <p:nvPr/>
            </p:nvSpPr>
            <p:spPr>
              <a:xfrm>
                <a:off x="6363070" y="4611923"/>
                <a:ext cx="2088472" cy="462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+4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2C77C400-0BBD-42FF-BCA5-460EDDD79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70" y="4611923"/>
                <a:ext cx="2088472" cy="462884"/>
              </a:xfrm>
              <a:prstGeom prst="rect">
                <a:avLst/>
              </a:prstGeom>
              <a:blipFill>
                <a:blip r:embed="rId1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54">
            <a:extLst>
              <a:ext uri="{FF2B5EF4-FFF2-40B4-BE49-F238E27FC236}">
                <a16:creationId xmlns:a16="http://schemas.microsoft.com/office/drawing/2014/main" id="{546ABEAF-7E44-4D4E-9636-A9C6ED7A6F89}"/>
              </a:ext>
            </a:extLst>
          </p:cNvPr>
          <p:cNvSpPr txBox="1"/>
          <p:nvPr/>
        </p:nvSpPr>
        <p:spPr>
          <a:xfrm>
            <a:off x="4083728" y="4036646"/>
            <a:ext cx="4793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these need to make the original equation work!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D8615B3-7CE0-46F0-A3FF-9247B9159A22}"/>
                  </a:ext>
                </a:extLst>
              </p:cNvPr>
              <p:cNvSpPr txBox="1"/>
              <p:nvPr/>
            </p:nvSpPr>
            <p:spPr>
              <a:xfrm>
                <a:off x="3835155" y="5190452"/>
                <a:ext cx="44921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𝑝𝑠𝑖𝑛𝑡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𝑞𝑐𝑜𝑠𝑡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𝑝𝑐𝑜𝑠𝑡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𝑞𝑠𝑖𝑛𝑡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+5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𝑝𝑠𝑖𝑛𝑡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𝑞𝑐𝑜𝑠𝑡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D8615B3-7CE0-46F0-A3FF-9247B9159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55" y="5190452"/>
                <a:ext cx="4492100" cy="276999"/>
              </a:xfrm>
              <a:prstGeom prst="rect">
                <a:avLst/>
              </a:prstGeom>
              <a:blipFill>
                <a:blip r:embed="rId16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25C3FEF-FF8E-4760-ADCC-A6E1965CEFE3}"/>
                  </a:ext>
                </a:extLst>
              </p:cNvPr>
              <p:cNvSpPr txBox="1"/>
              <p:nvPr/>
            </p:nvSpPr>
            <p:spPr>
              <a:xfrm>
                <a:off x="5523392" y="5644693"/>
                <a:ext cx="281274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25C3FEF-FF8E-4760-ADCC-A6E1965CE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392" y="5644693"/>
                <a:ext cx="2812740" cy="276999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21680E5-84C4-4850-9E60-DFE9840BF75A}"/>
                  </a:ext>
                </a:extLst>
              </p:cNvPr>
              <p:cNvSpPr txBox="1"/>
              <p:nvPr/>
            </p:nvSpPr>
            <p:spPr>
              <a:xfrm>
                <a:off x="5125380" y="6143320"/>
                <a:ext cx="109786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21680E5-84C4-4850-9E60-DFE9840BF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380" y="6143320"/>
                <a:ext cx="1097869" cy="276999"/>
              </a:xfrm>
              <a:prstGeom prst="rect">
                <a:avLst/>
              </a:prstGeom>
              <a:blipFill>
                <a:blip r:embed="rId1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668B7C5-685B-4FB4-87E3-6665B63DAE75}"/>
                  </a:ext>
                </a:extLst>
              </p:cNvPr>
              <p:cNvSpPr txBox="1"/>
              <p:nvPr/>
            </p:nvSpPr>
            <p:spPr>
              <a:xfrm>
                <a:off x="6954176" y="6143322"/>
                <a:ext cx="109786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668B7C5-685B-4FB4-87E3-6665B63DA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76" y="6143322"/>
                <a:ext cx="1097869" cy="276999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72F663C5-24D7-43AF-9222-96B50DC69499}"/>
              </a:ext>
            </a:extLst>
          </p:cNvPr>
          <p:cNvCxnSpPr>
            <a:cxnSpLocks/>
          </p:cNvCxnSpPr>
          <p:nvPr/>
        </p:nvCxnSpPr>
        <p:spPr>
          <a:xfrm flipH="1">
            <a:off x="5717036" y="5894773"/>
            <a:ext cx="239881" cy="2414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F84754C-D86F-463F-9869-A6110F152297}"/>
              </a:ext>
            </a:extLst>
          </p:cNvPr>
          <p:cNvCxnSpPr>
            <a:cxnSpLocks/>
          </p:cNvCxnSpPr>
          <p:nvPr/>
        </p:nvCxnSpPr>
        <p:spPr>
          <a:xfrm>
            <a:off x="7112308" y="5896254"/>
            <a:ext cx="239881" cy="2414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7827A1-EE3B-4ED2-93C5-16D99A4D4458}"/>
              </a:ext>
            </a:extLst>
          </p:cNvPr>
          <p:cNvSpPr txBox="1"/>
          <p:nvPr/>
        </p:nvSpPr>
        <p:spPr>
          <a:xfrm>
            <a:off x="5885896" y="5823752"/>
            <a:ext cx="131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coefficients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53">
            <a:extLst>
              <a:ext uri="{FF2B5EF4-FFF2-40B4-BE49-F238E27FC236}">
                <a16:creationId xmlns:a16="http://schemas.microsoft.com/office/drawing/2014/main" id="{58739290-2875-446F-B44F-05FCBFC779D8}"/>
              </a:ext>
            </a:extLst>
          </p:cNvPr>
          <p:cNvSpPr/>
          <p:nvPr/>
        </p:nvSpPr>
        <p:spPr>
          <a:xfrm>
            <a:off x="8137951" y="4900474"/>
            <a:ext cx="251447" cy="411700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53">
            <a:extLst>
              <a:ext uri="{FF2B5EF4-FFF2-40B4-BE49-F238E27FC236}">
                <a16:creationId xmlns:a16="http://schemas.microsoft.com/office/drawing/2014/main" id="{9D5C85D5-E756-4D6B-AB21-7DE9024E9C5A}"/>
              </a:ext>
            </a:extLst>
          </p:cNvPr>
          <p:cNvSpPr/>
          <p:nvPr/>
        </p:nvSpPr>
        <p:spPr>
          <a:xfrm>
            <a:off x="8174941" y="5372470"/>
            <a:ext cx="251447" cy="411700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54">
            <a:extLst>
              <a:ext uri="{FF2B5EF4-FFF2-40B4-BE49-F238E27FC236}">
                <a16:creationId xmlns:a16="http://schemas.microsoft.com/office/drawing/2014/main" id="{96854263-9D43-4961-9A58-746122D5DD5E}"/>
              </a:ext>
            </a:extLst>
          </p:cNvPr>
          <p:cNvSpPr txBox="1"/>
          <p:nvPr/>
        </p:nvSpPr>
        <p:spPr>
          <a:xfrm>
            <a:off x="8238478" y="4693595"/>
            <a:ext cx="97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from above</a:t>
            </a:r>
          </a:p>
        </p:txBody>
      </p:sp>
      <p:sp>
        <p:nvSpPr>
          <p:cNvPr id="46" name="TextBox 54">
            <a:extLst>
              <a:ext uri="{FF2B5EF4-FFF2-40B4-BE49-F238E27FC236}">
                <a16:creationId xmlns:a16="http://schemas.microsoft.com/office/drawing/2014/main" id="{2F83B728-05F6-4A7C-A46E-845CBA065BF0}"/>
              </a:ext>
            </a:extLst>
          </p:cNvPr>
          <p:cNvSpPr txBox="1"/>
          <p:nvPr/>
        </p:nvSpPr>
        <p:spPr>
          <a:xfrm>
            <a:off x="8327256" y="5448196"/>
            <a:ext cx="870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6629EAC-BA50-46FF-B359-4600348E211F}"/>
              </a:ext>
            </a:extLst>
          </p:cNvPr>
          <p:cNvSpPr/>
          <p:nvPr/>
        </p:nvSpPr>
        <p:spPr>
          <a:xfrm>
            <a:off x="4328303" y="2553559"/>
            <a:ext cx="1504326" cy="2162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01E7DFD-A59D-4456-8E1B-8ECCCE4771FB}"/>
              </a:ext>
            </a:extLst>
          </p:cNvPr>
          <p:cNvSpPr/>
          <p:nvPr/>
        </p:nvSpPr>
        <p:spPr>
          <a:xfrm>
            <a:off x="4232129" y="2856879"/>
            <a:ext cx="1556112" cy="4988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126092D-093A-4F9B-A953-B6DD1152F1D1}"/>
              </a:ext>
            </a:extLst>
          </p:cNvPr>
          <p:cNvSpPr/>
          <p:nvPr/>
        </p:nvSpPr>
        <p:spPr>
          <a:xfrm>
            <a:off x="4153709" y="3399896"/>
            <a:ext cx="1794329" cy="4988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1135BC1-3F06-46C9-A13D-1A4FB110CE40}"/>
              </a:ext>
            </a:extLst>
          </p:cNvPr>
          <p:cNvSpPr/>
          <p:nvPr/>
        </p:nvSpPr>
        <p:spPr>
          <a:xfrm>
            <a:off x="6525527" y="4635372"/>
            <a:ext cx="363546" cy="4988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7303D64-1E9B-4785-8C82-257336DE3573}"/>
              </a:ext>
            </a:extLst>
          </p:cNvPr>
          <p:cNvSpPr/>
          <p:nvPr/>
        </p:nvSpPr>
        <p:spPr>
          <a:xfrm>
            <a:off x="7015279" y="4627975"/>
            <a:ext cx="363546" cy="4988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47471E1-F7CC-449C-ABC3-A4E56C734D6C}"/>
              </a:ext>
            </a:extLst>
          </p:cNvPr>
          <p:cNvSpPr/>
          <p:nvPr/>
        </p:nvSpPr>
        <p:spPr>
          <a:xfrm>
            <a:off x="7469520" y="4780375"/>
            <a:ext cx="227420" cy="2443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E4AE050-F8C0-41A7-B84D-BDB3E32ED5F0}"/>
              </a:ext>
            </a:extLst>
          </p:cNvPr>
          <p:cNvSpPr/>
          <p:nvPr/>
        </p:nvSpPr>
        <p:spPr>
          <a:xfrm>
            <a:off x="6516209" y="5216860"/>
            <a:ext cx="1164455" cy="2443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3CD981B-7D2A-473C-B556-8FD93B8A649C}"/>
              </a:ext>
            </a:extLst>
          </p:cNvPr>
          <p:cNvSpPr/>
          <p:nvPr/>
        </p:nvSpPr>
        <p:spPr>
          <a:xfrm>
            <a:off x="5230426" y="5209462"/>
            <a:ext cx="1164455" cy="2443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05A46955-1CE8-4154-B65F-981BCB1B8DF1}"/>
              </a:ext>
            </a:extLst>
          </p:cNvPr>
          <p:cNvSpPr/>
          <p:nvPr/>
        </p:nvSpPr>
        <p:spPr>
          <a:xfrm>
            <a:off x="3918010" y="5210942"/>
            <a:ext cx="1164455" cy="2443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3" grpId="0" animBg="1"/>
      <p:bldP spid="24" grpId="0"/>
      <p:bldP spid="27" grpId="0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5" grpId="0"/>
      <p:bldP spid="43" grpId="0" animBg="1"/>
      <p:bldP spid="44" grpId="0" animBg="1"/>
      <p:bldP spid="45" grpId="0"/>
      <p:bldP spid="4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49D45-5CE5-48F9-887D-8DD1819E011A}"/>
              </a:ext>
            </a:extLst>
          </p:cNvPr>
          <p:cNvSpPr/>
          <p:nvPr/>
        </p:nvSpPr>
        <p:spPr>
          <a:xfrm>
            <a:off x="1940966" y="2230495"/>
            <a:ext cx="51911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8C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62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1.5kg is moving along the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the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 and 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Three forces act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namely a restoring force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7.5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 resistance to motion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acting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D33475-4C83-4DD9-AA45-695CA4F172F5}"/>
              </a:ext>
            </a:extLst>
          </p:cNvPr>
          <p:cNvSpPr txBox="1"/>
          <p:nvPr/>
        </p:nvSpPr>
        <p:spPr>
          <a:xfrm>
            <a:off x="4287914" y="1526960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Particular Integral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54573C3-1FC7-4BFD-9AEE-4DC8095477C8}"/>
                  </a:ext>
                </a:extLst>
              </p:cNvPr>
              <p:cNvSpPr txBox="1"/>
              <p:nvPr/>
            </p:nvSpPr>
            <p:spPr>
              <a:xfrm>
                <a:off x="4180641" y="2491639"/>
                <a:ext cx="17673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𝑝𝑠𝑖𝑛𝑡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𝑞𝑐𝑜𝑠𝑡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54573C3-1FC7-4BFD-9AEE-4DC809547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641" y="2491639"/>
                <a:ext cx="1767397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53">
            <a:extLst>
              <a:ext uri="{FF2B5EF4-FFF2-40B4-BE49-F238E27FC236}">
                <a16:creationId xmlns:a16="http://schemas.microsoft.com/office/drawing/2014/main" id="{C4359E39-BAC7-4DAE-BE49-FC54DA0381CF}"/>
              </a:ext>
            </a:extLst>
          </p:cNvPr>
          <p:cNvSpPr/>
          <p:nvPr/>
        </p:nvSpPr>
        <p:spPr>
          <a:xfrm>
            <a:off x="5712868" y="2659962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20E43030-6213-4E6C-AF6B-BD70012B1F4C}"/>
                  </a:ext>
                </a:extLst>
              </p:cNvPr>
              <p:cNvSpPr txBox="1"/>
              <p:nvPr/>
            </p:nvSpPr>
            <p:spPr>
              <a:xfrm>
                <a:off x="4101483" y="1906006"/>
                <a:ext cx="47939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Since the function involves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should consider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𝑝𝑠𝑖𝑛𝑡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𝑞𝑐𝑜𝑠𝑡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a possible form</a:t>
                </a:r>
              </a:p>
            </p:txBody>
          </p:sp>
        </mc:Choice>
        <mc:Fallback xmlns="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20E43030-6213-4E6C-AF6B-BD70012B1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83" y="1906006"/>
                <a:ext cx="4793941" cy="523220"/>
              </a:xfrm>
              <a:prstGeom prst="rect">
                <a:avLst/>
              </a:prstGeom>
              <a:blipFill>
                <a:blip r:embed="rId11"/>
                <a:stretch>
                  <a:fillRect t="-2353" r="-127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54">
            <a:extLst>
              <a:ext uri="{FF2B5EF4-FFF2-40B4-BE49-F238E27FC236}">
                <a16:creationId xmlns:a16="http://schemas.microsoft.com/office/drawing/2014/main" id="{17322D87-2B94-4430-8154-7D1F74613BFD}"/>
              </a:ext>
            </a:extLst>
          </p:cNvPr>
          <p:cNvSpPr txBox="1"/>
          <p:nvPr/>
        </p:nvSpPr>
        <p:spPr>
          <a:xfrm>
            <a:off x="6001304" y="2776016"/>
            <a:ext cx="1207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7E340F3A-58FD-4477-8C18-FD5AEF7C2BE8}"/>
                  </a:ext>
                </a:extLst>
              </p:cNvPr>
              <p:cNvSpPr txBox="1"/>
              <p:nvPr/>
            </p:nvSpPr>
            <p:spPr>
              <a:xfrm>
                <a:off x="971490" y="5653378"/>
                <a:ext cx="227119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𝐶𝐹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𝐵𝑠𝑖𝑛𝑡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7E340F3A-58FD-4477-8C18-FD5AEF7C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90" y="5653378"/>
                <a:ext cx="227119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5EE1AFA-BDB0-4D00-B404-8723BB8B9CF1}"/>
                  </a:ext>
                </a:extLst>
              </p:cNvPr>
              <p:cNvSpPr txBox="1"/>
              <p:nvPr/>
            </p:nvSpPr>
            <p:spPr>
              <a:xfrm>
                <a:off x="4128855" y="2857103"/>
                <a:ext cx="1767397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𝑝𝑐𝑜𝑠𝑡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5EE1AFA-BDB0-4D00-B404-8723BB8B9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55" y="2857103"/>
                <a:ext cx="1767397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31E6C94-4C2A-405E-8779-600279D6A4A7}"/>
                  </a:ext>
                </a:extLst>
              </p:cNvPr>
              <p:cNvSpPr txBox="1"/>
              <p:nvPr/>
            </p:nvSpPr>
            <p:spPr>
              <a:xfrm>
                <a:off x="3961658" y="3364610"/>
                <a:ext cx="2163933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𝑝𝑠𝑖𝑛𝑡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𝑞𝑐𝑜𝑠𝑡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31E6C94-4C2A-405E-8779-600279D6A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658" y="3364610"/>
                <a:ext cx="2163933" cy="524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53">
            <a:extLst>
              <a:ext uri="{FF2B5EF4-FFF2-40B4-BE49-F238E27FC236}">
                <a16:creationId xmlns:a16="http://schemas.microsoft.com/office/drawing/2014/main" id="{A5707287-0939-45C9-B954-5FBB3CA06541}"/>
              </a:ext>
            </a:extLst>
          </p:cNvPr>
          <p:cNvSpPr/>
          <p:nvPr/>
        </p:nvSpPr>
        <p:spPr>
          <a:xfrm>
            <a:off x="5872666" y="3165989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54">
            <a:extLst>
              <a:ext uri="{FF2B5EF4-FFF2-40B4-BE49-F238E27FC236}">
                <a16:creationId xmlns:a16="http://schemas.microsoft.com/office/drawing/2014/main" id="{497B398D-1B4C-4C57-8556-8E06214DAC82}"/>
              </a:ext>
            </a:extLst>
          </p:cNvPr>
          <p:cNvSpPr txBox="1"/>
          <p:nvPr/>
        </p:nvSpPr>
        <p:spPr>
          <a:xfrm>
            <a:off x="6098957" y="3282044"/>
            <a:ext cx="166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21680E5-84C4-4850-9E60-DFE9840BF75A}"/>
                  </a:ext>
                </a:extLst>
              </p:cNvPr>
              <p:cNvSpPr txBox="1"/>
              <p:nvPr/>
            </p:nvSpPr>
            <p:spPr>
              <a:xfrm>
                <a:off x="4717007" y="4119211"/>
                <a:ext cx="166603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21680E5-84C4-4850-9E60-DFE9840BF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07" y="4119211"/>
                <a:ext cx="1666037" cy="307777"/>
              </a:xfrm>
              <a:prstGeom prst="rect">
                <a:avLst/>
              </a:prstGeom>
              <a:blipFill>
                <a:blip r:embed="rId1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668B7C5-685B-4FB4-87E3-6665B63DAE75}"/>
                  </a:ext>
                </a:extLst>
              </p:cNvPr>
              <p:cNvSpPr txBox="1"/>
              <p:nvPr/>
            </p:nvSpPr>
            <p:spPr>
              <a:xfrm>
                <a:off x="6545803" y="4119213"/>
                <a:ext cx="159502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668B7C5-685B-4FB4-87E3-6665B63DA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03" y="4119213"/>
                <a:ext cx="1595020" cy="307777"/>
              </a:xfrm>
              <a:prstGeom prst="rect">
                <a:avLst/>
              </a:prstGeom>
              <a:blipFill>
                <a:blip r:embed="rId1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4">
                <a:extLst>
                  <a:ext uri="{FF2B5EF4-FFF2-40B4-BE49-F238E27FC236}">
                    <a16:creationId xmlns:a16="http://schemas.microsoft.com/office/drawing/2014/main" id="{15F6F87D-7FB0-457F-9E34-E44AE95B4D24}"/>
                  </a:ext>
                </a:extLst>
              </p:cNvPr>
              <p:cNvSpPr txBox="1"/>
              <p:nvPr/>
            </p:nvSpPr>
            <p:spPr>
              <a:xfrm>
                <a:off x="3737498" y="4462775"/>
                <a:ext cx="54065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Solving the simultaneous equations gives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we now know the particular integral…</a:t>
                </a:r>
              </a:p>
            </p:txBody>
          </p:sp>
        </mc:Choice>
        <mc:Fallback xmlns="">
          <p:sp>
            <p:nvSpPr>
              <p:cNvPr id="60" name="TextBox 54">
                <a:extLst>
                  <a:ext uri="{FF2B5EF4-FFF2-40B4-BE49-F238E27FC236}">
                    <a16:creationId xmlns:a16="http://schemas.microsoft.com/office/drawing/2014/main" id="{15F6F87D-7FB0-457F-9E34-E44AE95B4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98" y="4462775"/>
                <a:ext cx="5406502" cy="738664"/>
              </a:xfrm>
              <a:prstGeom prst="rect">
                <a:avLst/>
              </a:prstGeom>
              <a:blipFill>
                <a:blip r:embed="rId17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4A67EAD-FE01-4A3B-BD1C-C0722A5F80F3}"/>
              </a:ext>
            </a:extLst>
          </p:cNvPr>
          <p:cNvCxnSpPr/>
          <p:nvPr/>
        </p:nvCxnSpPr>
        <p:spPr>
          <a:xfrm>
            <a:off x="4199138" y="4048217"/>
            <a:ext cx="470516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8FDCE87-275B-4513-B4AE-917D9E82C07D}"/>
                  </a:ext>
                </a:extLst>
              </p:cNvPr>
              <p:cNvSpPr txBox="1"/>
              <p:nvPr/>
            </p:nvSpPr>
            <p:spPr>
              <a:xfrm>
                <a:off x="5531527" y="5262952"/>
                <a:ext cx="17673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8FDCE87-275B-4513-B4AE-917D9E82C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27" y="5262952"/>
                <a:ext cx="1767397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65B22C1-8130-43ED-B0C8-36C34F7AED78}"/>
              </a:ext>
            </a:extLst>
          </p:cNvPr>
          <p:cNvSpPr/>
          <p:nvPr/>
        </p:nvSpPr>
        <p:spPr>
          <a:xfrm>
            <a:off x="4313507" y="2521007"/>
            <a:ext cx="1492489" cy="2488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A0A3468-9E39-4450-9B2F-4BCDE4D3F5D3}"/>
              </a:ext>
            </a:extLst>
          </p:cNvPr>
          <p:cNvSpPr/>
          <p:nvPr/>
        </p:nvSpPr>
        <p:spPr>
          <a:xfrm>
            <a:off x="5762047" y="5310075"/>
            <a:ext cx="1331211" cy="2488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24">
                <a:extLst>
                  <a:ext uri="{FF2B5EF4-FFF2-40B4-BE49-F238E27FC236}">
                    <a16:creationId xmlns:a16="http://schemas.microsoft.com/office/drawing/2014/main" id="{C6FBADC4-B3A1-44F9-A07A-BBC7EABD2BE3}"/>
                  </a:ext>
                </a:extLst>
              </p:cNvPr>
              <p:cNvSpPr txBox="1"/>
              <p:nvPr/>
            </p:nvSpPr>
            <p:spPr>
              <a:xfrm>
                <a:off x="1017360" y="5983331"/>
                <a:ext cx="15119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𝑃𝐼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𝑖𝑛𝑡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24">
                <a:extLst>
                  <a:ext uri="{FF2B5EF4-FFF2-40B4-BE49-F238E27FC236}">
                    <a16:creationId xmlns:a16="http://schemas.microsoft.com/office/drawing/2014/main" id="{C6FBADC4-B3A1-44F9-A07A-BBC7EABD2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60" y="5983331"/>
                <a:ext cx="151195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54">
            <a:extLst>
              <a:ext uri="{FF2B5EF4-FFF2-40B4-BE49-F238E27FC236}">
                <a16:creationId xmlns:a16="http://schemas.microsoft.com/office/drawing/2014/main" id="{89F52725-150E-4A9F-BB62-A3D97A803FD9}"/>
              </a:ext>
            </a:extLst>
          </p:cNvPr>
          <p:cNvSpPr txBox="1"/>
          <p:nvPr/>
        </p:nvSpPr>
        <p:spPr>
          <a:xfrm>
            <a:off x="5603288" y="5653863"/>
            <a:ext cx="1614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Therefore…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60D750A-4E0C-4FDA-A0B9-EA28D28006FC}"/>
                  </a:ext>
                </a:extLst>
              </p:cNvPr>
              <p:cNvSpPr txBox="1"/>
              <p:nvPr/>
            </p:nvSpPr>
            <p:spPr>
              <a:xfrm>
                <a:off x="4609729" y="6010156"/>
                <a:ext cx="33180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𝐵𝑠𝑖𝑛𝑡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60D750A-4E0C-4FDA-A0B9-EA28D2800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729" y="6010156"/>
                <a:ext cx="3318030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6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2" grpId="1" animBg="1"/>
      <p:bldP spid="63" grpId="0" animBg="1"/>
      <p:bldP spid="63" grpId="1" animBg="1"/>
      <p:bldP spid="64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1.5kg is moving along the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the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 and 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Three forces act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namely a restoring force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7.5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 resistance to motion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acting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60D750A-4E0C-4FDA-A0B9-EA28D28006FC}"/>
                  </a:ext>
                </a:extLst>
              </p:cNvPr>
              <p:cNvSpPr txBox="1"/>
              <p:nvPr/>
            </p:nvSpPr>
            <p:spPr>
              <a:xfrm>
                <a:off x="375081" y="5717193"/>
                <a:ext cx="33180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𝐵𝑠𝑖𝑛𝑡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60D750A-4E0C-4FDA-A0B9-EA28D2800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81" y="5717193"/>
                <a:ext cx="331803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CAC2C9F-A2D8-4CEF-816B-A73B1396CC41}"/>
                  </a:ext>
                </a:extLst>
              </p:cNvPr>
              <p:cNvSpPr txBox="1"/>
              <p:nvPr/>
            </p:nvSpPr>
            <p:spPr>
              <a:xfrm>
                <a:off x="4158447" y="1466270"/>
                <a:ext cx="33180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𝐵𝑠𝑖𝑛𝑡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CAC2C9F-A2D8-4CEF-816B-A73B1396C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447" y="1466270"/>
                <a:ext cx="331803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088035E-4155-42A4-8903-170C1B7B40BC}"/>
                  </a:ext>
                </a:extLst>
              </p:cNvPr>
              <p:cNvSpPr txBox="1"/>
              <p:nvPr/>
            </p:nvSpPr>
            <p:spPr>
              <a:xfrm>
                <a:off x="4142169" y="1920511"/>
                <a:ext cx="4149571" cy="31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5=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(0)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𝐴𝑐𝑜𝑠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(0)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𝐵𝑠𝑖𝑛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(0)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⁡(0)−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⁡(0)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088035E-4155-42A4-8903-170C1B7B4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169" y="1920511"/>
                <a:ext cx="4149571" cy="316690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4ED64BA-3FD6-4327-ADA1-D64E6A121634}"/>
                  </a:ext>
                </a:extLst>
              </p:cNvPr>
              <p:cNvSpPr txBox="1"/>
              <p:nvPr/>
            </p:nvSpPr>
            <p:spPr>
              <a:xfrm>
                <a:off x="4232425" y="2339244"/>
                <a:ext cx="961011" cy="31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4ED64BA-3FD6-4327-ADA1-D64E6A121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425" y="2339244"/>
                <a:ext cx="961011" cy="3166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92EDF5F-FF5D-418C-AF7E-F3A527619AF1}"/>
                  </a:ext>
                </a:extLst>
              </p:cNvPr>
              <p:cNvSpPr txBox="1"/>
              <p:nvPr/>
            </p:nvSpPr>
            <p:spPr>
              <a:xfrm>
                <a:off x="4225027" y="2731341"/>
                <a:ext cx="675447" cy="31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92EDF5F-FF5D-418C-AF7E-F3A527619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027" y="2731341"/>
                <a:ext cx="675447" cy="3166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2FB256-91FE-4565-A016-EE4F56616599}"/>
                  </a:ext>
                </a:extLst>
              </p:cNvPr>
              <p:cNvSpPr txBox="1"/>
              <p:nvPr/>
            </p:nvSpPr>
            <p:spPr>
              <a:xfrm>
                <a:off x="4167324" y="3135271"/>
                <a:ext cx="33180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𝐵𝑠𝑖𝑛𝑡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2FB256-91FE-4565-A016-EE4F56616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324" y="3135271"/>
                <a:ext cx="3318030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53">
            <a:extLst>
              <a:ext uri="{FF2B5EF4-FFF2-40B4-BE49-F238E27FC236}">
                <a16:creationId xmlns:a16="http://schemas.microsoft.com/office/drawing/2014/main" id="{BE70A793-F148-4949-A1A8-C4FF3A6984BB}"/>
              </a:ext>
            </a:extLst>
          </p:cNvPr>
          <p:cNvSpPr/>
          <p:nvPr/>
        </p:nvSpPr>
        <p:spPr>
          <a:xfrm>
            <a:off x="8021063" y="1677879"/>
            <a:ext cx="270682" cy="39246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89662A58-316F-4793-8B64-59A63A1AEC4D}"/>
                  </a:ext>
                </a:extLst>
              </p:cNvPr>
              <p:cNvSpPr txBox="1"/>
              <p:nvPr/>
            </p:nvSpPr>
            <p:spPr>
              <a:xfrm>
                <a:off x="8194089" y="1621919"/>
                <a:ext cx="1029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89662A58-316F-4793-8B64-59A63A1AE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089" y="1621919"/>
                <a:ext cx="1029811" cy="461665"/>
              </a:xfrm>
              <a:prstGeom prst="rect">
                <a:avLst/>
              </a:prstGeom>
              <a:blipFill>
                <a:blip r:embed="rId16"/>
                <a:stretch>
                  <a:fillRect r="-4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53">
            <a:extLst>
              <a:ext uri="{FF2B5EF4-FFF2-40B4-BE49-F238E27FC236}">
                <a16:creationId xmlns:a16="http://schemas.microsoft.com/office/drawing/2014/main" id="{0CA8F1DF-183B-4A02-A794-8BA4368031C5}"/>
              </a:ext>
            </a:extLst>
          </p:cNvPr>
          <p:cNvSpPr/>
          <p:nvPr/>
        </p:nvSpPr>
        <p:spPr>
          <a:xfrm>
            <a:off x="7967797" y="2112885"/>
            <a:ext cx="270682" cy="39246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53">
            <a:extLst>
              <a:ext uri="{FF2B5EF4-FFF2-40B4-BE49-F238E27FC236}">
                <a16:creationId xmlns:a16="http://schemas.microsoft.com/office/drawing/2014/main" id="{F73C0692-DBEE-427B-BE67-E856EB217BB8}"/>
              </a:ext>
            </a:extLst>
          </p:cNvPr>
          <p:cNvSpPr/>
          <p:nvPr/>
        </p:nvSpPr>
        <p:spPr>
          <a:xfrm>
            <a:off x="5011533" y="2521258"/>
            <a:ext cx="270682" cy="39246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53">
            <a:extLst>
              <a:ext uri="{FF2B5EF4-FFF2-40B4-BE49-F238E27FC236}">
                <a16:creationId xmlns:a16="http://schemas.microsoft.com/office/drawing/2014/main" id="{E9F81EE4-D570-4273-8CDE-805C85CFA30B}"/>
              </a:ext>
            </a:extLst>
          </p:cNvPr>
          <p:cNvSpPr/>
          <p:nvPr/>
        </p:nvSpPr>
        <p:spPr>
          <a:xfrm>
            <a:off x="7222073" y="2920753"/>
            <a:ext cx="270682" cy="39246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54">
            <a:extLst>
              <a:ext uri="{FF2B5EF4-FFF2-40B4-BE49-F238E27FC236}">
                <a16:creationId xmlns:a16="http://schemas.microsoft.com/office/drawing/2014/main" id="{4E77A858-6E35-451A-95A2-36ABE36812F4}"/>
              </a:ext>
            </a:extLst>
          </p:cNvPr>
          <p:cNvSpPr txBox="1"/>
          <p:nvPr/>
        </p:nvSpPr>
        <p:spPr>
          <a:xfrm>
            <a:off x="8114189" y="2138303"/>
            <a:ext cx="102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p:sp>
        <p:nvSpPr>
          <p:cNvPr id="29" name="TextBox 54">
            <a:extLst>
              <a:ext uri="{FF2B5EF4-FFF2-40B4-BE49-F238E27FC236}">
                <a16:creationId xmlns:a16="http://schemas.microsoft.com/office/drawing/2014/main" id="{9E2B7A74-9279-46AA-8EE9-D2620E74A749}"/>
              </a:ext>
            </a:extLst>
          </p:cNvPr>
          <p:cNvSpPr txBox="1"/>
          <p:nvPr/>
        </p:nvSpPr>
        <p:spPr>
          <a:xfrm>
            <a:off x="5237825" y="2555553"/>
            <a:ext cx="630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</a:p>
        </p:txBody>
      </p:sp>
      <p:sp>
        <p:nvSpPr>
          <p:cNvPr id="30" name="TextBox 54">
            <a:extLst>
              <a:ext uri="{FF2B5EF4-FFF2-40B4-BE49-F238E27FC236}">
                <a16:creationId xmlns:a16="http://schemas.microsoft.com/office/drawing/2014/main" id="{8591B70E-7798-4E49-9924-DF10299CBAEA}"/>
              </a:ext>
            </a:extLst>
          </p:cNvPr>
          <p:cNvSpPr txBox="1"/>
          <p:nvPr/>
        </p:nvSpPr>
        <p:spPr>
          <a:xfrm>
            <a:off x="4829452" y="3674139"/>
            <a:ext cx="341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need to use the other piece of information…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035F0AC-B1E0-47CC-ADE8-376C4C0FCAC8}"/>
              </a:ext>
            </a:extLst>
          </p:cNvPr>
          <p:cNvSpPr/>
          <p:nvPr/>
        </p:nvSpPr>
        <p:spPr>
          <a:xfrm>
            <a:off x="4295751" y="3133567"/>
            <a:ext cx="3037204" cy="2932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2C0BCD0-EABB-409B-AB4C-D8ADD85D9A4F}"/>
              </a:ext>
            </a:extLst>
          </p:cNvPr>
          <p:cNvSpPr/>
          <p:nvPr/>
        </p:nvSpPr>
        <p:spPr>
          <a:xfrm>
            <a:off x="4288353" y="1483800"/>
            <a:ext cx="3037204" cy="2932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4C9AA1F-A36A-45B2-9DD6-032F59809C48}"/>
              </a:ext>
            </a:extLst>
          </p:cNvPr>
          <p:cNvCxnSpPr>
            <a:cxnSpLocks/>
          </p:cNvCxnSpPr>
          <p:nvPr/>
        </p:nvCxnSpPr>
        <p:spPr>
          <a:xfrm flipH="1">
            <a:off x="2759027" y="3900239"/>
            <a:ext cx="2052670" cy="4457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191FA8-4F35-4910-9227-A83D14FF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600200"/>
            <a:ext cx="3654049" cy="5099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itchFamily="66" charset="0"/>
              </a:rPr>
              <a:t>You need to be able to use differential equations when working with forced harmonic motion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CAC2C9F-A2D8-4CEF-816B-A73B1396CC41}"/>
                  </a:ext>
                </a:extLst>
              </p:cNvPr>
              <p:cNvSpPr txBox="1"/>
              <p:nvPr/>
            </p:nvSpPr>
            <p:spPr>
              <a:xfrm>
                <a:off x="1184428" y="2629246"/>
                <a:ext cx="33180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𝐵𝑠𝑖𝑛𝑡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CAC2C9F-A2D8-4CEF-816B-A73B1396C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28" y="2629246"/>
                <a:ext cx="331803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093F612-4194-495C-964C-1C79830A845B}"/>
                  </a:ext>
                </a:extLst>
              </p:cNvPr>
              <p:cNvSpPr txBox="1"/>
              <p:nvPr/>
            </p:nvSpPr>
            <p:spPr>
              <a:xfrm>
                <a:off x="1020933" y="3056854"/>
                <a:ext cx="5894772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𝐵𝑠𝑖𝑛𝑡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𝑐𝑜𝑠𝑡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093F612-4194-495C-964C-1C79830A8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33" y="3056854"/>
                <a:ext cx="5894772" cy="501356"/>
              </a:xfrm>
              <a:prstGeom prst="rect">
                <a:avLst/>
              </a:prstGeom>
              <a:blipFill>
                <a:blip r:embed="rId11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3C957C1-575B-46A8-890C-33CF5235D67D}"/>
                  </a:ext>
                </a:extLst>
              </p:cNvPr>
              <p:cNvSpPr txBox="1"/>
              <p:nvPr/>
            </p:nvSpPr>
            <p:spPr>
              <a:xfrm>
                <a:off x="844860" y="3679770"/>
                <a:ext cx="5894772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𝑠𝑖𝑛𝑡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𝐵𝑐𝑜𝑠𝑡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𝑐𝑜𝑠𝑡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3C957C1-575B-46A8-890C-33CF5235D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60" y="3679770"/>
                <a:ext cx="5894772" cy="501356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C6B92E3-91A9-4573-A145-01A51DE93857}"/>
                  </a:ext>
                </a:extLst>
              </p:cNvPr>
              <p:cNvSpPr txBox="1"/>
              <p:nvPr/>
            </p:nvSpPr>
            <p:spPr>
              <a:xfrm>
                <a:off x="1219201" y="4329320"/>
                <a:ext cx="6513249" cy="31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−2(0)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⁡(0)+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−2(0)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C6B92E3-91A9-4573-A145-01A51DE93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4329320"/>
                <a:ext cx="6513249" cy="316690"/>
              </a:xfrm>
              <a:prstGeom prst="rect">
                <a:avLst/>
              </a:prstGeom>
              <a:blipFill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4DD14E3-DD58-400A-8869-89DBD5B1A11E}"/>
                  </a:ext>
                </a:extLst>
              </p:cNvPr>
              <p:cNvSpPr txBox="1"/>
              <p:nvPr/>
            </p:nvSpPr>
            <p:spPr>
              <a:xfrm>
                <a:off x="1194047" y="4863461"/>
                <a:ext cx="15225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−12+1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4DD14E3-DD58-400A-8869-89DBD5B1A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47" y="4863461"/>
                <a:ext cx="152251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66E36390-02AA-4EE4-8DE8-C6BEA9E67B35}"/>
                  </a:ext>
                </a:extLst>
              </p:cNvPr>
              <p:cNvSpPr txBox="1"/>
              <p:nvPr/>
            </p:nvSpPr>
            <p:spPr>
              <a:xfrm>
                <a:off x="1088992" y="5379847"/>
                <a:ext cx="90848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66E36390-02AA-4EE4-8DE8-C6BEA9E67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92" y="5379847"/>
                <a:ext cx="908481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53">
            <a:extLst>
              <a:ext uri="{FF2B5EF4-FFF2-40B4-BE49-F238E27FC236}">
                <a16:creationId xmlns:a16="http://schemas.microsoft.com/office/drawing/2014/main" id="{19C3C731-E53F-4412-A49C-CD80A4B3A3DE}"/>
              </a:ext>
            </a:extLst>
          </p:cNvPr>
          <p:cNvSpPr/>
          <p:nvPr/>
        </p:nvSpPr>
        <p:spPr>
          <a:xfrm>
            <a:off x="6636146" y="2823101"/>
            <a:ext cx="270681" cy="50787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54">
            <a:extLst>
              <a:ext uri="{FF2B5EF4-FFF2-40B4-BE49-F238E27FC236}">
                <a16:creationId xmlns:a16="http://schemas.microsoft.com/office/drawing/2014/main" id="{FFA6FB49-96DD-4D5B-9BC7-DD7B973A4481}"/>
              </a:ext>
            </a:extLst>
          </p:cNvPr>
          <p:cNvSpPr txBox="1"/>
          <p:nvPr/>
        </p:nvSpPr>
        <p:spPr>
          <a:xfrm>
            <a:off x="6729274" y="2722753"/>
            <a:ext cx="181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using the product rule where needed</a:t>
            </a:r>
          </a:p>
        </p:txBody>
      </p:sp>
      <p:sp>
        <p:nvSpPr>
          <p:cNvPr id="42" name="Arc 53">
            <a:extLst>
              <a:ext uri="{FF2B5EF4-FFF2-40B4-BE49-F238E27FC236}">
                <a16:creationId xmlns:a16="http://schemas.microsoft.com/office/drawing/2014/main" id="{BC8E1915-255E-48D6-A5A0-2C37F731D3EA}"/>
              </a:ext>
            </a:extLst>
          </p:cNvPr>
          <p:cNvSpPr/>
          <p:nvPr/>
        </p:nvSpPr>
        <p:spPr>
          <a:xfrm>
            <a:off x="6591758" y="3417905"/>
            <a:ext cx="270681" cy="50787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53">
            <a:extLst>
              <a:ext uri="{FF2B5EF4-FFF2-40B4-BE49-F238E27FC236}">
                <a16:creationId xmlns:a16="http://schemas.microsoft.com/office/drawing/2014/main" id="{8D676DA9-6A9D-46DA-8965-290C4B469B4B}"/>
              </a:ext>
            </a:extLst>
          </p:cNvPr>
          <p:cNvSpPr/>
          <p:nvPr/>
        </p:nvSpPr>
        <p:spPr>
          <a:xfrm>
            <a:off x="7532791" y="3994953"/>
            <a:ext cx="270681" cy="50787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53">
            <a:extLst>
              <a:ext uri="{FF2B5EF4-FFF2-40B4-BE49-F238E27FC236}">
                <a16:creationId xmlns:a16="http://schemas.microsoft.com/office/drawing/2014/main" id="{C65ED431-A908-416F-BAAF-52CDC994228B}"/>
              </a:ext>
            </a:extLst>
          </p:cNvPr>
          <p:cNvSpPr/>
          <p:nvPr/>
        </p:nvSpPr>
        <p:spPr>
          <a:xfrm>
            <a:off x="7479525" y="4527614"/>
            <a:ext cx="270681" cy="50787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53">
            <a:extLst>
              <a:ext uri="{FF2B5EF4-FFF2-40B4-BE49-F238E27FC236}">
                <a16:creationId xmlns:a16="http://schemas.microsoft.com/office/drawing/2014/main" id="{7F770B58-3671-48BA-ABF1-C9A88280F8D4}"/>
              </a:ext>
            </a:extLst>
          </p:cNvPr>
          <p:cNvSpPr/>
          <p:nvPr/>
        </p:nvSpPr>
        <p:spPr>
          <a:xfrm>
            <a:off x="2472519" y="5033641"/>
            <a:ext cx="270681" cy="50787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39D4BEC-706D-4C71-BC42-6C3F44431224}"/>
              </a:ext>
            </a:extLst>
          </p:cNvPr>
          <p:cNvSpPr/>
          <p:nvPr/>
        </p:nvSpPr>
        <p:spPr>
          <a:xfrm>
            <a:off x="1641329" y="2645295"/>
            <a:ext cx="1616776" cy="2488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2459FED-7C48-4A35-9001-EE2AC6B08BB2}"/>
              </a:ext>
            </a:extLst>
          </p:cNvPr>
          <p:cNvSpPr/>
          <p:nvPr/>
        </p:nvSpPr>
        <p:spPr>
          <a:xfrm>
            <a:off x="1642808" y="3072901"/>
            <a:ext cx="3967880" cy="4781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6D13715-683C-4E94-8315-FEDFD8C30718}"/>
              </a:ext>
            </a:extLst>
          </p:cNvPr>
          <p:cNvSpPr/>
          <p:nvPr/>
        </p:nvSpPr>
        <p:spPr>
          <a:xfrm>
            <a:off x="2008272" y="3074381"/>
            <a:ext cx="1471775" cy="4781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511D9BE-5594-455D-8F9E-ED92A5213241}"/>
              </a:ext>
            </a:extLst>
          </p:cNvPr>
          <p:cNvSpPr/>
          <p:nvPr/>
        </p:nvSpPr>
        <p:spPr>
          <a:xfrm>
            <a:off x="2045263" y="3812709"/>
            <a:ext cx="1346008" cy="27989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B498E938-BF3A-4DD1-A9B6-FBA41584B7DB}"/>
              </a:ext>
            </a:extLst>
          </p:cNvPr>
          <p:cNvSpPr/>
          <p:nvPr/>
        </p:nvSpPr>
        <p:spPr>
          <a:xfrm>
            <a:off x="3635846" y="3095097"/>
            <a:ext cx="731968" cy="4382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CBEB762-EF50-4029-97E0-839D48D74193}"/>
              </a:ext>
            </a:extLst>
          </p:cNvPr>
          <p:cNvSpPr/>
          <p:nvPr/>
        </p:nvSpPr>
        <p:spPr>
          <a:xfrm>
            <a:off x="3379874" y="3780158"/>
            <a:ext cx="668344" cy="2858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4">
            <a:extLst>
              <a:ext uri="{FF2B5EF4-FFF2-40B4-BE49-F238E27FC236}">
                <a16:creationId xmlns:a16="http://schemas.microsoft.com/office/drawing/2014/main" id="{1ECC0FC3-CB85-4E76-BBCA-91118DB6E402}"/>
              </a:ext>
            </a:extLst>
          </p:cNvPr>
          <p:cNvSpPr txBox="1"/>
          <p:nvPr/>
        </p:nvSpPr>
        <p:spPr>
          <a:xfrm>
            <a:off x="6560598" y="3415211"/>
            <a:ext cx="18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differentials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4">
                <a:extLst>
                  <a:ext uri="{FF2B5EF4-FFF2-40B4-BE49-F238E27FC236}">
                    <a16:creationId xmlns:a16="http://schemas.microsoft.com/office/drawing/2014/main" id="{551615A5-FF7E-4D19-B7BD-E6EFEF8399C3}"/>
                  </a:ext>
                </a:extLst>
              </p:cNvPr>
              <p:cNvSpPr txBox="1"/>
              <p:nvPr/>
            </p:nvSpPr>
            <p:spPr>
              <a:xfrm>
                <a:off x="7670306" y="3938994"/>
                <a:ext cx="1100832" cy="542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4">
                <a:extLst>
                  <a:ext uri="{FF2B5EF4-FFF2-40B4-BE49-F238E27FC236}">
                    <a16:creationId xmlns:a16="http://schemas.microsoft.com/office/drawing/2014/main" id="{551615A5-FF7E-4D19-B7BD-E6EFEF839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06" y="3938994"/>
                <a:ext cx="1100832" cy="542969"/>
              </a:xfrm>
              <a:prstGeom prst="rect">
                <a:avLst/>
              </a:prstGeom>
              <a:blipFill>
                <a:blip r:embed="rId16"/>
                <a:stretch>
                  <a:fillRect r="-1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4">
            <a:extLst>
              <a:ext uri="{FF2B5EF4-FFF2-40B4-BE49-F238E27FC236}">
                <a16:creationId xmlns:a16="http://schemas.microsoft.com/office/drawing/2014/main" id="{7B9237D6-1074-4EE3-8906-6015859BF09C}"/>
              </a:ext>
            </a:extLst>
          </p:cNvPr>
          <p:cNvSpPr txBox="1"/>
          <p:nvPr/>
        </p:nvSpPr>
        <p:spPr>
          <a:xfrm>
            <a:off x="7554898" y="4524920"/>
            <a:ext cx="110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parts</a:t>
            </a:r>
          </a:p>
        </p:txBody>
      </p:sp>
      <p:sp>
        <p:nvSpPr>
          <p:cNvPr id="59" name="TextBox 54">
            <a:extLst>
              <a:ext uri="{FF2B5EF4-FFF2-40B4-BE49-F238E27FC236}">
                <a16:creationId xmlns:a16="http://schemas.microsoft.com/office/drawing/2014/main" id="{08105830-1531-4809-A12B-ED060EF8B2F6}"/>
              </a:ext>
            </a:extLst>
          </p:cNvPr>
          <p:cNvSpPr txBox="1"/>
          <p:nvPr/>
        </p:nvSpPr>
        <p:spPr>
          <a:xfrm>
            <a:off x="2752077" y="5119725"/>
            <a:ext cx="834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B2E57C0-DA93-458C-82DC-4BB2F319DC1C}"/>
                  </a:ext>
                </a:extLst>
              </p:cNvPr>
              <p:cNvSpPr txBox="1"/>
              <p:nvPr/>
            </p:nvSpPr>
            <p:spPr>
              <a:xfrm>
                <a:off x="1230298" y="5897708"/>
                <a:ext cx="33180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13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B2E57C0-DA93-458C-82DC-4BB2F319D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98" y="5897708"/>
                <a:ext cx="331803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53">
            <a:extLst>
              <a:ext uri="{FF2B5EF4-FFF2-40B4-BE49-F238E27FC236}">
                <a16:creationId xmlns:a16="http://schemas.microsoft.com/office/drawing/2014/main" id="{F7E56988-313C-47F4-91C8-C82A3CE98F40}"/>
              </a:ext>
            </a:extLst>
          </p:cNvPr>
          <p:cNvSpPr/>
          <p:nvPr/>
        </p:nvSpPr>
        <p:spPr>
          <a:xfrm>
            <a:off x="4347187" y="5558903"/>
            <a:ext cx="270681" cy="507874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54">
            <a:extLst>
              <a:ext uri="{FF2B5EF4-FFF2-40B4-BE49-F238E27FC236}">
                <a16:creationId xmlns:a16="http://schemas.microsoft.com/office/drawing/2014/main" id="{8ECB6AFF-8094-4E8C-A4E2-05C1FF0D3D61}"/>
              </a:ext>
            </a:extLst>
          </p:cNvPr>
          <p:cNvSpPr txBox="1"/>
          <p:nvPr/>
        </p:nvSpPr>
        <p:spPr>
          <a:xfrm>
            <a:off x="4546847" y="5582843"/>
            <a:ext cx="186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know the full relationship!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4634333B-04EA-4B2E-A879-0CE34553854D}"/>
              </a:ext>
            </a:extLst>
          </p:cNvPr>
          <p:cNvSpPr/>
          <p:nvPr/>
        </p:nvSpPr>
        <p:spPr>
          <a:xfrm>
            <a:off x="1305017" y="5912529"/>
            <a:ext cx="3135297" cy="2589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A4B3C969-15D7-48FA-BF2D-63A3128DA07D}"/>
              </a:ext>
            </a:extLst>
          </p:cNvPr>
          <p:cNvSpPr/>
          <p:nvPr/>
        </p:nvSpPr>
        <p:spPr>
          <a:xfrm>
            <a:off x="1342007" y="2620393"/>
            <a:ext cx="3114583" cy="3181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5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3" grpId="0"/>
      <p:bldP spid="54" grpId="0"/>
      <p:bldP spid="59" grpId="0"/>
      <p:bldP spid="60" grpId="0"/>
      <p:bldP spid="61" grpId="0" animBg="1"/>
      <p:bldP spid="62" grpId="0"/>
      <p:bldP spid="63" grpId="0" animBg="1"/>
      <p:bldP spid="63" grpId="1" animBg="1"/>
      <p:bldP spid="64" grpId="0" animBg="1"/>
      <p:bldP spid="6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1.5kg is moving along the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the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 and 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Three forces act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namely a restoring force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7.5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 resistance to motion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acting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Describe the motion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large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2E4034B-5405-46DA-B5CE-5DD79C3E31B5}"/>
                  </a:ext>
                </a:extLst>
              </p:cNvPr>
              <p:cNvSpPr txBox="1"/>
              <p:nvPr/>
            </p:nvSpPr>
            <p:spPr>
              <a:xfrm>
                <a:off x="378041" y="5622500"/>
                <a:ext cx="33180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13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2E4034B-5405-46DA-B5CE-5DD79C3E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41" y="5622500"/>
                <a:ext cx="331803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C426125-ABAE-4483-BC55-A3CDC02391E4}"/>
                  </a:ext>
                </a:extLst>
              </p:cNvPr>
              <p:cNvSpPr txBox="1"/>
              <p:nvPr/>
            </p:nvSpPr>
            <p:spPr>
              <a:xfrm>
                <a:off x="5519692" y="1389331"/>
                <a:ext cx="33180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13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C426125-ABAE-4483-BC55-A3CDC0239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692" y="1389331"/>
                <a:ext cx="331803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BAD5C02-EB78-47E7-9E85-2BCA734E2350}"/>
              </a:ext>
            </a:extLst>
          </p:cNvPr>
          <p:cNvCxnSpPr>
            <a:cxnSpLocks/>
          </p:cNvCxnSpPr>
          <p:nvPr/>
        </p:nvCxnSpPr>
        <p:spPr>
          <a:xfrm flipH="1" flipV="1">
            <a:off x="6168052" y="1664962"/>
            <a:ext cx="197237" cy="5988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4">
                <a:extLst>
                  <a:ext uri="{FF2B5EF4-FFF2-40B4-BE49-F238E27FC236}">
                    <a16:creationId xmlns:a16="http://schemas.microsoft.com/office/drawing/2014/main" id="{7BB2BBC1-AE9A-4EFD-BC1F-E66D57E62DE0}"/>
                  </a:ext>
                </a:extLst>
              </p:cNvPr>
              <p:cNvSpPr txBox="1"/>
              <p:nvPr/>
            </p:nvSpPr>
            <p:spPr>
              <a:xfrm>
                <a:off x="6169982" y="1719577"/>
                <a:ext cx="1100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54">
                <a:extLst>
                  <a:ext uri="{FF2B5EF4-FFF2-40B4-BE49-F238E27FC236}">
                    <a16:creationId xmlns:a16="http://schemas.microsoft.com/office/drawing/2014/main" id="{7BB2BBC1-AE9A-4EFD-BC1F-E66D57E62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982" y="1719577"/>
                <a:ext cx="110083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62B719B-62C0-4578-8D34-571FA72921C6}"/>
                  </a:ext>
                </a:extLst>
              </p:cNvPr>
              <p:cNvSpPr txBox="1"/>
              <p:nvPr/>
            </p:nvSpPr>
            <p:spPr>
              <a:xfrm>
                <a:off x="5547805" y="2349599"/>
                <a:ext cx="142116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62B719B-62C0-4578-8D34-571FA7292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805" y="2349599"/>
                <a:ext cx="142116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3209697-2D3F-49E3-8CE2-43B5DC251B0F}"/>
                  </a:ext>
                </a:extLst>
              </p:cNvPr>
              <p:cNvSpPr txBox="1"/>
              <p:nvPr/>
            </p:nvSpPr>
            <p:spPr>
              <a:xfrm>
                <a:off x="4590495" y="2786085"/>
                <a:ext cx="25471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3209697-2D3F-49E3-8CE2-43B5DC251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95" y="2786085"/>
                <a:ext cx="2547151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400B082-D5F7-4DD3-A89D-564D796AB433}"/>
                  </a:ext>
                </a:extLst>
              </p:cNvPr>
              <p:cNvSpPr txBox="1"/>
              <p:nvPr/>
            </p:nvSpPr>
            <p:spPr>
              <a:xfrm>
                <a:off x="3855127" y="3204816"/>
                <a:ext cx="312272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𝑅𝑠𝑖𝑛𝑡𝑐𝑜𝑠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400B082-D5F7-4DD3-A89D-564D796AB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127" y="3204816"/>
                <a:ext cx="3122720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8573241-4956-402B-87C1-FAF389CE2EEE}"/>
                  </a:ext>
                </a:extLst>
              </p:cNvPr>
              <p:cNvSpPr txBox="1"/>
              <p:nvPr/>
            </p:nvSpPr>
            <p:spPr>
              <a:xfrm>
                <a:off x="4771005" y="3623546"/>
                <a:ext cx="10438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8573241-4956-402B-87C1-FAF389CE2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005" y="3623546"/>
                <a:ext cx="1043867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9887F99-9F78-4B97-8E50-A89EF381EA62}"/>
                  </a:ext>
                </a:extLst>
              </p:cNvPr>
              <p:cNvSpPr txBox="1"/>
              <p:nvPr/>
            </p:nvSpPr>
            <p:spPr>
              <a:xfrm>
                <a:off x="5775664" y="3625026"/>
                <a:ext cx="10438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9887F99-9F78-4B97-8E50-A89EF381E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664" y="3625026"/>
                <a:ext cx="1043867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F7D75B8-894B-4938-B1E1-DCEBD7353E17}"/>
                  </a:ext>
                </a:extLst>
              </p:cNvPr>
              <p:cNvSpPr txBox="1"/>
              <p:nvPr/>
            </p:nvSpPr>
            <p:spPr>
              <a:xfrm>
                <a:off x="5225244" y="4051148"/>
                <a:ext cx="10438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F7D75B8-894B-4938-B1E1-DCEBD7353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244" y="4051148"/>
                <a:ext cx="1043867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FBF0C30-8FEE-4BF1-B43C-5385624EC67F}"/>
                  </a:ext>
                </a:extLst>
              </p:cNvPr>
              <p:cNvSpPr txBox="1"/>
              <p:nvPr/>
            </p:nvSpPr>
            <p:spPr>
              <a:xfrm>
                <a:off x="5377644" y="4407735"/>
                <a:ext cx="1043867" cy="458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FBF0C30-8FEE-4BF1-B43C-5385624EC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44" y="4407735"/>
                <a:ext cx="1043867" cy="458395"/>
              </a:xfrm>
              <a:prstGeom prst="rect">
                <a:avLst/>
              </a:prstGeom>
              <a:blipFill>
                <a:blip r:embed="rId1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CC0BFE2-3CA9-46B8-A23C-351D4EB947A8}"/>
                  </a:ext>
                </a:extLst>
              </p:cNvPr>
              <p:cNvSpPr txBox="1"/>
              <p:nvPr/>
            </p:nvSpPr>
            <p:spPr>
              <a:xfrm>
                <a:off x="5432389" y="4924119"/>
                <a:ext cx="1043867" cy="333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CC0BFE2-3CA9-46B8-A23C-351D4EB94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89" y="4924119"/>
                <a:ext cx="1043867" cy="33316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1E75B2E-AB0B-47DA-96B8-998BC071875E}"/>
                  </a:ext>
                </a:extLst>
              </p:cNvPr>
              <p:cNvSpPr txBox="1"/>
              <p:nvPr/>
            </p:nvSpPr>
            <p:spPr>
              <a:xfrm>
                <a:off x="5433873" y="5307337"/>
                <a:ext cx="1907960" cy="458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1E75B2E-AB0B-47DA-96B8-998BC0718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73" y="5307337"/>
                <a:ext cx="1907960" cy="458395"/>
              </a:xfrm>
              <a:prstGeom prst="rect">
                <a:avLst/>
              </a:prstGeom>
              <a:blipFill>
                <a:blip r:embed="rId2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53">
            <a:extLst>
              <a:ext uri="{FF2B5EF4-FFF2-40B4-BE49-F238E27FC236}">
                <a16:creationId xmlns:a16="http://schemas.microsoft.com/office/drawing/2014/main" id="{FDF1AAB7-CFB7-496B-8976-0AFCE45C5903}"/>
              </a:ext>
            </a:extLst>
          </p:cNvPr>
          <p:cNvSpPr/>
          <p:nvPr/>
        </p:nvSpPr>
        <p:spPr>
          <a:xfrm>
            <a:off x="6787067" y="2521259"/>
            <a:ext cx="297314" cy="381739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5506F23D-A14E-4B5A-B449-09CC8434A362}"/>
                  </a:ext>
                </a:extLst>
              </p:cNvPr>
              <p:cNvSpPr txBox="1"/>
              <p:nvPr/>
            </p:nvSpPr>
            <p:spPr>
              <a:xfrm>
                <a:off x="6924582" y="2429789"/>
                <a:ext cx="1811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a single trig function</a:t>
                </a:r>
              </a:p>
            </p:txBody>
          </p:sp>
        </mc:Choice>
        <mc:Fallback xmlns="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5506F23D-A14E-4B5A-B449-09CC8434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582" y="2429789"/>
                <a:ext cx="1811045" cy="461665"/>
              </a:xfrm>
              <a:prstGeom prst="rect">
                <a:avLst/>
              </a:prstGeom>
              <a:blipFill>
                <a:blip r:embed="rId2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53">
            <a:extLst>
              <a:ext uri="{FF2B5EF4-FFF2-40B4-BE49-F238E27FC236}">
                <a16:creationId xmlns:a16="http://schemas.microsoft.com/office/drawing/2014/main" id="{6E48CAC8-9988-4AB3-A083-D6F789FC63AC}"/>
              </a:ext>
            </a:extLst>
          </p:cNvPr>
          <p:cNvSpPr/>
          <p:nvPr/>
        </p:nvSpPr>
        <p:spPr>
          <a:xfrm>
            <a:off x="6769312" y="2982898"/>
            <a:ext cx="297314" cy="381739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53">
            <a:extLst>
              <a:ext uri="{FF2B5EF4-FFF2-40B4-BE49-F238E27FC236}">
                <a16:creationId xmlns:a16="http://schemas.microsoft.com/office/drawing/2014/main" id="{21FEF5A1-047E-4770-9B1E-219318C6A660}"/>
              </a:ext>
            </a:extLst>
          </p:cNvPr>
          <p:cNvSpPr/>
          <p:nvPr/>
        </p:nvSpPr>
        <p:spPr>
          <a:xfrm>
            <a:off x="6716046" y="3400148"/>
            <a:ext cx="297314" cy="381739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53">
            <a:extLst>
              <a:ext uri="{FF2B5EF4-FFF2-40B4-BE49-F238E27FC236}">
                <a16:creationId xmlns:a16="http://schemas.microsoft.com/office/drawing/2014/main" id="{CA7CE91B-4553-4BBD-A9F8-5E17682686D6}"/>
              </a:ext>
            </a:extLst>
          </p:cNvPr>
          <p:cNvSpPr/>
          <p:nvPr/>
        </p:nvSpPr>
        <p:spPr>
          <a:xfrm>
            <a:off x="6609514" y="3817399"/>
            <a:ext cx="297314" cy="381739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53">
            <a:extLst>
              <a:ext uri="{FF2B5EF4-FFF2-40B4-BE49-F238E27FC236}">
                <a16:creationId xmlns:a16="http://schemas.microsoft.com/office/drawing/2014/main" id="{B38CB107-024B-44E7-AC7E-6003DA359D43}"/>
              </a:ext>
            </a:extLst>
          </p:cNvPr>
          <p:cNvSpPr/>
          <p:nvPr/>
        </p:nvSpPr>
        <p:spPr>
          <a:xfrm>
            <a:off x="6059098" y="4243527"/>
            <a:ext cx="297314" cy="381739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53">
            <a:extLst>
              <a:ext uri="{FF2B5EF4-FFF2-40B4-BE49-F238E27FC236}">
                <a16:creationId xmlns:a16="http://schemas.microsoft.com/office/drawing/2014/main" id="{AEFA7163-3056-4791-A5A0-78EF700C480A}"/>
              </a:ext>
            </a:extLst>
          </p:cNvPr>
          <p:cNvSpPr/>
          <p:nvPr/>
        </p:nvSpPr>
        <p:spPr>
          <a:xfrm>
            <a:off x="6201141" y="4678533"/>
            <a:ext cx="297314" cy="381739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53">
            <a:extLst>
              <a:ext uri="{FF2B5EF4-FFF2-40B4-BE49-F238E27FC236}">
                <a16:creationId xmlns:a16="http://schemas.microsoft.com/office/drawing/2014/main" id="{F53C38EE-8A1F-4729-B479-701C7BC4B492}"/>
              </a:ext>
            </a:extLst>
          </p:cNvPr>
          <p:cNvSpPr/>
          <p:nvPr/>
        </p:nvSpPr>
        <p:spPr>
          <a:xfrm>
            <a:off x="6991253" y="5095783"/>
            <a:ext cx="297314" cy="381739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54">
            <a:extLst>
              <a:ext uri="{FF2B5EF4-FFF2-40B4-BE49-F238E27FC236}">
                <a16:creationId xmlns:a16="http://schemas.microsoft.com/office/drawing/2014/main" id="{7D1EC406-4F6C-4BB8-825A-D796AA54F22A}"/>
              </a:ext>
            </a:extLst>
          </p:cNvPr>
          <p:cNvSpPr txBox="1"/>
          <p:nvPr/>
        </p:nvSpPr>
        <p:spPr>
          <a:xfrm>
            <a:off x="6995603" y="2997960"/>
            <a:ext cx="772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54">
                <a:extLst>
                  <a:ext uri="{FF2B5EF4-FFF2-40B4-BE49-F238E27FC236}">
                    <a16:creationId xmlns:a16="http://schemas.microsoft.com/office/drawing/2014/main" id="{E2067193-7D80-410B-A9B8-28FC30478518}"/>
                  </a:ext>
                </a:extLst>
              </p:cNvPr>
              <p:cNvSpPr txBox="1"/>
              <p:nvPr/>
            </p:nvSpPr>
            <p:spPr>
              <a:xfrm>
                <a:off x="6933459" y="3353066"/>
                <a:ext cx="1846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54">
                <a:extLst>
                  <a:ext uri="{FF2B5EF4-FFF2-40B4-BE49-F238E27FC236}">
                    <a16:creationId xmlns:a16="http://schemas.microsoft.com/office/drawing/2014/main" id="{E2067193-7D80-410B-A9B8-28FC30478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59" y="3353066"/>
                <a:ext cx="1846556" cy="461665"/>
              </a:xfrm>
              <a:prstGeom prst="rect">
                <a:avLst/>
              </a:prstGeom>
              <a:blipFill>
                <a:blip r:embed="rId2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54">
            <a:extLst>
              <a:ext uri="{FF2B5EF4-FFF2-40B4-BE49-F238E27FC236}">
                <a16:creationId xmlns:a16="http://schemas.microsoft.com/office/drawing/2014/main" id="{B154059D-9B3E-4C7E-AC8B-9D18893C886D}"/>
              </a:ext>
            </a:extLst>
          </p:cNvPr>
          <p:cNvSpPr txBox="1"/>
          <p:nvPr/>
        </p:nvSpPr>
        <p:spPr>
          <a:xfrm>
            <a:off x="6915704" y="3841338"/>
            <a:ext cx="66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54">
                <a:extLst>
                  <a:ext uri="{FF2B5EF4-FFF2-40B4-BE49-F238E27FC236}">
                    <a16:creationId xmlns:a16="http://schemas.microsoft.com/office/drawing/2014/main" id="{342CB6CA-3D49-414B-8497-AFA323E84D35}"/>
                  </a:ext>
                </a:extLst>
              </p:cNvPr>
              <p:cNvSpPr txBox="1"/>
              <p:nvPr/>
            </p:nvSpPr>
            <p:spPr>
              <a:xfrm>
                <a:off x="6329778" y="4302977"/>
                <a:ext cx="10830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54">
                <a:extLst>
                  <a:ext uri="{FF2B5EF4-FFF2-40B4-BE49-F238E27FC236}">
                    <a16:creationId xmlns:a16="http://schemas.microsoft.com/office/drawing/2014/main" id="{342CB6CA-3D49-414B-8497-AFA323E84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778" y="4302977"/>
                <a:ext cx="1083076" cy="276999"/>
              </a:xfrm>
              <a:prstGeom prst="rect">
                <a:avLst/>
              </a:prstGeom>
              <a:blipFill>
                <a:blip r:embed="rId2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4">
                <a:extLst>
                  <a:ext uri="{FF2B5EF4-FFF2-40B4-BE49-F238E27FC236}">
                    <a16:creationId xmlns:a16="http://schemas.microsoft.com/office/drawing/2014/main" id="{C73F0CED-ACC0-4A17-9DA7-AC5EF1F01EA9}"/>
                  </a:ext>
                </a:extLst>
              </p:cNvPr>
              <p:cNvSpPr txBox="1"/>
              <p:nvPr/>
            </p:nvSpPr>
            <p:spPr>
              <a:xfrm>
                <a:off x="6445188" y="4720227"/>
                <a:ext cx="13138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find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54">
                <a:extLst>
                  <a:ext uri="{FF2B5EF4-FFF2-40B4-BE49-F238E27FC236}">
                    <a16:creationId xmlns:a16="http://schemas.microsoft.com/office/drawing/2014/main" id="{C73F0CED-ACC0-4A17-9DA7-AC5EF1F01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88" y="4720227"/>
                <a:ext cx="1313895" cy="276999"/>
              </a:xfrm>
              <a:prstGeom prst="rect">
                <a:avLst/>
              </a:prstGeom>
              <a:blipFill>
                <a:blip r:embed="rId2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54">
            <a:extLst>
              <a:ext uri="{FF2B5EF4-FFF2-40B4-BE49-F238E27FC236}">
                <a16:creationId xmlns:a16="http://schemas.microsoft.com/office/drawing/2014/main" id="{7865F6D2-3297-4DA4-8AF7-5F8F70D84F35}"/>
              </a:ext>
            </a:extLst>
          </p:cNvPr>
          <p:cNvSpPr txBox="1"/>
          <p:nvPr/>
        </p:nvSpPr>
        <p:spPr>
          <a:xfrm>
            <a:off x="7199789" y="5101967"/>
            <a:ext cx="1313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Bring together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F6E375F-F270-40D1-A01E-1F5FD8A61B90}"/>
              </a:ext>
            </a:extLst>
          </p:cNvPr>
          <p:cNvSpPr/>
          <p:nvPr/>
        </p:nvSpPr>
        <p:spPr>
          <a:xfrm>
            <a:off x="5608168" y="2377486"/>
            <a:ext cx="1272025" cy="2858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7840778-99B9-4BE5-8A05-87D765CCCB42}"/>
              </a:ext>
            </a:extLst>
          </p:cNvPr>
          <p:cNvSpPr/>
          <p:nvPr/>
        </p:nvSpPr>
        <p:spPr>
          <a:xfrm>
            <a:off x="5654036" y="5317474"/>
            <a:ext cx="1448100" cy="4175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54">
                <a:extLst>
                  <a:ext uri="{FF2B5EF4-FFF2-40B4-BE49-F238E27FC236}">
                    <a16:creationId xmlns:a16="http://schemas.microsoft.com/office/drawing/2014/main" id="{0789E680-6BFC-48B9-ABF3-9629142528C7}"/>
                  </a:ext>
                </a:extLst>
              </p:cNvPr>
              <p:cNvSpPr txBox="1"/>
              <p:nvPr/>
            </p:nvSpPr>
            <p:spPr>
              <a:xfrm>
                <a:off x="4421080" y="5909835"/>
                <a:ext cx="4474345" cy="54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motion becomes simple harmonic motion with amplitude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period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54">
                <a:extLst>
                  <a:ext uri="{FF2B5EF4-FFF2-40B4-BE49-F238E27FC236}">
                    <a16:creationId xmlns:a16="http://schemas.microsoft.com/office/drawing/2014/main" id="{0789E680-6BFC-48B9-ABF3-962914252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80" y="5909835"/>
                <a:ext cx="4474345" cy="544188"/>
              </a:xfrm>
              <a:prstGeom prst="rect">
                <a:avLst/>
              </a:prstGeom>
              <a:blipFill>
                <a:blip r:embed="rId26"/>
                <a:stretch>
                  <a:fillRect t="-111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9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mass 1.5kg is moving along the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the displacement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from the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 and 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. Three forces act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namely a restoring force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7.5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 resistance to motion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a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acting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Describe the motion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large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2E4034B-5405-46DA-B5CE-5DD79C3E31B5}"/>
                  </a:ext>
                </a:extLst>
              </p:cNvPr>
              <p:cNvSpPr txBox="1"/>
              <p:nvPr/>
            </p:nvSpPr>
            <p:spPr>
              <a:xfrm>
                <a:off x="378041" y="5622500"/>
                <a:ext cx="33180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13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2E4034B-5405-46DA-B5CE-5DD79C3E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41" y="5622500"/>
                <a:ext cx="331803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99DF84EA-5D74-4E78-B91F-C7A46D3CC2F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992" t="22298" r="3711" b="7395"/>
          <a:stretch/>
        </p:blipFill>
        <p:spPr>
          <a:xfrm>
            <a:off x="3990470" y="2467992"/>
            <a:ext cx="5030220" cy="3000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EFA061F-55EC-4696-B6B3-5CF641B71B11}"/>
                  </a:ext>
                </a:extLst>
              </p:cNvPr>
              <p:cNvSpPr txBox="1"/>
              <p:nvPr/>
            </p:nvSpPr>
            <p:spPr>
              <a:xfrm>
                <a:off x="4559423" y="2453172"/>
                <a:ext cx="3439357" cy="312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n-GB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𝟔</m:t>
                          </m:r>
                          <m:r>
                            <a:rPr lang="en-GB" sz="14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  <m:r>
                            <a:rPr lang="en-GB" sz="14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𝟏𝟑</m:t>
                          </m:r>
                          <m:r>
                            <a:rPr lang="en-GB" sz="14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𝒔𝒊𝒏𝒕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𝒔𝒊𝒏𝒕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𝒄𝒐𝒔𝒕</m:t>
                      </m:r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EFA061F-55EC-4696-B6B3-5CF641B71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23" y="2453172"/>
                <a:ext cx="3439357" cy="3125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attached to end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a light elastic string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Initially the particle and the string lie at rest on a smooth horizontal plane.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the end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the string is set into motion and moves with constant speed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and the extension in the string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Air resistance acting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proportional to its speed. The subsequent motion can be modelled by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l="-167"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683F408-AC17-44B0-BDE0-0C812729E55E}"/>
                  </a:ext>
                </a:extLst>
              </p:cNvPr>
              <p:cNvSpPr txBox="1"/>
              <p:nvPr/>
            </p:nvSpPr>
            <p:spPr>
              <a:xfrm>
                <a:off x="941033" y="4833891"/>
                <a:ext cx="234859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𝑘𝑈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683F408-AC17-44B0-BDE0-0C812729E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4833891"/>
                <a:ext cx="2348592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2CD85E-4939-4ACC-94C3-CF71D835F5E9}"/>
              </a:ext>
            </a:extLst>
          </p:cNvPr>
          <p:cNvSpPr txBox="1"/>
          <p:nvPr/>
        </p:nvSpPr>
        <p:spPr>
          <a:xfrm>
            <a:off x="4429957" y="1109709"/>
            <a:ext cx="420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Before we start answering the question, what is going on here?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4132571-66DE-4EC6-97B8-EA6471F42CF8}"/>
              </a:ext>
            </a:extLst>
          </p:cNvPr>
          <p:cNvGrpSpPr/>
          <p:nvPr/>
        </p:nvGrpSpPr>
        <p:grpSpPr>
          <a:xfrm>
            <a:off x="7673266" y="1580226"/>
            <a:ext cx="565211" cy="1216241"/>
            <a:chOff x="7628878" y="2325950"/>
            <a:chExt cx="565211" cy="1216241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ED60DF24-5A75-4E45-A732-F7059A9CE64F}"/>
                </a:ext>
              </a:extLst>
            </p:cNvPr>
            <p:cNvSpPr/>
            <p:nvPr/>
          </p:nvSpPr>
          <p:spPr>
            <a:xfrm>
              <a:off x="7714695" y="2325950"/>
              <a:ext cx="363985" cy="3728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CA364B37-C86F-4653-8E0F-3211F6E69C3F}"/>
                </a:ext>
              </a:extLst>
            </p:cNvPr>
            <p:cNvCxnSpPr>
              <a:cxnSpLocks/>
            </p:cNvCxnSpPr>
            <p:nvPr/>
          </p:nvCxnSpPr>
          <p:spPr>
            <a:xfrm>
              <a:off x="7901126" y="2698812"/>
              <a:ext cx="0" cy="577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343C7A92-64E8-4930-8BFD-AD7C69431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2606" y="2796466"/>
              <a:ext cx="291483" cy="214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43AA5F6B-68FE-4BAD-A0AE-7739E8E75D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8878" y="2797946"/>
              <a:ext cx="291483" cy="214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DB8AECF3-212B-4CF9-8133-B98A1933833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852300" y="3287698"/>
              <a:ext cx="291483" cy="214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2D65FE60-2EC8-4250-BDD5-38FCABC6132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49592" y="3289178"/>
              <a:ext cx="291483" cy="214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A0902B-1A8D-4182-85C3-B25CABC281F9}"/>
              </a:ext>
            </a:extLst>
          </p:cNvPr>
          <p:cNvSpPr/>
          <p:nvPr/>
        </p:nvSpPr>
        <p:spPr>
          <a:xfrm>
            <a:off x="5308846" y="2352583"/>
            <a:ext cx="772358" cy="46163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C4D5E1D-2D29-4BF2-9B28-55D795E1F154}"/>
              </a:ext>
            </a:extLst>
          </p:cNvPr>
          <p:cNvCxnSpPr>
            <a:endCxn id="12" idx="3"/>
          </p:cNvCxnSpPr>
          <p:nvPr/>
        </p:nvCxnSpPr>
        <p:spPr>
          <a:xfrm flipH="1">
            <a:off x="6081204" y="2059620"/>
            <a:ext cx="1580225" cy="523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C13202AF-FA6D-4CC3-8EAF-57A19CFF71A3}"/>
              </a:ext>
            </a:extLst>
          </p:cNvPr>
          <p:cNvCxnSpPr>
            <a:cxnSpLocks/>
          </p:cNvCxnSpPr>
          <p:nvPr/>
        </p:nvCxnSpPr>
        <p:spPr>
          <a:xfrm>
            <a:off x="6862438" y="2450237"/>
            <a:ext cx="195309" cy="630315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FB10A26-A790-44FF-8391-2BD821A0DD8F}"/>
              </a:ext>
            </a:extLst>
          </p:cNvPr>
          <p:cNvSpPr txBox="1"/>
          <p:nvPr/>
        </p:nvSpPr>
        <p:spPr>
          <a:xfrm>
            <a:off x="6427433" y="3062797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Elastic string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03405AC-3A67-4441-8CB0-936931F8D998}"/>
              </a:ext>
            </a:extLst>
          </p:cNvPr>
          <p:cNvSpPr txBox="1"/>
          <p:nvPr/>
        </p:nvSpPr>
        <p:spPr>
          <a:xfrm>
            <a:off x="4165107" y="3481526"/>
            <a:ext cx="4978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Imagine you start walking away from the box at a constant speed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 the tension increases the box will start to move towards you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as the tension then decreases, as well as friction/air resistance coming into play, it then slows down again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end up with a movement where the box keeps moving, but with variable speed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essentially what is happening in the question!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extension of the string will keep increasing and decreasing, which is what we are modelling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B9F53C3-3043-4655-801C-4B110CC5B5C8}"/>
              </a:ext>
            </a:extLst>
          </p:cNvPr>
          <p:cNvSpPr txBox="1"/>
          <p:nvPr/>
        </p:nvSpPr>
        <p:spPr>
          <a:xfrm>
            <a:off x="162757" y="5871099"/>
            <a:ext cx="360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Please note this question has been slightly modified from the book. Myself and several other </a:t>
            </a:r>
            <a:r>
              <a:rPr lang="en-US" sz="12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Maths</a:t>
            </a:r>
            <a:r>
              <a:rPr lang="en-US" sz="1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teachers felt that it didn’t quite make sense!</a:t>
            </a:r>
            <a:endParaRPr lang="en-GB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attached to end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a light elastic string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Initially the particle and the string lie at rest on a smooth horizontal plane.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the end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the string is set into motion and moves with constant speed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the direction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and the extension in the string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Air resistance acting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proportional to its speed. The subsequent motion can be modelled by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l="-167"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683F408-AC17-44B0-BDE0-0C812729E55E}"/>
                  </a:ext>
                </a:extLst>
              </p:cNvPr>
              <p:cNvSpPr txBox="1"/>
              <p:nvPr/>
            </p:nvSpPr>
            <p:spPr>
              <a:xfrm>
                <a:off x="941033" y="4833891"/>
                <a:ext cx="234859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𝑘𝑈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683F408-AC17-44B0-BDE0-0C812729E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4833891"/>
                <a:ext cx="2348592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23AD51F-A56E-4CBC-A390-9E2A9D5B158D}"/>
              </a:ext>
            </a:extLst>
          </p:cNvPr>
          <p:cNvSpPr txBox="1"/>
          <p:nvPr/>
        </p:nvSpPr>
        <p:spPr>
          <a:xfrm>
            <a:off x="4101483" y="1526960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Complementary function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9162C7A-D595-4915-BD4A-F996E8043790}"/>
                  </a:ext>
                </a:extLst>
              </p:cNvPr>
              <p:cNvSpPr txBox="1"/>
              <p:nvPr/>
            </p:nvSpPr>
            <p:spPr>
              <a:xfrm>
                <a:off x="3895076" y="1975254"/>
                <a:ext cx="2026328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9162C7A-D595-4915-BD4A-F996E8043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076" y="1975254"/>
                <a:ext cx="2026328" cy="5245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26EC473-5E0A-461B-B5EA-B409864601B6}"/>
                  </a:ext>
                </a:extLst>
              </p:cNvPr>
              <p:cNvSpPr txBox="1"/>
              <p:nvPr/>
            </p:nvSpPr>
            <p:spPr>
              <a:xfrm>
                <a:off x="4136250" y="2598170"/>
                <a:ext cx="17673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26EC473-5E0A-461B-B5EA-B40986460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50" y="2598170"/>
                <a:ext cx="176739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0A8FB6-6523-4D6E-9245-5A001A87308C}"/>
                  </a:ext>
                </a:extLst>
              </p:cNvPr>
              <p:cNvSpPr txBox="1"/>
              <p:nvPr/>
            </p:nvSpPr>
            <p:spPr>
              <a:xfrm>
                <a:off x="4119975" y="3070168"/>
                <a:ext cx="177479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0A8FB6-6523-4D6E-9245-5A001A873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975" y="3070168"/>
                <a:ext cx="1774799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4">
                <a:extLst>
                  <a:ext uri="{FF2B5EF4-FFF2-40B4-BE49-F238E27FC236}">
                    <a16:creationId xmlns:a16="http://schemas.microsoft.com/office/drawing/2014/main" id="{13636C95-3053-45CD-B5E3-E3329FFC824A}"/>
                  </a:ext>
                </a:extLst>
              </p:cNvPr>
              <p:cNvSpPr txBox="1"/>
              <p:nvPr/>
            </p:nvSpPr>
            <p:spPr>
              <a:xfrm>
                <a:off x="5195781" y="3503506"/>
                <a:ext cx="85222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4">
                <a:extLst>
                  <a:ext uri="{FF2B5EF4-FFF2-40B4-BE49-F238E27FC236}">
                    <a16:creationId xmlns:a16="http://schemas.microsoft.com/office/drawing/2014/main" id="{13636C95-3053-45CD-B5E3-E3329FFC8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781" y="3503506"/>
                <a:ext cx="852221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53">
            <a:extLst>
              <a:ext uri="{FF2B5EF4-FFF2-40B4-BE49-F238E27FC236}">
                <a16:creationId xmlns:a16="http://schemas.microsoft.com/office/drawing/2014/main" id="{0D11A95E-1A91-4FE7-A810-38EC71A97F53}"/>
              </a:ext>
            </a:extLst>
          </p:cNvPr>
          <p:cNvSpPr/>
          <p:nvPr/>
        </p:nvSpPr>
        <p:spPr>
          <a:xfrm>
            <a:off x="5739501" y="2278221"/>
            <a:ext cx="280173" cy="502336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EA0A91B8-93CF-4DB7-ACC4-9139D2941637}"/>
              </a:ext>
            </a:extLst>
          </p:cNvPr>
          <p:cNvSpPr txBox="1"/>
          <p:nvPr/>
        </p:nvSpPr>
        <p:spPr>
          <a:xfrm>
            <a:off x="6003238" y="2252234"/>
            <a:ext cx="143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5" name="Arc 53">
            <a:extLst>
              <a:ext uri="{FF2B5EF4-FFF2-40B4-BE49-F238E27FC236}">
                <a16:creationId xmlns:a16="http://schemas.microsoft.com/office/drawing/2014/main" id="{3903D6F6-5A84-4164-951F-95823EFADB5A}"/>
              </a:ext>
            </a:extLst>
          </p:cNvPr>
          <p:cNvSpPr/>
          <p:nvPr/>
        </p:nvSpPr>
        <p:spPr>
          <a:xfrm>
            <a:off x="6156752" y="2757615"/>
            <a:ext cx="270682" cy="473857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53">
            <a:extLst>
              <a:ext uri="{FF2B5EF4-FFF2-40B4-BE49-F238E27FC236}">
                <a16:creationId xmlns:a16="http://schemas.microsoft.com/office/drawing/2014/main" id="{E6EE5628-4FED-4A77-A7CE-9A0F5FD80346}"/>
              </a:ext>
            </a:extLst>
          </p:cNvPr>
          <p:cNvSpPr/>
          <p:nvPr/>
        </p:nvSpPr>
        <p:spPr>
          <a:xfrm>
            <a:off x="5899299" y="3245886"/>
            <a:ext cx="297315" cy="456102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54">
            <a:extLst>
              <a:ext uri="{FF2B5EF4-FFF2-40B4-BE49-F238E27FC236}">
                <a16:creationId xmlns:a16="http://schemas.microsoft.com/office/drawing/2014/main" id="{4EF49791-FFB3-4058-AC05-DF398135CF33}"/>
              </a:ext>
            </a:extLst>
          </p:cNvPr>
          <p:cNvSpPr txBox="1"/>
          <p:nvPr/>
        </p:nvSpPr>
        <p:spPr>
          <a:xfrm>
            <a:off x="6349467" y="2838160"/>
            <a:ext cx="1090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54">
            <a:extLst>
              <a:ext uri="{FF2B5EF4-FFF2-40B4-BE49-F238E27FC236}">
                <a16:creationId xmlns:a16="http://schemas.microsoft.com/office/drawing/2014/main" id="{44153051-0464-4101-AA16-6E3A7C431495}"/>
              </a:ext>
            </a:extLst>
          </p:cNvPr>
          <p:cNvSpPr txBox="1"/>
          <p:nvPr/>
        </p:nvSpPr>
        <p:spPr>
          <a:xfrm>
            <a:off x="6127523" y="3361944"/>
            <a:ext cx="68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3">
                <a:extLst>
                  <a:ext uri="{FF2B5EF4-FFF2-40B4-BE49-F238E27FC236}">
                    <a16:creationId xmlns:a16="http://schemas.microsoft.com/office/drawing/2014/main" id="{4582A5D1-5CF2-42EF-A041-00CEE0F12A2E}"/>
                  </a:ext>
                </a:extLst>
              </p:cNvPr>
              <p:cNvSpPr txBox="1"/>
              <p:nvPr/>
            </p:nvSpPr>
            <p:spPr>
              <a:xfrm>
                <a:off x="5243405" y="3947383"/>
                <a:ext cx="1572995" cy="3115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3">
                <a:extLst>
                  <a:ext uri="{FF2B5EF4-FFF2-40B4-BE49-F238E27FC236}">
                    <a16:creationId xmlns:a16="http://schemas.microsoft.com/office/drawing/2014/main" id="{4582A5D1-5CF2-42EF-A041-00CEE0F12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405" y="3947383"/>
                <a:ext cx="1572995" cy="311560"/>
              </a:xfrm>
              <a:prstGeom prst="rect">
                <a:avLst/>
              </a:prstGeom>
              <a:blipFill>
                <a:blip r:embed="rId15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53">
            <a:extLst>
              <a:ext uri="{FF2B5EF4-FFF2-40B4-BE49-F238E27FC236}">
                <a16:creationId xmlns:a16="http://schemas.microsoft.com/office/drawing/2014/main" id="{A241FD76-2132-43F1-B1F7-FD3313B24BA5}"/>
              </a:ext>
            </a:extLst>
          </p:cNvPr>
          <p:cNvSpPr/>
          <p:nvPr/>
        </p:nvSpPr>
        <p:spPr>
          <a:xfrm>
            <a:off x="6646503" y="3691249"/>
            <a:ext cx="297315" cy="456102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7DEE0995-06AD-49C7-8860-FFD47BB20E92}"/>
                  </a:ext>
                </a:extLst>
              </p:cNvPr>
              <p:cNvSpPr txBox="1"/>
              <p:nvPr/>
            </p:nvSpPr>
            <p:spPr>
              <a:xfrm>
                <a:off x="6944269" y="3548375"/>
                <a:ext cx="1897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the appropriate form. The is a repeated root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7DEE0995-06AD-49C7-8860-FFD47BB2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69" y="3548375"/>
                <a:ext cx="1897891" cy="646331"/>
              </a:xfrm>
              <a:prstGeom prst="rect">
                <a:avLst/>
              </a:prstGeom>
              <a:blipFill>
                <a:blip r:embed="rId16"/>
                <a:stretch>
                  <a:fillRect r="-1608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38A04111-B0E5-42E6-B8DC-F1CD643ED627}"/>
                  </a:ext>
                </a:extLst>
              </p:cNvPr>
              <p:cNvSpPr txBox="1"/>
              <p:nvPr/>
            </p:nvSpPr>
            <p:spPr>
              <a:xfrm>
                <a:off x="371042" y="5946338"/>
                <a:ext cx="1694759" cy="3115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38A04111-B0E5-42E6-B8DC-F1CD643E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42" y="5946338"/>
                <a:ext cx="1694759" cy="311560"/>
              </a:xfrm>
              <a:prstGeom prst="rect">
                <a:avLst/>
              </a:prstGeom>
              <a:blipFill>
                <a:blip r:embed="rId17"/>
                <a:stretch>
                  <a:fillRect b="-576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4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attached to end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a light elastic string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Initially the particle and the string lie at rest on a smooth horizontal plane. At time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the end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the string is set into motion and moves with constant speed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the direction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and the extension in the string is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Air resistance acting on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proportional to its speed. The subsequent motion can be modelled by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l="-167"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683F408-AC17-44B0-BDE0-0C812729E55E}"/>
                  </a:ext>
                </a:extLst>
              </p:cNvPr>
              <p:cNvSpPr txBox="1"/>
              <p:nvPr/>
            </p:nvSpPr>
            <p:spPr>
              <a:xfrm>
                <a:off x="941033" y="4833891"/>
                <a:ext cx="234859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𝑘𝑈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683F408-AC17-44B0-BDE0-0C812729E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4833891"/>
                <a:ext cx="2348592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23AD51F-A56E-4CBC-A390-9E2A9D5B158D}"/>
              </a:ext>
            </a:extLst>
          </p:cNvPr>
          <p:cNvSpPr txBox="1"/>
          <p:nvPr/>
        </p:nvSpPr>
        <p:spPr>
          <a:xfrm>
            <a:off x="4101483" y="1526960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Particular Integral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4E8D792-E5E6-4360-98C1-81EFECEA9F57}"/>
                  </a:ext>
                </a:extLst>
              </p:cNvPr>
              <p:cNvSpPr txBox="1"/>
              <p:nvPr/>
            </p:nvSpPr>
            <p:spPr>
              <a:xfrm>
                <a:off x="4402583" y="2509394"/>
                <a:ext cx="7997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4E8D792-E5E6-4360-98C1-81EFECEA9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583" y="2509394"/>
                <a:ext cx="79973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54">
                <a:extLst>
                  <a:ext uri="{FF2B5EF4-FFF2-40B4-BE49-F238E27FC236}">
                    <a16:creationId xmlns:a16="http://schemas.microsoft.com/office/drawing/2014/main" id="{A98DB94E-26C9-4573-9AB8-8A89C1D63BCC}"/>
                  </a:ext>
                </a:extLst>
              </p:cNvPr>
              <p:cNvSpPr txBox="1"/>
              <p:nvPr/>
            </p:nvSpPr>
            <p:spPr>
              <a:xfrm>
                <a:off x="4101483" y="1906006"/>
                <a:ext cx="47939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Since the right hand side of the equation is a constant, we should consider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a possible form</a:t>
                </a:r>
              </a:p>
            </p:txBody>
          </p:sp>
        </mc:Choice>
        <mc:Fallback xmlns="">
          <p:sp>
            <p:nvSpPr>
              <p:cNvPr id="34" name="TextBox 54">
                <a:extLst>
                  <a:ext uri="{FF2B5EF4-FFF2-40B4-BE49-F238E27FC236}">
                    <a16:creationId xmlns:a16="http://schemas.microsoft.com/office/drawing/2014/main" id="{A98DB94E-26C9-4573-9AB8-8A89C1D63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83" y="1906006"/>
                <a:ext cx="4793941" cy="523220"/>
              </a:xfrm>
              <a:prstGeom prst="rect">
                <a:avLst/>
              </a:prstGeom>
              <a:blipFill>
                <a:blip r:embed="rId12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AFD4224-DA38-4F2C-A5E0-DF585A86B527}"/>
                  </a:ext>
                </a:extLst>
              </p:cNvPr>
              <p:cNvSpPr txBox="1"/>
              <p:nvPr/>
            </p:nvSpPr>
            <p:spPr>
              <a:xfrm>
                <a:off x="4350796" y="2874860"/>
                <a:ext cx="799732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AFD4224-DA38-4F2C-A5E0-DF585A86B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796" y="2874860"/>
                <a:ext cx="799732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96E15FC-9B5D-4526-BBCA-7391DBD87BEC}"/>
                  </a:ext>
                </a:extLst>
              </p:cNvPr>
              <p:cNvSpPr txBox="1"/>
              <p:nvPr/>
            </p:nvSpPr>
            <p:spPr>
              <a:xfrm>
                <a:off x="4262020" y="3389766"/>
                <a:ext cx="887029" cy="537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96E15FC-9B5D-4526-BBCA-7391DBD87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20" y="3389766"/>
                <a:ext cx="887029" cy="5376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53">
            <a:extLst>
              <a:ext uri="{FF2B5EF4-FFF2-40B4-BE49-F238E27FC236}">
                <a16:creationId xmlns:a16="http://schemas.microsoft.com/office/drawing/2014/main" id="{127BB1FF-C51E-4D19-BECC-E97276B1943D}"/>
              </a:ext>
            </a:extLst>
          </p:cNvPr>
          <p:cNvSpPr/>
          <p:nvPr/>
        </p:nvSpPr>
        <p:spPr>
          <a:xfrm>
            <a:off x="4993779" y="2681056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54">
            <a:extLst>
              <a:ext uri="{FF2B5EF4-FFF2-40B4-BE49-F238E27FC236}">
                <a16:creationId xmlns:a16="http://schemas.microsoft.com/office/drawing/2014/main" id="{A2DCBB61-7EC2-4EA8-B1A6-BA02C1907D17}"/>
              </a:ext>
            </a:extLst>
          </p:cNvPr>
          <p:cNvSpPr txBox="1"/>
          <p:nvPr/>
        </p:nvSpPr>
        <p:spPr>
          <a:xfrm>
            <a:off x="5071083" y="2749384"/>
            <a:ext cx="1436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</a:p>
        </p:txBody>
      </p:sp>
      <p:sp>
        <p:nvSpPr>
          <p:cNvPr id="39" name="Arc 53">
            <a:extLst>
              <a:ext uri="{FF2B5EF4-FFF2-40B4-BE49-F238E27FC236}">
                <a16:creationId xmlns:a16="http://schemas.microsoft.com/office/drawing/2014/main" id="{E772DA98-3397-4CB3-9398-A4A2DCB18452}"/>
              </a:ext>
            </a:extLst>
          </p:cNvPr>
          <p:cNvSpPr/>
          <p:nvPr/>
        </p:nvSpPr>
        <p:spPr>
          <a:xfrm>
            <a:off x="5021892" y="3197440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54">
            <a:extLst>
              <a:ext uri="{FF2B5EF4-FFF2-40B4-BE49-F238E27FC236}">
                <a16:creationId xmlns:a16="http://schemas.microsoft.com/office/drawing/2014/main" id="{0633AE18-71BA-4A33-9E9D-EFEC4369FF31}"/>
              </a:ext>
            </a:extLst>
          </p:cNvPr>
          <p:cNvSpPr txBox="1"/>
          <p:nvPr/>
        </p:nvSpPr>
        <p:spPr>
          <a:xfrm>
            <a:off x="5150982" y="3273167"/>
            <a:ext cx="1436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</a:p>
        </p:txBody>
      </p:sp>
      <p:sp>
        <p:nvSpPr>
          <p:cNvPr id="41" name="TextBox 54">
            <a:extLst>
              <a:ext uri="{FF2B5EF4-FFF2-40B4-BE49-F238E27FC236}">
                <a16:creationId xmlns:a16="http://schemas.microsoft.com/office/drawing/2014/main" id="{50AE5210-A86A-4A79-98D9-479FA2029937}"/>
              </a:ext>
            </a:extLst>
          </p:cNvPr>
          <p:cNvSpPr txBox="1"/>
          <p:nvPr/>
        </p:nvSpPr>
        <p:spPr>
          <a:xfrm>
            <a:off x="4083728" y="4036646"/>
            <a:ext cx="4793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these need to make the original equation work!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295B4B4-A8D6-48B4-AAC0-4E1EFD55F206}"/>
                  </a:ext>
                </a:extLst>
              </p:cNvPr>
              <p:cNvSpPr txBox="1"/>
              <p:nvPr/>
            </p:nvSpPr>
            <p:spPr>
              <a:xfrm>
                <a:off x="5273336" y="4674093"/>
                <a:ext cx="2055756" cy="432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𝑘𝑈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295B4B4-A8D6-48B4-AAC0-4E1EFD55F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6" y="4674093"/>
                <a:ext cx="2055756" cy="4322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154D5A4-ECB6-4279-B417-C8E60ADFCBB7}"/>
                  </a:ext>
                </a:extLst>
              </p:cNvPr>
              <p:cNvSpPr txBox="1"/>
              <p:nvPr/>
            </p:nvSpPr>
            <p:spPr>
              <a:xfrm>
                <a:off x="6286869" y="5243743"/>
                <a:ext cx="10424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𝑘𝑈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154D5A4-ECB6-4279-B417-C8E60ADF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869" y="5243743"/>
                <a:ext cx="1042401" cy="215444"/>
              </a:xfrm>
              <a:prstGeom prst="rect">
                <a:avLst/>
              </a:prstGeom>
              <a:blipFill>
                <a:blip r:embed="rId16"/>
                <a:stretch>
                  <a:fillRect l="-3509" r="-350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4678112-25FB-4C83-B253-157248E1BCC8}"/>
                  </a:ext>
                </a:extLst>
              </p:cNvPr>
              <p:cNvSpPr txBox="1"/>
              <p:nvPr/>
            </p:nvSpPr>
            <p:spPr>
              <a:xfrm>
                <a:off x="6643455" y="5573697"/>
                <a:ext cx="60458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4678112-25FB-4C83-B253-157248E1B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455" y="5573697"/>
                <a:ext cx="604589" cy="403316"/>
              </a:xfrm>
              <a:prstGeom prst="rect">
                <a:avLst/>
              </a:prstGeom>
              <a:blipFill>
                <a:blip r:embed="rId17"/>
                <a:stretch>
                  <a:fillRect l="-4040" r="-6061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47520AA-1829-4A6E-883F-644BA264C5F1}"/>
                  </a:ext>
                </a:extLst>
              </p:cNvPr>
              <p:cNvSpPr txBox="1"/>
              <p:nvPr/>
            </p:nvSpPr>
            <p:spPr>
              <a:xfrm>
                <a:off x="6561338" y="6088574"/>
                <a:ext cx="799732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47520AA-1829-4A6E-883F-644BA264C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338" y="6088574"/>
                <a:ext cx="799732" cy="497059"/>
              </a:xfrm>
              <a:prstGeom prst="rect">
                <a:avLst/>
              </a:prstGeom>
              <a:blipFill>
                <a:blip r:embed="rId18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A5B9941-F93A-4A75-9747-9992FD9E9B21}"/>
                  </a:ext>
                </a:extLst>
              </p:cNvPr>
              <p:cNvSpPr txBox="1"/>
              <p:nvPr/>
            </p:nvSpPr>
            <p:spPr>
              <a:xfrm>
                <a:off x="2381439" y="5832600"/>
                <a:ext cx="992080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A5B9941-F93A-4A75-9747-9992FD9E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39" y="5832600"/>
                <a:ext cx="992080" cy="497059"/>
              </a:xfrm>
              <a:prstGeom prst="rect">
                <a:avLst/>
              </a:prstGeom>
              <a:blipFill>
                <a:blip r:embed="rId19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id="{08591690-D1BC-4623-9C23-314AFAE38CE7}"/>
                  </a:ext>
                </a:extLst>
              </p:cNvPr>
              <p:cNvSpPr txBox="1"/>
              <p:nvPr/>
            </p:nvSpPr>
            <p:spPr>
              <a:xfrm>
                <a:off x="371042" y="5946338"/>
                <a:ext cx="1694759" cy="3115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id="{08591690-D1BC-4623-9C23-314AFAE38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42" y="5946338"/>
                <a:ext cx="1694759" cy="311560"/>
              </a:xfrm>
              <a:prstGeom prst="rect">
                <a:avLst/>
              </a:prstGeom>
              <a:blipFill>
                <a:blip r:embed="rId20"/>
                <a:stretch>
                  <a:fillRect b="-576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53">
            <a:extLst>
              <a:ext uri="{FF2B5EF4-FFF2-40B4-BE49-F238E27FC236}">
                <a16:creationId xmlns:a16="http://schemas.microsoft.com/office/drawing/2014/main" id="{7176B0B6-95DC-4B28-A6F8-DF75505B46D7}"/>
              </a:ext>
            </a:extLst>
          </p:cNvPr>
          <p:cNvSpPr/>
          <p:nvPr/>
        </p:nvSpPr>
        <p:spPr>
          <a:xfrm>
            <a:off x="7223554" y="4901953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54">
            <a:extLst>
              <a:ext uri="{FF2B5EF4-FFF2-40B4-BE49-F238E27FC236}">
                <a16:creationId xmlns:a16="http://schemas.microsoft.com/office/drawing/2014/main" id="{1E2C220E-4B1B-4F30-8473-62FA933A2850}"/>
              </a:ext>
            </a:extLst>
          </p:cNvPr>
          <p:cNvSpPr txBox="1"/>
          <p:nvPr/>
        </p:nvSpPr>
        <p:spPr>
          <a:xfrm>
            <a:off x="7397032" y="4862271"/>
            <a:ext cx="143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first 2 terms will cancel</a:t>
            </a:r>
          </a:p>
        </p:txBody>
      </p:sp>
      <p:sp>
        <p:nvSpPr>
          <p:cNvPr id="50" name="Arc 53">
            <a:extLst>
              <a:ext uri="{FF2B5EF4-FFF2-40B4-BE49-F238E27FC236}">
                <a16:creationId xmlns:a16="http://schemas.microsoft.com/office/drawing/2014/main" id="{861EB17D-7996-4036-A4F7-D6C08A3966D4}"/>
              </a:ext>
            </a:extLst>
          </p:cNvPr>
          <p:cNvSpPr/>
          <p:nvPr/>
        </p:nvSpPr>
        <p:spPr>
          <a:xfrm>
            <a:off x="7223554" y="5363592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3">
            <a:extLst>
              <a:ext uri="{FF2B5EF4-FFF2-40B4-BE49-F238E27FC236}">
                <a16:creationId xmlns:a16="http://schemas.microsoft.com/office/drawing/2014/main" id="{C962CBA9-7522-4629-AA3E-DBEDD7065DE2}"/>
              </a:ext>
            </a:extLst>
          </p:cNvPr>
          <p:cNvSpPr/>
          <p:nvPr/>
        </p:nvSpPr>
        <p:spPr>
          <a:xfrm>
            <a:off x="7223554" y="5860742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4">
                <a:extLst>
                  <a:ext uri="{FF2B5EF4-FFF2-40B4-BE49-F238E27FC236}">
                    <a16:creationId xmlns:a16="http://schemas.microsoft.com/office/drawing/2014/main" id="{487D3DC6-AF54-4289-B00F-04F1304E55DC}"/>
                  </a:ext>
                </a:extLst>
              </p:cNvPr>
              <p:cNvSpPr txBox="1"/>
              <p:nvPr/>
            </p:nvSpPr>
            <p:spPr>
              <a:xfrm>
                <a:off x="7432543" y="5465952"/>
                <a:ext cx="10722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4">
                <a:extLst>
                  <a:ext uri="{FF2B5EF4-FFF2-40B4-BE49-F238E27FC236}">
                    <a16:creationId xmlns:a16="http://schemas.microsoft.com/office/drawing/2014/main" id="{487D3DC6-AF54-4289-B00F-04F1304E5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543" y="5465952"/>
                <a:ext cx="1072265" cy="276999"/>
              </a:xfrm>
              <a:prstGeom prst="rect">
                <a:avLst/>
              </a:prstGeom>
              <a:blipFill>
                <a:blip r:embed="rId2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4">
            <a:extLst>
              <a:ext uri="{FF2B5EF4-FFF2-40B4-BE49-F238E27FC236}">
                <a16:creationId xmlns:a16="http://schemas.microsoft.com/office/drawing/2014/main" id="{1CDF7B7D-EE14-4F03-B73B-96E210B70152}"/>
              </a:ext>
            </a:extLst>
          </p:cNvPr>
          <p:cNvSpPr txBox="1"/>
          <p:nvPr/>
        </p:nvSpPr>
        <p:spPr>
          <a:xfrm>
            <a:off x="7388155" y="5847692"/>
            <a:ext cx="159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particular integral</a:t>
            </a:r>
          </a:p>
        </p:txBody>
      </p:sp>
    </p:spTree>
    <p:extLst>
      <p:ext uri="{BB962C8B-B14F-4D97-AF65-F5344CB8AC3E}">
        <p14:creationId xmlns:p14="http://schemas.microsoft.com/office/powerpoint/2010/main" val="4135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/>
      <p:bldP spid="50" grpId="0" animBg="1"/>
      <p:bldP spid="51" grpId="0" animBg="1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attached to end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a light elastic string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Initially the particle and the string lie at rest on a smooth horizontal plane. At time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the end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the string is set into motion and moves with constant speed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the direction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and the extension in the string is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Air resistance acting on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proportional to its speed. The subsequent motion can be modelled by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l="-167"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683F408-AC17-44B0-BDE0-0C812729E55E}"/>
                  </a:ext>
                </a:extLst>
              </p:cNvPr>
              <p:cNvSpPr txBox="1"/>
              <p:nvPr/>
            </p:nvSpPr>
            <p:spPr>
              <a:xfrm>
                <a:off x="941033" y="4833891"/>
                <a:ext cx="234859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𝑘𝑈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683F408-AC17-44B0-BDE0-0C812729E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4833891"/>
                <a:ext cx="2348592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A5B9941-F93A-4A75-9747-9992FD9E9B21}"/>
                  </a:ext>
                </a:extLst>
              </p:cNvPr>
              <p:cNvSpPr txBox="1"/>
              <p:nvPr/>
            </p:nvSpPr>
            <p:spPr>
              <a:xfrm>
                <a:off x="2381439" y="5832600"/>
                <a:ext cx="992080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A5B9941-F93A-4A75-9747-9992FD9E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39" y="5832600"/>
                <a:ext cx="992080" cy="497059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id="{08591690-D1BC-4623-9C23-314AFAE38CE7}"/>
                  </a:ext>
                </a:extLst>
              </p:cNvPr>
              <p:cNvSpPr txBox="1"/>
              <p:nvPr/>
            </p:nvSpPr>
            <p:spPr>
              <a:xfrm>
                <a:off x="371042" y="5946338"/>
                <a:ext cx="1694759" cy="3115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id="{08591690-D1BC-4623-9C23-314AFAE38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42" y="5946338"/>
                <a:ext cx="1694759" cy="311560"/>
              </a:xfrm>
              <a:prstGeom prst="rect">
                <a:avLst/>
              </a:prstGeom>
              <a:blipFill>
                <a:blip r:embed="rId12"/>
                <a:stretch>
                  <a:fillRect b="-576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CA9BA96-B3BD-4448-9622-E56CA1F0EF88}"/>
                  </a:ext>
                </a:extLst>
              </p:cNvPr>
              <p:cNvSpPr txBox="1"/>
              <p:nvPr/>
            </p:nvSpPr>
            <p:spPr>
              <a:xfrm>
                <a:off x="4270159" y="2010792"/>
                <a:ext cx="1830629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𝐵𝑡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CA9BA96-B3BD-4448-9622-E56CA1F0E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59" y="2010792"/>
                <a:ext cx="1830629" cy="404726"/>
              </a:xfrm>
              <a:prstGeom prst="rect">
                <a:avLst/>
              </a:prstGeom>
              <a:blipFill>
                <a:blip r:embed="rId13"/>
                <a:stretch>
                  <a:fillRect l="-664" r="-132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22A5D97-0DBA-4CF2-A1C8-E09F6AE02B91}"/>
                  </a:ext>
                </a:extLst>
              </p:cNvPr>
              <p:cNvSpPr txBox="1"/>
              <p:nvPr/>
            </p:nvSpPr>
            <p:spPr>
              <a:xfrm>
                <a:off x="4271638" y="2553810"/>
                <a:ext cx="2132122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22A5D97-0DBA-4CF2-A1C8-E09F6AE0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638" y="2553810"/>
                <a:ext cx="2132122" cy="404726"/>
              </a:xfrm>
              <a:prstGeom prst="rect">
                <a:avLst/>
              </a:prstGeom>
              <a:blipFill>
                <a:blip r:embed="rId14"/>
                <a:stretch>
                  <a:fillRect l="-1433" r="-143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4A88545-1DC9-44E7-BC7B-8B5B011AF2C2}"/>
                  </a:ext>
                </a:extLst>
              </p:cNvPr>
              <p:cNvSpPr txBox="1"/>
              <p:nvPr/>
            </p:nvSpPr>
            <p:spPr>
              <a:xfrm>
                <a:off x="3989032" y="3087950"/>
                <a:ext cx="780983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4A88545-1DC9-44E7-BC7B-8B5B011AF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032" y="3087950"/>
                <a:ext cx="780983" cy="404726"/>
              </a:xfrm>
              <a:prstGeom prst="rect">
                <a:avLst/>
              </a:prstGeom>
              <a:blipFill>
                <a:blip r:embed="rId15"/>
                <a:stretch>
                  <a:fillRect l="-781" t="-1515" r="-390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53">
            <a:extLst>
              <a:ext uri="{FF2B5EF4-FFF2-40B4-BE49-F238E27FC236}">
                <a16:creationId xmlns:a16="http://schemas.microsoft.com/office/drawing/2014/main" id="{350E11BA-E5EB-4746-9FBE-31BB56F66258}"/>
              </a:ext>
            </a:extLst>
          </p:cNvPr>
          <p:cNvSpPr/>
          <p:nvPr/>
        </p:nvSpPr>
        <p:spPr>
          <a:xfrm>
            <a:off x="6424563" y="2274161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4">
                <a:extLst>
                  <a:ext uri="{FF2B5EF4-FFF2-40B4-BE49-F238E27FC236}">
                    <a16:creationId xmlns:a16="http://schemas.microsoft.com/office/drawing/2014/main" id="{7C8DF023-E525-44DC-9FD5-BC3C9CE9047C}"/>
                  </a:ext>
                </a:extLst>
              </p:cNvPr>
              <p:cNvSpPr txBox="1"/>
              <p:nvPr/>
            </p:nvSpPr>
            <p:spPr>
              <a:xfrm>
                <a:off x="6571408" y="2207845"/>
                <a:ext cx="2164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extension in the string is 0</a:t>
                </a:r>
              </a:p>
            </p:txBody>
          </p:sp>
        </mc:Choice>
        <mc:Fallback xmlns="">
          <p:sp>
            <p:nvSpPr>
              <p:cNvPr id="22" name="TextBox 54">
                <a:extLst>
                  <a:ext uri="{FF2B5EF4-FFF2-40B4-BE49-F238E27FC236}">
                    <a16:creationId xmlns:a16="http://schemas.microsoft.com/office/drawing/2014/main" id="{7C8DF023-E525-44DC-9FD5-BC3C9CE90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08" y="2207845"/>
                <a:ext cx="2164219" cy="461665"/>
              </a:xfrm>
              <a:prstGeom prst="rect">
                <a:avLst/>
              </a:prstGeom>
              <a:blipFill>
                <a:blip r:embed="rId1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53">
            <a:extLst>
              <a:ext uri="{FF2B5EF4-FFF2-40B4-BE49-F238E27FC236}">
                <a16:creationId xmlns:a16="http://schemas.microsoft.com/office/drawing/2014/main" id="{1AB51727-E5DC-46AA-9C94-1E38184C2E01}"/>
              </a:ext>
            </a:extLst>
          </p:cNvPr>
          <p:cNvSpPr/>
          <p:nvPr/>
        </p:nvSpPr>
        <p:spPr>
          <a:xfrm>
            <a:off x="6399409" y="2808301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590E331-3465-49F8-822F-580ECC9D7A31}"/>
                  </a:ext>
                </a:extLst>
              </p:cNvPr>
              <p:cNvSpPr txBox="1"/>
              <p:nvPr/>
            </p:nvSpPr>
            <p:spPr>
              <a:xfrm>
                <a:off x="4271638" y="3592496"/>
                <a:ext cx="219290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𝐵𝑡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590E331-3465-49F8-822F-580ECC9D7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638" y="3592496"/>
                <a:ext cx="2192908" cy="484043"/>
              </a:xfrm>
              <a:prstGeom prst="rect">
                <a:avLst/>
              </a:prstGeom>
              <a:blipFill>
                <a:blip r:embed="rId17"/>
                <a:stretch>
                  <a:fillRect l="-836" r="-1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53">
            <a:extLst>
              <a:ext uri="{FF2B5EF4-FFF2-40B4-BE49-F238E27FC236}">
                <a16:creationId xmlns:a16="http://schemas.microsoft.com/office/drawing/2014/main" id="{181EFAA0-83EA-4515-8F42-9927D4076E92}"/>
              </a:ext>
            </a:extLst>
          </p:cNvPr>
          <p:cNvSpPr/>
          <p:nvPr/>
        </p:nvSpPr>
        <p:spPr>
          <a:xfrm>
            <a:off x="6418644" y="3351319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4">
                <a:extLst>
                  <a:ext uri="{FF2B5EF4-FFF2-40B4-BE49-F238E27FC236}">
                    <a16:creationId xmlns:a16="http://schemas.microsoft.com/office/drawing/2014/main" id="{943CF59D-391A-4DE5-BD39-C1B956BB40BA}"/>
                  </a:ext>
                </a:extLst>
              </p:cNvPr>
              <p:cNvSpPr txBox="1"/>
              <p:nvPr/>
            </p:nvSpPr>
            <p:spPr>
              <a:xfrm>
                <a:off x="6562531" y="2882548"/>
                <a:ext cx="1098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54">
                <a:extLst>
                  <a:ext uri="{FF2B5EF4-FFF2-40B4-BE49-F238E27FC236}">
                    <a16:creationId xmlns:a16="http://schemas.microsoft.com/office/drawing/2014/main" id="{943CF59D-391A-4DE5-BD39-C1B956BB4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531" y="2882548"/>
                <a:ext cx="1098899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54">
            <a:extLst>
              <a:ext uri="{FF2B5EF4-FFF2-40B4-BE49-F238E27FC236}">
                <a16:creationId xmlns:a16="http://schemas.microsoft.com/office/drawing/2014/main" id="{6977B402-7CFE-4EBD-AAFE-662AB2516D8B}"/>
              </a:ext>
            </a:extLst>
          </p:cNvPr>
          <p:cNvSpPr txBox="1"/>
          <p:nvPr/>
        </p:nvSpPr>
        <p:spPr>
          <a:xfrm>
            <a:off x="6525088" y="3335310"/>
            <a:ext cx="195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now know more of the relationship</a:t>
            </a:r>
          </a:p>
        </p:txBody>
      </p:sp>
      <p:sp>
        <p:nvSpPr>
          <p:cNvPr id="28" name="TextBox 54">
            <a:extLst>
              <a:ext uri="{FF2B5EF4-FFF2-40B4-BE49-F238E27FC236}">
                <a16:creationId xmlns:a16="http://schemas.microsoft.com/office/drawing/2014/main" id="{463722B4-F1CF-41C3-815A-A360412709F4}"/>
              </a:ext>
            </a:extLst>
          </p:cNvPr>
          <p:cNvSpPr txBox="1"/>
          <p:nvPr/>
        </p:nvSpPr>
        <p:spPr>
          <a:xfrm>
            <a:off x="3959441" y="1364466"/>
            <a:ext cx="4953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together the Complementary Function and the Particular Integral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E9962D2-D499-4704-8569-4BA23835A413}"/>
              </a:ext>
            </a:extLst>
          </p:cNvPr>
          <p:cNvSpPr/>
          <p:nvPr/>
        </p:nvSpPr>
        <p:spPr>
          <a:xfrm>
            <a:off x="4252404" y="1944209"/>
            <a:ext cx="1882066" cy="5504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9609188-8095-4477-A07B-C9BB82FBFC30}"/>
              </a:ext>
            </a:extLst>
          </p:cNvPr>
          <p:cNvSpPr/>
          <p:nvPr/>
        </p:nvSpPr>
        <p:spPr>
          <a:xfrm>
            <a:off x="4262761" y="3525913"/>
            <a:ext cx="2217938" cy="5504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/>
      <p:bldP spid="28" grpId="0"/>
      <p:bldP spid="4" grpId="0" animBg="1"/>
      <p:bldP spid="4" grpId="1" animBg="1"/>
      <p:bldP spid="29" grpId="0" animBg="1"/>
      <p:bldP spid="2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forced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attached to end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a light elastic string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Initially the particle and the string lie at rest on a smooth horizontal plane. At time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the end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of the string is set into motion and moves with constant speed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the direction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and the extension in the string is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 Air resistance acting on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proportional to its speed. The subsequent motion can be modelled by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191FA8-4F35-4910-9227-A83D14FF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5099364"/>
              </a:xfrm>
              <a:blipFill>
                <a:blip r:embed="rId2"/>
                <a:stretch>
                  <a:fillRect l="-167" t="-718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26D2A43-22AE-44C8-9DE0-B7CD8F7F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92542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/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𝐿𝑖𝑔h𝑡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B521700-BBF1-44D3-80A7-178977B5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0"/>
                <a:ext cx="2272032" cy="215444"/>
              </a:xfrm>
              <a:prstGeom prst="rect">
                <a:avLst/>
              </a:prstGeom>
              <a:blipFill>
                <a:blip r:embed="rId4"/>
                <a:stretch>
                  <a:fillRect l="-265" r="-53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/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𝐶𝑟𝑖𝑡𝑖𝑐𝑎𝑙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6D4B6A-8813-4A82-9507-8E1BB540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5" y="0"/>
                <a:ext cx="2454518" cy="215444"/>
              </a:xfrm>
              <a:prstGeom prst="rect">
                <a:avLst/>
              </a:prstGeom>
              <a:blipFill>
                <a:blip r:embed="rId5"/>
                <a:stretch>
                  <a:fillRect r="-491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/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𝐻𝑒𝑎𝑣𝑦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𝑑𝑎𝑚𝑝𝑖𝑛𝑔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5B1E7CB-6F53-4081-B190-A8AF9119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8" y="0"/>
                <a:ext cx="2357312" cy="215444"/>
              </a:xfrm>
              <a:prstGeom prst="rect">
                <a:avLst/>
              </a:prstGeom>
              <a:blipFill>
                <a:blip r:embed="rId6"/>
                <a:stretch>
                  <a:fillRect r="-767" b="-256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タイトル 1">
            <a:extLst>
              <a:ext uri="{FF2B5EF4-FFF2-40B4-BE49-F238E27FC236}">
                <a16:creationId xmlns:a16="http://schemas.microsoft.com/office/drawing/2014/main" id="{9F993F34-EC91-4862-ACEC-ABC82699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/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22">
                <a:extLst>
                  <a:ext uri="{FF2B5EF4-FFF2-40B4-BE49-F238E27FC236}">
                    <a16:creationId xmlns:a16="http://schemas.microsoft.com/office/drawing/2014/main" id="{6B14F462-658D-4686-89B8-C46FE90B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42" y="217283"/>
                <a:ext cx="12587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/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23">
                <a:extLst>
                  <a:ext uri="{FF2B5EF4-FFF2-40B4-BE49-F238E27FC236}">
                    <a16:creationId xmlns:a16="http://schemas.microsoft.com/office/drawing/2014/main" id="{6F46DECF-7F9D-4E6F-B96B-DB0AC9F3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78" y="217283"/>
                <a:ext cx="1084784" cy="276999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/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24">
                <a:extLst>
                  <a:ext uri="{FF2B5EF4-FFF2-40B4-BE49-F238E27FC236}">
                    <a16:creationId xmlns:a16="http://schemas.microsoft.com/office/drawing/2014/main" id="{FD9838F3-72C5-4A32-99E2-145A12DE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719" y="217283"/>
                <a:ext cx="173028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683F408-AC17-44B0-BDE0-0C812729E55E}"/>
                  </a:ext>
                </a:extLst>
              </p:cNvPr>
              <p:cNvSpPr txBox="1"/>
              <p:nvPr/>
            </p:nvSpPr>
            <p:spPr>
              <a:xfrm>
                <a:off x="941033" y="4833891"/>
                <a:ext cx="234859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𝑘𝑈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683F408-AC17-44B0-BDE0-0C812729E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4833891"/>
                <a:ext cx="2348592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A5B9941-F93A-4A75-9747-9992FD9E9B21}"/>
                  </a:ext>
                </a:extLst>
              </p:cNvPr>
              <p:cNvSpPr txBox="1"/>
              <p:nvPr/>
            </p:nvSpPr>
            <p:spPr>
              <a:xfrm>
                <a:off x="2381439" y="5832600"/>
                <a:ext cx="992080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A5B9941-F93A-4A75-9747-9992FD9E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39" y="5832600"/>
                <a:ext cx="992080" cy="497059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id="{08591690-D1BC-4623-9C23-314AFAE38CE7}"/>
                  </a:ext>
                </a:extLst>
              </p:cNvPr>
              <p:cNvSpPr txBox="1"/>
              <p:nvPr/>
            </p:nvSpPr>
            <p:spPr>
              <a:xfrm>
                <a:off x="371042" y="5946338"/>
                <a:ext cx="1694759" cy="3115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𝐵𝑡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id="{08591690-D1BC-4623-9C23-314AFAE38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42" y="5946338"/>
                <a:ext cx="1694759" cy="311560"/>
              </a:xfrm>
              <a:prstGeom prst="rect">
                <a:avLst/>
              </a:prstGeom>
              <a:blipFill>
                <a:blip r:embed="rId12"/>
                <a:stretch>
                  <a:fillRect b="-576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590E331-3465-49F8-822F-580ECC9D7A31}"/>
                  </a:ext>
                </a:extLst>
              </p:cNvPr>
              <p:cNvSpPr txBox="1"/>
              <p:nvPr/>
            </p:nvSpPr>
            <p:spPr>
              <a:xfrm>
                <a:off x="4138472" y="1479610"/>
                <a:ext cx="219290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𝐵𝑡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590E331-3465-49F8-822F-580ECC9D7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72" y="1479610"/>
                <a:ext cx="2192908" cy="484043"/>
              </a:xfrm>
              <a:prstGeom prst="rect">
                <a:avLst/>
              </a:prstGeom>
              <a:blipFill>
                <a:blip r:embed="rId13"/>
                <a:stretch>
                  <a:fillRect l="-833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CFFCF96-B61F-44FB-BF9B-4752C71507A5}"/>
                  </a:ext>
                </a:extLst>
              </p:cNvPr>
              <p:cNvSpPr txBox="1"/>
              <p:nvPr/>
            </p:nvSpPr>
            <p:spPr>
              <a:xfrm>
                <a:off x="4042298" y="2120281"/>
                <a:ext cx="415376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𝐵𝑡</m:t>
                          </m:r>
                        </m:e>
                      </m:d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𝐵𝑡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CFFCF96-B61F-44FB-BF9B-4752C7150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298" y="2120281"/>
                <a:ext cx="4153766" cy="484043"/>
              </a:xfrm>
              <a:prstGeom prst="rect">
                <a:avLst/>
              </a:prstGeom>
              <a:blipFill>
                <a:blip r:embed="rId14"/>
                <a:stretch>
                  <a:fillRect l="-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75DC32F-288F-4A38-8EB7-27D03669814F}"/>
                  </a:ext>
                </a:extLst>
              </p:cNvPr>
              <p:cNvSpPr txBox="1"/>
              <p:nvPr/>
            </p:nvSpPr>
            <p:spPr>
              <a:xfrm>
                <a:off x="4043777" y="2752075"/>
                <a:ext cx="2804679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𝐵𝑡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75DC32F-288F-4A38-8EB7-27D036698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77" y="2752075"/>
                <a:ext cx="2804679" cy="484043"/>
              </a:xfrm>
              <a:prstGeom prst="rect">
                <a:avLst/>
              </a:prstGeom>
              <a:blipFill>
                <a:blip r:embed="rId15"/>
                <a:stretch>
                  <a:fillRect l="-1087" r="-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0B6DA31-8599-417A-B8EE-C41AF83E59F4}"/>
                  </a:ext>
                </a:extLst>
              </p:cNvPr>
              <p:cNvSpPr txBox="1"/>
              <p:nvPr/>
            </p:nvSpPr>
            <p:spPr>
              <a:xfrm>
                <a:off x="4116278" y="3401624"/>
                <a:ext cx="315650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0B6DA31-8599-417A-B8EE-C41AF83E5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278" y="3401624"/>
                <a:ext cx="3156505" cy="484043"/>
              </a:xfrm>
              <a:prstGeom prst="rect">
                <a:avLst/>
              </a:prstGeom>
              <a:blipFill>
                <a:blip r:embed="rId16"/>
                <a:stretch>
                  <a:fillRect l="-772" r="-772"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48EA3D5-3E55-45C9-9AF1-FF9BB7802403}"/>
                  </a:ext>
                </a:extLst>
              </p:cNvPr>
              <p:cNvSpPr txBox="1"/>
              <p:nvPr/>
            </p:nvSpPr>
            <p:spPr>
              <a:xfrm>
                <a:off x="4117758" y="4184338"/>
                <a:ext cx="9656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48EA3D5-3E55-45C9-9AF1-FF9BB7802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58" y="4184338"/>
                <a:ext cx="965649" cy="215444"/>
              </a:xfrm>
              <a:prstGeom prst="rect">
                <a:avLst/>
              </a:prstGeom>
              <a:blipFill>
                <a:blip r:embed="rId17"/>
                <a:stretch>
                  <a:fillRect l="-3774" r="-2516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851012C-3E26-42F3-8325-12FD7BE5F0A3}"/>
                  </a:ext>
                </a:extLst>
              </p:cNvPr>
              <p:cNvSpPr txBox="1"/>
              <p:nvPr/>
            </p:nvSpPr>
            <p:spPr>
              <a:xfrm>
                <a:off x="3986073" y="4718480"/>
                <a:ext cx="6595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851012C-3E26-42F3-8325-12FD7BE5F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3" y="4718480"/>
                <a:ext cx="659540" cy="215444"/>
              </a:xfrm>
              <a:prstGeom prst="rect">
                <a:avLst/>
              </a:prstGeom>
              <a:blipFill>
                <a:blip r:embed="rId18"/>
                <a:stretch>
                  <a:fillRect l="-926" r="-463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286C256-D347-4CCA-BB2E-DFD335DB01ED}"/>
                  </a:ext>
                </a:extLst>
              </p:cNvPr>
              <p:cNvSpPr txBox="1"/>
              <p:nvPr/>
            </p:nvSpPr>
            <p:spPr>
              <a:xfrm>
                <a:off x="4139950" y="5156445"/>
                <a:ext cx="219771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𝑈𝑡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286C256-D347-4CCA-BB2E-DFD335DB0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0" y="5156445"/>
                <a:ext cx="2197718" cy="484043"/>
              </a:xfrm>
              <a:prstGeom prst="rect">
                <a:avLst/>
              </a:prstGeom>
              <a:blipFill>
                <a:blip r:embed="rId19"/>
                <a:stretch>
                  <a:fillRect l="-554" r="-1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53">
            <a:extLst>
              <a:ext uri="{FF2B5EF4-FFF2-40B4-BE49-F238E27FC236}">
                <a16:creationId xmlns:a16="http://schemas.microsoft.com/office/drawing/2014/main" id="{F55132CF-A530-4208-B653-704A8A1E741D}"/>
              </a:ext>
            </a:extLst>
          </p:cNvPr>
          <p:cNvSpPr/>
          <p:nvPr/>
        </p:nvSpPr>
        <p:spPr>
          <a:xfrm>
            <a:off x="8052135" y="1859871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54">
            <a:extLst>
              <a:ext uri="{FF2B5EF4-FFF2-40B4-BE49-F238E27FC236}">
                <a16:creationId xmlns:a16="http://schemas.microsoft.com/office/drawing/2014/main" id="{9E9BBC54-E43B-44DA-A874-F6772501AD7A}"/>
              </a:ext>
            </a:extLst>
          </p:cNvPr>
          <p:cNvSpPr txBox="1"/>
          <p:nvPr/>
        </p:nvSpPr>
        <p:spPr>
          <a:xfrm>
            <a:off x="8114188" y="1701820"/>
            <a:ext cx="118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using the product rule where needed</a:t>
            </a:r>
          </a:p>
        </p:txBody>
      </p:sp>
      <p:sp>
        <p:nvSpPr>
          <p:cNvPr id="39" name="Arc 53">
            <a:extLst>
              <a:ext uri="{FF2B5EF4-FFF2-40B4-BE49-F238E27FC236}">
                <a16:creationId xmlns:a16="http://schemas.microsoft.com/office/drawing/2014/main" id="{034AD069-BBAB-4F32-AB7E-A1E0CAFC6A6C}"/>
              </a:ext>
            </a:extLst>
          </p:cNvPr>
          <p:cNvSpPr/>
          <p:nvPr/>
        </p:nvSpPr>
        <p:spPr>
          <a:xfrm>
            <a:off x="8052135" y="2445798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53">
            <a:extLst>
              <a:ext uri="{FF2B5EF4-FFF2-40B4-BE49-F238E27FC236}">
                <a16:creationId xmlns:a16="http://schemas.microsoft.com/office/drawing/2014/main" id="{E4CB501C-867A-4D7C-A3B5-94782CB915FC}"/>
              </a:ext>
            </a:extLst>
          </p:cNvPr>
          <p:cNvSpPr/>
          <p:nvPr/>
        </p:nvSpPr>
        <p:spPr>
          <a:xfrm>
            <a:off x="7191002" y="3084990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53">
            <a:extLst>
              <a:ext uri="{FF2B5EF4-FFF2-40B4-BE49-F238E27FC236}">
                <a16:creationId xmlns:a16="http://schemas.microsoft.com/office/drawing/2014/main" id="{181D1EDC-A459-410F-A8B8-5A6A03CD753D}"/>
              </a:ext>
            </a:extLst>
          </p:cNvPr>
          <p:cNvSpPr/>
          <p:nvPr/>
        </p:nvSpPr>
        <p:spPr>
          <a:xfrm>
            <a:off x="7173247" y="3617650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53">
            <a:extLst>
              <a:ext uri="{FF2B5EF4-FFF2-40B4-BE49-F238E27FC236}">
                <a16:creationId xmlns:a16="http://schemas.microsoft.com/office/drawing/2014/main" id="{36F9CC8E-5062-413D-9903-7A75AF8281F6}"/>
              </a:ext>
            </a:extLst>
          </p:cNvPr>
          <p:cNvSpPr/>
          <p:nvPr/>
        </p:nvSpPr>
        <p:spPr>
          <a:xfrm>
            <a:off x="4989340" y="4310108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53">
            <a:extLst>
              <a:ext uri="{FF2B5EF4-FFF2-40B4-BE49-F238E27FC236}">
                <a16:creationId xmlns:a16="http://schemas.microsoft.com/office/drawing/2014/main" id="{318C625F-385F-4002-B82B-712447EEB0AA}"/>
              </a:ext>
            </a:extLst>
          </p:cNvPr>
          <p:cNvSpPr/>
          <p:nvPr/>
        </p:nvSpPr>
        <p:spPr>
          <a:xfrm>
            <a:off x="6267724" y="4931545"/>
            <a:ext cx="235170" cy="46348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54">
            <a:extLst>
              <a:ext uri="{FF2B5EF4-FFF2-40B4-BE49-F238E27FC236}">
                <a16:creationId xmlns:a16="http://schemas.microsoft.com/office/drawing/2014/main" id="{16C36006-ADEE-4E0E-AE79-FFDCE1FD5320}"/>
              </a:ext>
            </a:extLst>
          </p:cNvPr>
          <p:cNvSpPr txBox="1"/>
          <p:nvPr/>
        </p:nvSpPr>
        <p:spPr>
          <a:xfrm>
            <a:off x="8140822" y="2465299"/>
            <a:ext cx="1189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differentials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54">
                <a:extLst>
                  <a:ext uri="{FF2B5EF4-FFF2-40B4-BE49-F238E27FC236}">
                    <a16:creationId xmlns:a16="http://schemas.microsoft.com/office/drawing/2014/main" id="{AA2C41FD-7234-40BA-AFFA-F308B22C9282}"/>
                  </a:ext>
                </a:extLst>
              </p:cNvPr>
              <p:cNvSpPr txBox="1"/>
              <p:nvPr/>
            </p:nvSpPr>
            <p:spPr>
              <a:xfrm>
                <a:off x="7412853" y="3077859"/>
                <a:ext cx="1038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54">
                <a:extLst>
                  <a:ext uri="{FF2B5EF4-FFF2-40B4-BE49-F238E27FC236}">
                    <a16:creationId xmlns:a16="http://schemas.microsoft.com/office/drawing/2014/main" id="{AA2C41FD-7234-40BA-AFFA-F308B22C9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853" y="3077859"/>
                <a:ext cx="1038689" cy="461665"/>
              </a:xfrm>
              <a:prstGeom prst="rect">
                <a:avLst/>
              </a:prstGeom>
              <a:blipFill>
                <a:blip r:embed="rId20"/>
                <a:stretch>
                  <a:fillRect t="-1316" r="-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54">
            <a:extLst>
              <a:ext uri="{FF2B5EF4-FFF2-40B4-BE49-F238E27FC236}">
                <a16:creationId xmlns:a16="http://schemas.microsoft.com/office/drawing/2014/main" id="{56DBD484-3A04-43B2-BB71-DA114AF7D9FA}"/>
              </a:ext>
            </a:extLst>
          </p:cNvPr>
          <p:cNvSpPr txBox="1"/>
          <p:nvPr/>
        </p:nvSpPr>
        <p:spPr>
          <a:xfrm>
            <a:off x="7307800" y="3665264"/>
            <a:ext cx="103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54">
                <a:extLst>
                  <a:ext uri="{FF2B5EF4-FFF2-40B4-BE49-F238E27FC236}">
                    <a16:creationId xmlns:a16="http://schemas.microsoft.com/office/drawing/2014/main" id="{4E15DF0C-1C6A-4FCF-BE44-A403E5CA8480}"/>
                  </a:ext>
                </a:extLst>
              </p:cNvPr>
              <p:cNvSpPr txBox="1"/>
              <p:nvPr/>
            </p:nvSpPr>
            <p:spPr>
              <a:xfrm>
                <a:off x="5150527" y="4375477"/>
                <a:ext cx="12325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54">
                <a:extLst>
                  <a:ext uri="{FF2B5EF4-FFF2-40B4-BE49-F238E27FC236}">
                    <a16:creationId xmlns:a16="http://schemas.microsoft.com/office/drawing/2014/main" id="{4E15DF0C-1C6A-4FCF-BE44-A403E5CA8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527" y="4375477"/>
                <a:ext cx="1232518" cy="276999"/>
              </a:xfrm>
              <a:prstGeom prst="rect">
                <a:avLst/>
              </a:prstGeom>
              <a:blipFill>
                <a:blip r:embed="rId2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54">
            <a:extLst>
              <a:ext uri="{FF2B5EF4-FFF2-40B4-BE49-F238E27FC236}">
                <a16:creationId xmlns:a16="http://schemas.microsoft.com/office/drawing/2014/main" id="{198503F7-33FB-443A-ABBE-FCB5B6FD3A1B}"/>
              </a:ext>
            </a:extLst>
          </p:cNvPr>
          <p:cNvSpPr txBox="1"/>
          <p:nvPr/>
        </p:nvSpPr>
        <p:spPr>
          <a:xfrm>
            <a:off x="6418556" y="4943648"/>
            <a:ext cx="159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now know the full relationship!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9A73A8B-3FD7-4F03-8CD3-41D060DBBC28}"/>
              </a:ext>
            </a:extLst>
          </p:cNvPr>
          <p:cNvSpPr/>
          <p:nvPr/>
        </p:nvSpPr>
        <p:spPr>
          <a:xfrm>
            <a:off x="4111841" y="1448538"/>
            <a:ext cx="2217938" cy="5504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FFF1432-6687-41A7-ADCE-215701D4370F}"/>
              </a:ext>
            </a:extLst>
          </p:cNvPr>
          <p:cNvSpPr/>
          <p:nvPr/>
        </p:nvSpPr>
        <p:spPr>
          <a:xfrm>
            <a:off x="4129596" y="5123893"/>
            <a:ext cx="2217938" cy="5504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299BD8-A621-4575-9629-9266A5CBF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600200"/>
            <a:ext cx="3654049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itchFamily="66" charset="0"/>
              </a:rPr>
              <a:t>You need to be able to use differential equations when working with damped harmonic motion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In the previous section, the problems you solved related to simple harmonic motion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You saw that this was based on the trigonometrical graphs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However, in many cases harmonic motion will not continue indefinitely and experiences a ‘dampening’ effect which slows it down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For example, a swing is subject to air resistance so each oscillation becomes smaller than the previous one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8091954E-B85B-44D1-8794-BA34BDF475B2}"/>
              </a:ext>
            </a:extLst>
          </p:cNvPr>
          <p:cNvCxnSpPr/>
          <p:nvPr/>
        </p:nvCxnSpPr>
        <p:spPr>
          <a:xfrm flipV="1">
            <a:off x="3953691" y="2621280"/>
            <a:ext cx="870858" cy="2002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4E70D8C-5716-4CE5-951C-F902A233F4BD}"/>
                  </a:ext>
                </a:extLst>
              </p:cNvPr>
              <p:cNvSpPr txBox="1"/>
              <p:nvPr/>
            </p:nvSpPr>
            <p:spPr>
              <a:xfrm>
                <a:off x="5037909" y="2386148"/>
                <a:ext cx="2811795" cy="335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They took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4E70D8C-5716-4CE5-951C-F902A233F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909" y="2386148"/>
                <a:ext cx="2811795" cy="335989"/>
              </a:xfrm>
              <a:prstGeom prst="rect">
                <a:avLst/>
              </a:prstGeom>
              <a:blipFill>
                <a:blip r:embed="rId2"/>
                <a:stretch>
                  <a:fillRect l="-3896" r="-1082" b="-16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3C3A127-04EE-4D69-B81C-3B233505157B}"/>
                  </a:ext>
                </a:extLst>
              </p:cNvPr>
              <p:cNvSpPr txBox="1"/>
              <p:nvPr/>
            </p:nvSpPr>
            <p:spPr>
              <a:xfrm>
                <a:off x="5055326" y="2926079"/>
                <a:ext cx="3252651" cy="525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is a second order differential equation, but with no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3C3A127-04EE-4D69-B81C-3B2335051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26" y="2926079"/>
                <a:ext cx="3252651" cy="525721"/>
              </a:xfrm>
              <a:prstGeom prst="rect">
                <a:avLst/>
              </a:prstGeom>
              <a:blipFill>
                <a:blip r:embed="rId3"/>
                <a:stretch>
                  <a:fillRect l="-3371" t="-1046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0F64662A-D9CD-4F31-B3C8-6387A311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Exercise 8C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Pearson Core Pure Year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Pages 184-186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50D291-6222-4939-ABC2-5169535D96DE}"/>
              </a:ext>
            </a:extLst>
          </p:cNvPr>
          <p:cNvSpPr txBox="1"/>
          <p:nvPr/>
        </p:nvSpPr>
        <p:spPr>
          <a:xfrm>
            <a:off x="1403648" y="2662363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before the lesson Q1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Class: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Q3-5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Q6-8</a:t>
            </a:r>
          </a:p>
        </p:txBody>
      </p:sp>
    </p:spTree>
    <p:extLst>
      <p:ext uri="{BB962C8B-B14F-4D97-AF65-F5344CB8AC3E}">
        <p14:creationId xmlns:p14="http://schemas.microsoft.com/office/powerpoint/2010/main" val="315484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>
            <a:extLst>
              <a:ext uri="{FF2B5EF4-FFF2-40B4-BE49-F238E27FC236}">
                <a16:creationId xmlns:a16="http://schemas.microsoft.com/office/drawing/2014/main" id="{1C350430-4A67-43B8-9813-00577D94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Let’s see what happens when we include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in as well. We will start without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first though..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when: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/>
              <p:nvPr/>
            </p:nvSpPr>
            <p:spPr>
              <a:xfrm>
                <a:off x="4873840" y="1353816"/>
                <a:ext cx="1154097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840" y="1353816"/>
                <a:ext cx="1154097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/>
              <p:nvPr/>
            </p:nvSpPr>
            <p:spPr>
              <a:xfrm>
                <a:off x="4910831" y="1994488"/>
                <a:ext cx="11540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831" y="1994488"/>
                <a:ext cx="115409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/>
              <p:nvPr/>
            </p:nvSpPr>
            <p:spPr>
              <a:xfrm>
                <a:off x="5160885" y="2484240"/>
                <a:ext cx="11540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885" y="2484240"/>
                <a:ext cx="115409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/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/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/>
              <p:nvPr/>
            </p:nvSpPr>
            <p:spPr>
              <a:xfrm>
                <a:off x="5382317" y="2922233"/>
                <a:ext cx="166237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𝐴𝑐𝑜𝑠𝑡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317" y="2922233"/>
                <a:ext cx="166237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D24B015D-2DFE-4E18-900C-4CFEA119721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8431" t="18625" r="9041" b="13251"/>
          <a:stretch/>
        </p:blipFill>
        <p:spPr>
          <a:xfrm>
            <a:off x="3701989" y="3701988"/>
            <a:ext cx="3533512" cy="2577726"/>
          </a:xfrm>
          <a:prstGeom prst="rect">
            <a:avLst/>
          </a:prstGeom>
        </p:spPr>
      </p:pic>
      <p:sp>
        <p:nvSpPr>
          <p:cNvPr id="19" name="Arc 53">
            <a:extLst>
              <a:ext uri="{FF2B5EF4-FFF2-40B4-BE49-F238E27FC236}">
                <a16:creationId xmlns:a16="http://schemas.microsoft.com/office/drawing/2014/main" id="{4741AC95-C641-4A0F-9471-8139F8AF087D}"/>
              </a:ext>
            </a:extLst>
          </p:cNvPr>
          <p:cNvSpPr/>
          <p:nvPr/>
        </p:nvSpPr>
        <p:spPr>
          <a:xfrm>
            <a:off x="5825640" y="1649735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56ADAF7E-61F0-4BC4-A264-FFEBB12427B5}"/>
              </a:ext>
            </a:extLst>
          </p:cNvPr>
          <p:cNvSpPr txBox="1"/>
          <p:nvPr/>
        </p:nvSpPr>
        <p:spPr>
          <a:xfrm>
            <a:off x="6152225" y="1741651"/>
            <a:ext cx="220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1" name="Arc 53">
            <a:extLst>
              <a:ext uri="{FF2B5EF4-FFF2-40B4-BE49-F238E27FC236}">
                <a16:creationId xmlns:a16="http://schemas.microsoft.com/office/drawing/2014/main" id="{39D26E48-7C6A-4EFC-B66C-228FC79620B8}"/>
              </a:ext>
            </a:extLst>
          </p:cNvPr>
          <p:cNvSpPr/>
          <p:nvPr/>
        </p:nvSpPr>
        <p:spPr>
          <a:xfrm>
            <a:off x="5985438" y="2155763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53">
            <a:extLst>
              <a:ext uri="{FF2B5EF4-FFF2-40B4-BE49-F238E27FC236}">
                <a16:creationId xmlns:a16="http://schemas.microsoft.com/office/drawing/2014/main" id="{846C4FF3-EEBF-41F4-8AE7-25FDEF896430}"/>
              </a:ext>
            </a:extLst>
          </p:cNvPr>
          <p:cNvSpPr/>
          <p:nvPr/>
        </p:nvSpPr>
        <p:spPr>
          <a:xfrm>
            <a:off x="6828817" y="2617401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/>
              <p:nvPr/>
            </p:nvSpPr>
            <p:spPr>
              <a:xfrm>
                <a:off x="6312023" y="2238801"/>
                <a:ext cx="11363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3" y="2238801"/>
                <a:ext cx="1136341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/>
              <p:nvPr/>
            </p:nvSpPr>
            <p:spPr>
              <a:xfrm>
                <a:off x="7057747" y="2442989"/>
                <a:ext cx="20862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the appropriate form. In this case the roots are complex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747" y="2442989"/>
                <a:ext cx="2086253" cy="830997"/>
              </a:xfrm>
              <a:prstGeom prst="rect">
                <a:avLst/>
              </a:prstGeom>
              <a:blipFill>
                <a:blip r:embed="rId12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2BF69BB-1516-4878-A2A9-4B4771E23F66}"/>
                  </a:ext>
                </a:extLst>
              </p:cNvPr>
              <p:cNvSpPr txBox="1"/>
              <p:nvPr/>
            </p:nvSpPr>
            <p:spPr>
              <a:xfrm>
                <a:off x="7203719" y="4175465"/>
                <a:ext cx="148951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GB" sz="1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𝒕</m:t>
                      </m:r>
                      <m:r>
                        <a:rPr lang="en-GB" sz="1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𝒔𝒊𝒏𝒕</m:t>
                      </m:r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2BF69BB-1516-4878-A2A9-4B4771E2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719" y="4175465"/>
                <a:ext cx="148951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54">
            <a:extLst>
              <a:ext uri="{FF2B5EF4-FFF2-40B4-BE49-F238E27FC236}">
                <a16:creationId xmlns:a16="http://schemas.microsoft.com/office/drawing/2014/main" id="{2D7BDE70-4772-4076-8F6D-D8D208C6D6C5}"/>
              </a:ext>
            </a:extLst>
          </p:cNvPr>
          <p:cNvSpPr txBox="1"/>
          <p:nvPr/>
        </p:nvSpPr>
        <p:spPr>
          <a:xfrm>
            <a:off x="7182034" y="4475976"/>
            <a:ext cx="2086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mic Sans MS" panose="030F0702030302020204" pitchFamily="66" charset="0"/>
              </a:rPr>
              <a:t>(I let A and B equal 1 just to get the graph drawn)</a:t>
            </a:r>
          </a:p>
        </p:txBody>
      </p:sp>
      <p:sp>
        <p:nvSpPr>
          <p:cNvPr id="27" name="TextBox 54">
            <a:extLst>
              <a:ext uri="{FF2B5EF4-FFF2-40B4-BE49-F238E27FC236}">
                <a16:creationId xmlns:a16="http://schemas.microsoft.com/office/drawing/2014/main" id="{46984B4A-5971-4AB8-936D-F77F8E176E65}"/>
              </a:ext>
            </a:extLst>
          </p:cNvPr>
          <p:cNvSpPr txBox="1"/>
          <p:nvPr/>
        </p:nvSpPr>
        <p:spPr>
          <a:xfrm>
            <a:off x="1886710" y="6243936"/>
            <a:ext cx="70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see from the graph that this motion will continue indefinitely!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9492B4F-D7F2-42A6-BF5F-285ACDD6497F}"/>
              </a:ext>
            </a:extLst>
          </p:cNvPr>
          <p:cNvCxnSpPr>
            <a:cxnSpLocks/>
          </p:cNvCxnSpPr>
          <p:nvPr/>
        </p:nvCxnSpPr>
        <p:spPr>
          <a:xfrm flipH="1" flipV="1">
            <a:off x="3789486" y="439615"/>
            <a:ext cx="360483" cy="984739"/>
          </a:xfrm>
          <a:prstGeom prst="straightConnector1">
            <a:avLst/>
          </a:prstGeom>
          <a:ln w="666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4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9" grpId="0" animBg="1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6B46FED4-3704-4270-98FA-93C92FD9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Let’s see what happens when we include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in as well. We will start without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first though..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when: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/>
              <p:nvPr/>
            </p:nvSpPr>
            <p:spPr>
              <a:xfrm>
                <a:off x="4445252" y="1353816"/>
                <a:ext cx="1582686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252" y="1353816"/>
                <a:ext cx="1582686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/>
              <p:nvPr/>
            </p:nvSpPr>
            <p:spPr>
              <a:xfrm>
                <a:off x="4544840" y="1994488"/>
                <a:ext cx="15110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840" y="1994488"/>
                <a:ext cx="151103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/>
              <p:nvPr/>
            </p:nvSpPr>
            <p:spPr>
              <a:xfrm>
                <a:off x="5241957" y="2330331"/>
                <a:ext cx="1570966" cy="544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957" y="2330331"/>
                <a:ext cx="1570966" cy="544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/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/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/>
              <p:nvPr/>
            </p:nvSpPr>
            <p:spPr>
              <a:xfrm>
                <a:off x="5346103" y="2840753"/>
                <a:ext cx="3248197" cy="7859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</m:t>
                          </m:r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103" y="2840753"/>
                <a:ext cx="3248197" cy="7859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53">
            <a:extLst>
              <a:ext uri="{FF2B5EF4-FFF2-40B4-BE49-F238E27FC236}">
                <a16:creationId xmlns:a16="http://schemas.microsoft.com/office/drawing/2014/main" id="{4741AC95-C641-4A0F-9471-8139F8AF087D}"/>
              </a:ext>
            </a:extLst>
          </p:cNvPr>
          <p:cNvSpPr/>
          <p:nvPr/>
        </p:nvSpPr>
        <p:spPr>
          <a:xfrm>
            <a:off x="5825640" y="1649735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56ADAF7E-61F0-4BC4-A264-FFEBB12427B5}"/>
              </a:ext>
            </a:extLst>
          </p:cNvPr>
          <p:cNvSpPr txBox="1"/>
          <p:nvPr/>
        </p:nvSpPr>
        <p:spPr>
          <a:xfrm>
            <a:off x="6152225" y="1741651"/>
            <a:ext cx="220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1" name="Arc 53">
            <a:extLst>
              <a:ext uri="{FF2B5EF4-FFF2-40B4-BE49-F238E27FC236}">
                <a16:creationId xmlns:a16="http://schemas.microsoft.com/office/drawing/2014/main" id="{39D26E48-7C6A-4EFC-B66C-228FC79620B8}"/>
              </a:ext>
            </a:extLst>
          </p:cNvPr>
          <p:cNvSpPr/>
          <p:nvPr/>
        </p:nvSpPr>
        <p:spPr>
          <a:xfrm>
            <a:off x="6537699" y="2164817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53">
            <a:extLst>
              <a:ext uri="{FF2B5EF4-FFF2-40B4-BE49-F238E27FC236}">
                <a16:creationId xmlns:a16="http://schemas.microsoft.com/office/drawing/2014/main" id="{846C4FF3-EEBF-41F4-8AE7-25FDEF896430}"/>
              </a:ext>
            </a:extLst>
          </p:cNvPr>
          <p:cNvSpPr/>
          <p:nvPr/>
        </p:nvSpPr>
        <p:spPr>
          <a:xfrm flipH="1">
            <a:off x="5151423" y="2744150"/>
            <a:ext cx="518552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/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/>
              <p:nvPr/>
            </p:nvSpPr>
            <p:spPr>
              <a:xfrm>
                <a:off x="3717019" y="2307186"/>
                <a:ext cx="1515883" cy="1385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the appropriate form. In this case the roots are complex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19" y="2307186"/>
                <a:ext cx="1515883" cy="1385636"/>
              </a:xfrm>
              <a:prstGeom prst="rect">
                <a:avLst/>
              </a:prstGeom>
              <a:blipFill>
                <a:blip r:embed="rId11"/>
                <a:stretch>
                  <a:fillRect r="-12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9492B4F-D7F2-42A6-BF5F-285ACDD6497F}"/>
              </a:ext>
            </a:extLst>
          </p:cNvPr>
          <p:cNvCxnSpPr>
            <a:cxnSpLocks/>
          </p:cNvCxnSpPr>
          <p:nvPr/>
        </p:nvCxnSpPr>
        <p:spPr>
          <a:xfrm flipH="1" flipV="1">
            <a:off x="3789486" y="439615"/>
            <a:ext cx="360483" cy="984739"/>
          </a:xfrm>
          <a:prstGeom prst="straightConnector1">
            <a:avLst/>
          </a:prstGeom>
          <a:ln w="666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図 28">
            <a:extLst>
              <a:ext uri="{FF2B5EF4-FFF2-40B4-BE49-F238E27FC236}">
                <a16:creationId xmlns:a16="http://schemas.microsoft.com/office/drawing/2014/main" id="{FDEE806E-191E-4CA4-A0C9-D2CB2BD1CD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842" t="18361" r="12574" b="14400"/>
          <a:stretch/>
        </p:blipFill>
        <p:spPr>
          <a:xfrm>
            <a:off x="4463359" y="3661892"/>
            <a:ext cx="3612331" cy="2648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/>
              <p:nvPr/>
            </p:nvSpPr>
            <p:spPr>
              <a:xfrm>
                <a:off x="2033751" y="5011197"/>
                <a:ext cx="2458622" cy="6372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1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n-US" sz="1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1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GB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1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1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1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  <m:r>
                            <a:rPr lang="en-GB" sz="11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1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GB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1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1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1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1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51" y="5011197"/>
                <a:ext cx="2458622" cy="6372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54">
            <a:extLst>
              <a:ext uri="{FF2B5EF4-FFF2-40B4-BE49-F238E27FC236}">
                <a16:creationId xmlns:a16="http://schemas.microsoft.com/office/drawing/2014/main" id="{6683890D-7E8A-4444-A43B-89D82A16D62A}"/>
              </a:ext>
            </a:extLst>
          </p:cNvPr>
          <p:cNvSpPr txBox="1"/>
          <p:nvPr/>
        </p:nvSpPr>
        <p:spPr>
          <a:xfrm>
            <a:off x="2347484" y="5616712"/>
            <a:ext cx="2086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mic Sans MS" panose="030F0702030302020204" pitchFamily="66" charset="0"/>
              </a:rPr>
              <a:t>(I let A and B equal 1 just to get the graph drawn)</a:t>
            </a:r>
          </a:p>
        </p:txBody>
      </p:sp>
      <p:sp>
        <p:nvSpPr>
          <p:cNvPr id="32" name="TextBox 54">
            <a:extLst>
              <a:ext uri="{FF2B5EF4-FFF2-40B4-BE49-F238E27FC236}">
                <a16:creationId xmlns:a16="http://schemas.microsoft.com/office/drawing/2014/main" id="{23637177-5A5C-4B03-A956-CB83150BFF9D}"/>
              </a:ext>
            </a:extLst>
          </p:cNvPr>
          <p:cNvSpPr txBox="1"/>
          <p:nvPr/>
        </p:nvSpPr>
        <p:spPr>
          <a:xfrm>
            <a:off x="4548428" y="6325417"/>
            <a:ext cx="340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Notice that the oscillation slows down!</a:t>
            </a:r>
          </a:p>
        </p:txBody>
      </p:sp>
    </p:spTree>
    <p:extLst>
      <p:ext uri="{BB962C8B-B14F-4D97-AF65-F5344CB8AC3E}">
        <p14:creationId xmlns:p14="http://schemas.microsoft.com/office/powerpoint/2010/main" val="34613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9" grpId="0" animBg="1"/>
      <p:bldP spid="20" grpId="0"/>
      <p:bldP spid="21" grpId="0" animBg="1"/>
      <p:bldP spid="22" grpId="0" animBg="1"/>
      <p:bldP spid="23" grpId="0"/>
      <p:bldP spid="24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">
            <a:extLst>
              <a:ext uri="{FF2B5EF4-FFF2-40B4-BE49-F238E27FC236}">
                <a16:creationId xmlns:a16="http://schemas.microsoft.com/office/drawing/2014/main" id="{58C87586-23D2-4CD4-922E-5B25D563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Let’s see what happens when we include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in as well. We will start without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first though..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when: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/>
              <p:nvPr/>
            </p:nvSpPr>
            <p:spPr>
              <a:xfrm>
                <a:off x="4300396" y="1353816"/>
                <a:ext cx="1727542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96" y="1353816"/>
                <a:ext cx="1727542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/>
              <p:nvPr/>
            </p:nvSpPr>
            <p:spPr>
              <a:xfrm>
                <a:off x="4427146" y="1994488"/>
                <a:ext cx="16287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46" y="1994488"/>
                <a:ext cx="162873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/>
              <p:nvPr/>
            </p:nvSpPr>
            <p:spPr>
              <a:xfrm>
                <a:off x="5314385" y="2511401"/>
                <a:ext cx="8329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85" y="2511401"/>
                <a:ext cx="83291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/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/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/>
              <p:nvPr/>
            </p:nvSpPr>
            <p:spPr>
              <a:xfrm>
                <a:off x="5361649" y="3030876"/>
                <a:ext cx="149598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𝐵𝑡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49" y="3030876"/>
                <a:ext cx="149598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53">
            <a:extLst>
              <a:ext uri="{FF2B5EF4-FFF2-40B4-BE49-F238E27FC236}">
                <a16:creationId xmlns:a16="http://schemas.microsoft.com/office/drawing/2014/main" id="{4741AC95-C641-4A0F-9471-8139F8AF087D}"/>
              </a:ext>
            </a:extLst>
          </p:cNvPr>
          <p:cNvSpPr/>
          <p:nvPr/>
        </p:nvSpPr>
        <p:spPr>
          <a:xfrm>
            <a:off x="5825640" y="1649735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56ADAF7E-61F0-4BC4-A264-FFEBB12427B5}"/>
              </a:ext>
            </a:extLst>
          </p:cNvPr>
          <p:cNvSpPr txBox="1"/>
          <p:nvPr/>
        </p:nvSpPr>
        <p:spPr>
          <a:xfrm>
            <a:off x="6152225" y="1741651"/>
            <a:ext cx="220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1" name="Arc 53">
            <a:extLst>
              <a:ext uri="{FF2B5EF4-FFF2-40B4-BE49-F238E27FC236}">
                <a16:creationId xmlns:a16="http://schemas.microsoft.com/office/drawing/2014/main" id="{39D26E48-7C6A-4EFC-B66C-228FC79620B8}"/>
              </a:ext>
            </a:extLst>
          </p:cNvPr>
          <p:cNvSpPr/>
          <p:nvPr/>
        </p:nvSpPr>
        <p:spPr>
          <a:xfrm>
            <a:off x="6537699" y="2164817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53">
            <a:extLst>
              <a:ext uri="{FF2B5EF4-FFF2-40B4-BE49-F238E27FC236}">
                <a16:creationId xmlns:a16="http://schemas.microsoft.com/office/drawing/2014/main" id="{846C4FF3-EEBF-41F4-8AE7-25FDEF896430}"/>
              </a:ext>
            </a:extLst>
          </p:cNvPr>
          <p:cNvSpPr/>
          <p:nvPr/>
        </p:nvSpPr>
        <p:spPr>
          <a:xfrm flipH="1">
            <a:off x="5085487" y="2716990"/>
            <a:ext cx="518552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/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/>
              <p:nvPr/>
            </p:nvSpPr>
            <p:spPr>
              <a:xfrm>
                <a:off x="3642030" y="2442987"/>
                <a:ext cx="15158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the appropriate form. In this case there is a repeated root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30" y="2442987"/>
                <a:ext cx="1515883" cy="1015663"/>
              </a:xfrm>
              <a:prstGeom prst="rect">
                <a:avLst/>
              </a:prstGeom>
              <a:blipFill>
                <a:blip r:embed="rId11"/>
                <a:stretch>
                  <a:fillRect t="-602" r="-1606" b="-4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9492B4F-D7F2-42A6-BF5F-285ACDD6497F}"/>
              </a:ext>
            </a:extLst>
          </p:cNvPr>
          <p:cNvCxnSpPr>
            <a:cxnSpLocks/>
          </p:cNvCxnSpPr>
          <p:nvPr/>
        </p:nvCxnSpPr>
        <p:spPr>
          <a:xfrm flipH="1" flipV="1">
            <a:off x="1942579" y="412455"/>
            <a:ext cx="360483" cy="984739"/>
          </a:xfrm>
          <a:prstGeom prst="straightConnector1">
            <a:avLst/>
          </a:prstGeom>
          <a:ln w="666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/>
              <p:nvPr/>
            </p:nvSpPr>
            <p:spPr>
              <a:xfrm>
                <a:off x="3285503" y="5002320"/>
                <a:ext cx="136543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e>
                      </m:d>
                      <m:sSup>
                        <m:sSupPr>
                          <m:ctrlP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503" y="5002320"/>
                <a:ext cx="136543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54">
            <a:extLst>
              <a:ext uri="{FF2B5EF4-FFF2-40B4-BE49-F238E27FC236}">
                <a16:creationId xmlns:a16="http://schemas.microsoft.com/office/drawing/2014/main" id="{6683890D-7E8A-4444-A43B-89D82A16D62A}"/>
              </a:ext>
            </a:extLst>
          </p:cNvPr>
          <p:cNvSpPr txBox="1"/>
          <p:nvPr/>
        </p:nvSpPr>
        <p:spPr>
          <a:xfrm>
            <a:off x="2640448" y="5314871"/>
            <a:ext cx="2086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mic Sans MS" panose="030F0702030302020204" pitchFamily="66" charset="0"/>
              </a:rPr>
              <a:t>(I let A and B equal 1 just to get the graph drawn)</a:t>
            </a:r>
          </a:p>
        </p:txBody>
      </p:sp>
      <p:sp>
        <p:nvSpPr>
          <p:cNvPr id="32" name="TextBox 54">
            <a:extLst>
              <a:ext uri="{FF2B5EF4-FFF2-40B4-BE49-F238E27FC236}">
                <a16:creationId xmlns:a16="http://schemas.microsoft.com/office/drawing/2014/main" id="{23637177-5A5C-4B03-A956-CB83150BFF9D}"/>
              </a:ext>
            </a:extLst>
          </p:cNvPr>
          <p:cNvSpPr txBox="1"/>
          <p:nvPr/>
        </p:nvSpPr>
        <p:spPr>
          <a:xfrm>
            <a:off x="4690471" y="6210008"/>
            <a:ext cx="340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Notice that there is no oscillation!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6A4B47E-689B-451E-898C-59612074D00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051" t="21025" r="8601" b="10968"/>
          <a:stretch/>
        </p:blipFill>
        <p:spPr>
          <a:xfrm>
            <a:off x="4624506" y="3522066"/>
            <a:ext cx="3661496" cy="2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9" grpId="0" animBg="1"/>
      <p:bldP spid="20" grpId="0"/>
      <p:bldP spid="21" grpId="0" animBg="1"/>
      <p:bldP spid="22" grpId="0" animBg="1"/>
      <p:bldP spid="23" grpId="0"/>
      <p:bldP spid="24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differential equations when working with damped harmonic motion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Let’s see what happens when we include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in as well. We will start without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term first though..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when: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299BD8-A621-4575-9629-9266A5CBF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1" y="1600200"/>
                <a:ext cx="3654049" cy="4724400"/>
              </a:xfrm>
              <a:blipFill>
                <a:blip r:embed="rId2"/>
                <a:stretch>
                  <a:fillRect t="-774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/>
              <p:nvPr/>
            </p:nvSpPr>
            <p:spPr>
              <a:xfrm>
                <a:off x="4300396" y="1353816"/>
                <a:ext cx="1727542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33F63BF-30CD-4C1D-B0E1-0D82F951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96" y="1353816"/>
                <a:ext cx="1727542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/>
              <p:nvPr/>
            </p:nvSpPr>
            <p:spPr>
              <a:xfrm>
                <a:off x="4427146" y="1994488"/>
                <a:ext cx="16287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0B9494-B7E9-47E6-9991-791D4373B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46" y="1994488"/>
                <a:ext cx="162873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/>
              <p:nvPr/>
            </p:nvSpPr>
            <p:spPr>
              <a:xfrm>
                <a:off x="5269996" y="2333848"/>
                <a:ext cx="1379378" cy="546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CB8CA8-7F25-41BB-A692-A62D2F68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996" y="2333848"/>
                <a:ext cx="1379378" cy="5463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BC0A09B8-80AD-44AC-8F66-68A2DBCF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/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EFAF9197-9B33-4527-9F9B-ABB63431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06" y="0"/>
                <a:ext cx="1231619" cy="30777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/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AF3F47F1-3E50-4905-962B-BD451086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48" y="0"/>
                <a:ext cx="1990288" cy="307777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/>
              <p:nvPr/>
            </p:nvSpPr>
            <p:spPr>
              <a:xfrm>
                <a:off x="5361649" y="3030876"/>
                <a:ext cx="2461251" cy="44416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D619934E-B215-4D98-9165-CDAE9028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49" y="3030876"/>
                <a:ext cx="2461251" cy="444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53">
            <a:extLst>
              <a:ext uri="{FF2B5EF4-FFF2-40B4-BE49-F238E27FC236}">
                <a16:creationId xmlns:a16="http://schemas.microsoft.com/office/drawing/2014/main" id="{4741AC95-C641-4A0F-9471-8139F8AF087D}"/>
              </a:ext>
            </a:extLst>
          </p:cNvPr>
          <p:cNvSpPr/>
          <p:nvPr/>
        </p:nvSpPr>
        <p:spPr>
          <a:xfrm>
            <a:off x="5825640" y="1649735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56ADAF7E-61F0-4BC4-A264-FFEBB12427B5}"/>
              </a:ext>
            </a:extLst>
          </p:cNvPr>
          <p:cNvSpPr txBox="1"/>
          <p:nvPr/>
        </p:nvSpPr>
        <p:spPr>
          <a:xfrm>
            <a:off x="6152225" y="1741651"/>
            <a:ext cx="220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auxiliary equation</a:t>
            </a:r>
          </a:p>
        </p:txBody>
      </p:sp>
      <p:sp>
        <p:nvSpPr>
          <p:cNvPr id="21" name="Arc 53">
            <a:extLst>
              <a:ext uri="{FF2B5EF4-FFF2-40B4-BE49-F238E27FC236}">
                <a16:creationId xmlns:a16="http://schemas.microsoft.com/office/drawing/2014/main" id="{39D26E48-7C6A-4EFC-B66C-228FC79620B8}"/>
              </a:ext>
            </a:extLst>
          </p:cNvPr>
          <p:cNvSpPr/>
          <p:nvPr/>
        </p:nvSpPr>
        <p:spPr>
          <a:xfrm>
            <a:off x="6537699" y="2164817"/>
            <a:ext cx="354699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53">
            <a:extLst>
              <a:ext uri="{FF2B5EF4-FFF2-40B4-BE49-F238E27FC236}">
                <a16:creationId xmlns:a16="http://schemas.microsoft.com/office/drawing/2014/main" id="{846C4FF3-EEBF-41F4-8AE7-25FDEF896430}"/>
              </a:ext>
            </a:extLst>
          </p:cNvPr>
          <p:cNvSpPr/>
          <p:nvPr/>
        </p:nvSpPr>
        <p:spPr>
          <a:xfrm flipH="1">
            <a:off x="5085487" y="2716990"/>
            <a:ext cx="518552" cy="482383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/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3DAAA46B-8E73-4250-8D51-D2797EF8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84" y="2247855"/>
                <a:ext cx="1136341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/>
              <p:nvPr/>
            </p:nvSpPr>
            <p:spPr>
              <a:xfrm>
                <a:off x="3642030" y="2442987"/>
                <a:ext cx="15158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Choose the appropriate form. In this case there are two real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4">
                <a:extLst>
                  <a:ext uri="{FF2B5EF4-FFF2-40B4-BE49-F238E27FC236}">
                    <a16:creationId xmlns:a16="http://schemas.microsoft.com/office/drawing/2014/main" id="{F3AB968B-EF8C-418D-8CF3-52B82742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30" y="2442987"/>
                <a:ext cx="1515883" cy="1015663"/>
              </a:xfrm>
              <a:prstGeom prst="rect">
                <a:avLst/>
              </a:prstGeom>
              <a:blipFill>
                <a:blip r:embed="rId11"/>
                <a:stretch>
                  <a:fillRect t="-602" r="-1606" b="-4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9492B4F-D7F2-42A6-BF5F-285ACDD6497F}"/>
              </a:ext>
            </a:extLst>
          </p:cNvPr>
          <p:cNvCxnSpPr>
            <a:cxnSpLocks/>
          </p:cNvCxnSpPr>
          <p:nvPr/>
        </p:nvCxnSpPr>
        <p:spPr>
          <a:xfrm flipH="1" flipV="1">
            <a:off x="708583" y="376945"/>
            <a:ext cx="360483" cy="984739"/>
          </a:xfrm>
          <a:prstGeom prst="straightConnector1">
            <a:avLst/>
          </a:prstGeom>
          <a:ln w="666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4">
            <a:extLst>
              <a:ext uri="{FF2B5EF4-FFF2-40B4-BE49-F238E27FC236}">
                <a16:creationId xmlns:a16="http://schemas.microsoft.com/office/drawing/2014/main" id="{6683890D-7E8A-4444-A43B-89D82A16D62A}"/>
              </a:ext>
            </a:extLst>
          </p:cNvPr>
          <p:cNvSpPr txBox="1"/>
          <p:nvPr/>
        </p:nvSpPr>
        <p:spPr>
          <a:xfrm>
            <a:off x="2809124" y="4942009"/>
            <a:ext cx="2086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mic Sans MS" panose="030F0702030302020204" pitchFamily="66" charset="0"/>
              </a:rPr>
              <a:t>(I let A and B equal 1 just to get the graph drawn)</a:t>
            </a:r>
          </a:p>
        </p:txBody>
      </p:sp>
      <p:sp>
        <p:nvSpPr>
          <p:cNvPr id="32" name="TextBox 54">
            <a:extLst>
              <a:ext uri="{FF2B5EF4-FFF2-40B4-BE49-F238E27FC236}">
                <a16:creationId xmlns:a16="http://schemas.microsoft.com/office/drawing/2014/main" id="{23637177-5A5C-4B03-A956-CB83150BFF9D}"/>
              </a:ext>
            </a:extLst>
          </p:cNvPr>
          <p:cNvSpPr txBox="1"/>
          <p:nvPr/>
        </p:nvSpPr>
        <p:spPr>
          <a:xfrm>
            <a:off x="5010067" y="6218886"/>
            <a:ext cx="340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Notice that there is no oscillation!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6F9BFFF-3DA1-448E-A239-C836D4955B5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714" t="21260" r="8095" b="10677"/>
          <a:stretch/>
        </p:blipFill>
        <p:spPr>
          <a:xfrm>
            <a:off x="4854310" y="3575332"/>
            <a:ext cx="3606110" cy="2645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/>
              <p:nvPr/>
            </p:nvSpPr>
            <p:spPr>
              <a:xfrm>
                <a:off x="3223360" y="4478538"/>
                <a:ext cx="2224070" cy="447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sz="14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2D47E818-EB35-435F-BD26-6096125E2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60" y="4478538"/>
                <a:ext cx="2224070" cy="447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3F294293-B39A-4B67-AAEB-6820F741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9" grpId="0" animBg="1"/>
      <p:bldP spid="20" grpId="0"/>
      <p:bldP spid="21" grpId="0" animBg="1"/>
      <p:bldP spid="22" grpId="0" animBg="1"/>
      <p:bldP spid="23" grpId="0"/>
      <p:bldP spid="24" grpId="0"/>
      <p:bldP spid="31" grpId="0"/>
      <p:bldP spid="3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09C195-5E78-4F72-A979-33C9CB14E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51" t="21025" r="8601" b="10968"/>
          <a:stretch/>
        </p:blipFill>
        <p:spPr>
          <a:xfrm>
            <a:off x="4733411" y="2842871"/>
            <a:ext cx="2028143" cy="15109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EA8BC82-062D-4752-ACD9-75BD64F8C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14" t="21260" r="8095" b="10677"/>
          <a:stretch/>
        </p:blipFill>
        <p:spPr>
          <a:xfrm>
            <a:off x="6981832" y="2840905"/>
            <a:ext cx="2062580" cy="151306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191FA8-4F35-4910-9227-A83D14FF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600200"/>
            <a:ext cx="3654049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itchFamily="66" charset="0"/>
              </a:rPr>
              <a:t>You need to be able to use differential equations when working with damped harmonic motion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B95DCC5-B8AA-4443-90B1-EE460FAE0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42" t="18361" r="12574" b="14400"/>
          <a:stretch/>
        </p:blipFill>
        <p:spPr>
          <a:xfrm>
            <a:off x="2444438" y="2851842"/>
            <a:ext cx="2049730" cy="150287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8AF3E1F-9B5B-4EB9-BCD7-02935695B4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431" t="18625" r="9041" b="13251"/>
          <a:stretch/>
        </p:blipFill>
        <p:spPr>
          <a:xfrm>
            <a:off x="132973" y="2851842"/>
            <a:ext cx="2076637" cy="1514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F162D0C-062A-4112-B5A8-42C8A0CE67E1}"/>
                  </a:ext>
                </a:extLst>
              </p:cNvPr>
              <p:cNvSpPr txBox="1"/>
              <p:nvPr/>
            </p:nvSpPr>
            <p:spPr>
              <a:xfrm>
                <a:off x="625690" y="2315841"/>
                <a:ext cx="1154097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F162D0C-062A-4112-B5A8-42C8A0CE6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90" y="2315841"/>
                <a:ext cx="1154097" cy="524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CB62B8DB-31A9-4521-B0E1-37598B0D4425}"/>
                  </a:ext>
                </a:extLst>
              </p:cNvPr>
              <p:cNvSpPr txBox="1"/>
              <p:nvPr/>
            </p:nvSpPr>
            <p:spPr>
              <a:xfrm>
                <a:off x="545744" y="4432640"/>
                <a:ext cx="129715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GB" sz="12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𝒕</m:t>
                      </m:r>
                      <m:r>
                        <a:rPr lang="en-GB" sz="12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2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𝒔𝒊𝒏𝒕</m:t>
                      </m:r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CB62B8DB-31A9-4521-B0E1-37598B0D4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44" y="4432640"/>
                <a:ext cx="129715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0DBE5BE-7B8C-44E4-90CE-89C1B2C1ABDA}"/>
                  </a:ext>
                </a:extLst>
              </p:cNvPr>
              <p:cNvSpPr txBox="1"/>
              <p:nvPr/>
            </p:nvSpPr>
            <p:spPr>
              <a:xfrm>
                <a:off x="2683127" y="2315841"/>
                <a:ext cx="1582686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0DBE5BE-7B8C-44E4-90CE-89C1B2C1A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27" y="2315841"/>
                <a:ext cx="1582686" cy="524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4">
                <a:extLst>
                  <a:ext uri="{FF2B5EF4-FFF2-40B4-BE49-F238E27FC236}">
                    <a16:creationId xmlns:a16="http://schemas.microsoft.com/office/drawing/2014/main" id="{6C527538-A9AB-47E1-BF05-A714627149A1}"/>
                  </a:ext>
                </a:extLst>
              </p:cNvPr>
              <p:cNvSpPr txBox="1"/>
              <p:nvPr/>
            </p:nvSpPr>
            <p:spPr>
              <a:xfrm>
                <a:off x="2386176" y="4277772"/>
                <a:ext cx="2250167" cy="5877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GB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  <m:r>
                            <a:rPr lang="en-GB" sz="1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GB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24">
                <a:extLst>
                  <a:ext uri="{FF2B5EF4-FFF2-40B4-BE49-F238E27FC236}">
                    <a16:creationId xmlns:a16="http://schemas.microsoft.com/office/drawing/2014/main" id="{6C527538-A9AB-47E1-BF05-A71462714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176" y="4277772"/>
                <a:ext cx="2250167" cy="5877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950F7CB-F3F9-4B11-A347-27CCA887CBC0}"/>
                  </a:ext>
                </a:extLst>
              </p:cNvPr>
              <p:cNvSpPr txBox="1"/>
              <p:nvPr/>
            </p:nvSpPr>
            <p:spPr>
              <a:xfrm>
                <a:off x="4881421" y="2315841"/>
                <a:ext cx="1727542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950F7CB-F3F9-4B11-A347-27CCA887C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21" y="2315841"/>
                <a:ext cx="1727542" cy="524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4">
                <a:extLst>
                  <a:ext uri="{FF2B5EF4-FFF2-40B4-BE49-F238E27FC236}">
                    <a16:creationId xmlns:a16="http://schemas.microsoft.com/office/drawing/2014/main" id="{EBD874E6-9305-4193-BC50-B96106597B1E}"/>
                  </a:ext>
                </a:extLst>
              </p:cNvPr>
              <p:cNvSpPr txBox="1"/>
              <p:nvPr/>
            </p:nvSpPr>
            <p:spPr>
              <a:xfrm>
                <a:off x="5114303" y="4430820"/>
                <a:ext cx="1195648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e>
                      </m:d>
                      <m:sSup>
                        <m:sSupPr>
                          <m:ctrlP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4">
                <a:extLst>
                  <a:ext uri="{FF2B5EF4-FFF2-40B4-BE49-F238E27FC236}">
                    <a16:creationId xmlns:a16="http://schemas.microsoft.com/office/drawing/2014/main" id="{EBD874E6-9305-4193-BC50-B96106597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03" y="4430820"/>
                <a:ext cx="1195648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43C161D-B0AA-4B2F-ACB6-932EBCFB2936}"/>
                  </a:ext>
                </a:extLst>
              </p:cNvPr>
              <p:cNvSpPr txBox="1"/>
              <p:nvPr/>
            </p:nvSpPr>
            <p:spPr>
              <a:xfrm>
                <a:off x="7138846" y="2315841"/>
                <a:ext cx="1727542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43C161D-B0AA-4B2F-ACB6-932EBCFB2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846" y="2315841"/>
                <a:ext cx="1727542" cy="5245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4">
                <a:extLst>
                  <a:ext uri="{FF2B5EF4-FFF2-40B4-BE49-F238E27FC236}">
                    <a16:creationId xmlns:a16="http://schemas.microsoft.com/office/drawing/2014/main" id="{C73A3C09-EC82-4AB4-A72B-0BE479716861}"/>
                  </a:ext>
                </a:extLst>
              </p:cNvPr>
              <p:cNvSpPr txBox="1"/>
              <p:nvPr/>
            </p:nvSpPr>
            <p:spPr>
              <a:xfrm>
                <a:off x="7071460" y="4307088"/>
                <a:ext cx="1934569" cy="39664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sz="12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4">
                <a:extLst>
                  <a:ext uri="{FF2B5EF4-FFF2-40B4-BE49-F238E27FC236}">
                    <a16:creationId xmlns:a16="http://schemas.microsoft.com/office/drawing/2014/main" id="{C73A3C09-EC82-4AB4-A72B-0BE479716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460" y="4307088"/>
                <a:ext cx="1934569" cy="3966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1102D8-6FFB-4625-8D48-22B27402882A}"/>
              </a:ext>
            </a:extLst>
          </p:cNvPr>
          <p:cNvSpPr txBox="1"/>
          <p:nvPr/>
        </p:nvSpPr>
        <p:spPr>
          <a:xfrm>
            <a:off x="123825" y="4791075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Simple harmonic motion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C143AF-3472-48A2-A8AC-5684D2DDD134}"/>
              </a:ext>
            </a:extLst>
          </p:cNvPr>
          <p:cNvSpPr txBox="1"/>
          <p:nvPr/>
        </p:nvSpPr>
        <p:spPr>
          <a:xfrm>
            <a:off x="2362200" y="479107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Damped harmonic motion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‘Light damping’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A3ACB34-CB75-4966-B8F2-3563F6D344DF}"/>
              </a:ext>
            </a:extLst>
          </p:cNvPr>
          <p:cNvSpPr txBox="1"/>
          <p:nvPr/>
        </p:nvSpPr>
        <p:spPr>
          <a:xfrm>
            <a:off x="4619625" y="4791075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Damped harmonic motion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‘Critical damping’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E5F1A8-7498-47CB-9917-B4DB77D31EFE}"/>
              </a:ext>
            </a:extLst>
          </p:cNvPr>
          <p:cNvSpPr txBox="1"/>
          <p:nvPr/>
        </p:nvSpPr>
        <p:spPr>
          <a:xfrm>
            <a:off x="6872317" y="480060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Damped harmonic motion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‘Heavy damping’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4D49D8-21CB-4FC0-89F0-DFF9C94244E8}"/>
              </a:ext>
            </a:extLst>
          </p:cNvPr>
          <p:cNvSpPr txBox="1"/>
          <p:nvPr/>
        </p:nvSpPr>
        <p:spPr>
          <a:xfrm>
            <a:off x="2238375" y="5305425"/>
            <a:ext cx="244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original equation has complex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352BC12-2358-44FD-A789-1D087E809A42}"/>
                  </a:ext>
                </a:extLst>
              </p:cNvPr>
              <p:cNvSpPr txBox="1"/>
              <p:nvPr/>
            </p:nvSpPr>
            <p:spPr>
              <a:xfrm>
                <a:off x="2339761" y="5796855"/>
                <a:ext cx="21750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for the original equation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352BC12-2358-44FD-A789-1D087E809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61" y="5796855"/>
                <a:ext cx="2175089" cy="738664"/>
              </a:xfrm>
              <a:prstGeom prst="rect">
                <a:avLst/>
              </a:prstGeom>
              <a:blipFill>
                <a:blip r:embed="rId14"/>
                <a:stretch>
                  <a:fillRect t="-1653" r="-2521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6DBAE74-080C-4349-8825-E027E8F57FE8}"/>
              </a:ext>
            </a:extLst>
          </p:cNvPr>
          <p:cNvSpPr txBox="1"/>
          <p:nvPr/>
        </p:nvSpPr>
        <p:spPr>
          <a:xfrm>
            <a:off x="4457700" y="5314950"/>
            <a:ext cx="244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original equation has repeated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2CAAF78-8AEA-4391-AD01-36C22AEDC03F}"/>
                  </a:ext>
                </a:extLst>
              </p:cNvPr>
              <p:cNvSpPr txBox="1"/>
              <p:nvPr/>
            </p:nvSpPr>
            <p:spPr>
              <a:xfrm>
                <a:off x="4559086" y="5806380"/>
                <a:ext cx="21750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for the original equation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2CAAF78-8AEA-4391-AD01-36C22AEDC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086" y="5806380"/>
                <a:ext cx="2175089" cy="738664"/>
              </a:xfrm>
              <a:prstGeom prst="rect">
                <a:avLst/>
              </a:prstGeom>
              <a:blipFill>
                <a:blip r:embed="rId15"/>
                <a:stretch>
                  <a:fillRect t="-820" r="-2521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ED86553-5097-4ED1-A7B1-4A86F586F9B7}"/>
              </a:ext>
            </a:extLst>
          </p:cNvPr>
          <p:cNvSpPr txBox="1"/>
          <p:nvPr/>
        </p:nvSpPr>
        <p:spPr>
          <a:xfrm>
            <a:off x="6715125" y="5314950"/>
            <a:ext cx="244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original equation has two real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539DEB8-B08F-4E16-B0B8-8AAF88F80829}"/>
                  </a:ext>
                </a:extLst>
              </p:cNvPr>
              <p:cNvSpPr txBox="1"/>
              <p:nvPr/>
            </p:nvSpPr>
            <p:spPr>
              <a:xfrm>
                <a:off x="6816511" y="5806380"/>
                <a:ext cx="21750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for the original equation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539DEB8-B08F-4E16-B0B8-8AAF88F8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511" y="5806380"/>
                <a:ext cx="2175089" cy="738664"/>
              </a:xfrm>
              <a:prstGeom prst="rect">
                <a:avLst/>
              </a:prstGeom>
              <a:blipFill>
                <a:blip r:embed="rId16"/>
                <a:stretch>
                  <a:fillRect t="-820" r="-2521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4B7B16-C714-4D81-8BF2-5967072AEF1C}"/>
              </a:ext>
            </a:extLst>
          </p:cNvPr>
          <p:cNvSpPr txBox="1"/>
          <p:nvPr/>
        </p:nvSpPr>
        <p:spPr>
          <a:xfrm>
            <a:off x="4562156" y="1325145"/>
            <a:ext cx="373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The point to take from this is that a second order differential equation will lead to a different type of harmonic motion, depending on the numbers within it! 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D57A65BF-8595-405F-9E3E-778D6AAE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1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EE350F-E77E-4733-9475-8FFECDA575BF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191FA8-4F35-4910-9227-A83D14FF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600200"/>
            <a:ext cx="3654049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itchFamily="66" charset="0"/>
              </a:rPr>
              <a:t>You need to be able to use differential equations when working with damped harmonic motion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FAE915-4A9B-431C-B422-46ED28FBFED4}"/>
              </a:ext>
            </a:extLst>
          </p:cNvPr>
          <p:cNvSpPr txBox="1"/>
          <p:nvPr/>
        </p:nvSpPr>
        <p:spPr>
          <a:xfrm>
            <a:off x="1905000" y="2409825"/>
            <a:ext cx="532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If a particle is moving with damped harmonic motion given by: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FDFA053-355D-44FF-B83F-68A4C4B3C20A}"/>
                  </a:ext>
                </a:extLst>
              </p:cNvPr>
              <p:cNvSpPr txBox="1"/>
              <p:nvPr/>
            </p:nvSpPr>
            <p:spPr>
              <a:xfrm>
                <a:off x="3495675" y="2800350"/>
                <a:ext cx="2269083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FDFA053-355D-44FF-B83F-68A4C4B3C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75" y="2800350"/>
                <a:ext cx="2269083" cy="5557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B1D23F7-C6D3-4BE5-A2D7-4769A8B61EF8}"/>
              </a:ext>
            </a:extLst>
          </p:cNvPr>
          <p:cNvCxnSpPr>
            <a:cxnSpLocks/>
          </p:cNvCxnSpPr>
          <p:nvPr/>
        </p:nvCxnSpPr>
        <p:spPr>
          <a:xfrm flipH="1">
            <a:off x="2619375" y="3514725"/>
            <a:ext cx="1038226" cy="933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BB99284A-2F66-4FD4-94C0-DE39BF19B65B}"/>
              </a:ext>
            </a:extLst>
          </p:cNvPr>
          <p:cNvCxnSpPr>
            <a:cxnSpLocks/>
          </p:cNvCxnSpPr>
          <p:nvPr/>
        </p:nvCxnSpPr>
        <p:spPr>
          <a:xfrm flipH="1">
            <a:off x="4438650" y="3486150"/>
            <a:ext cx="1" cy="9810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1E6E671-0CCF-474A-84F2-FB781D5ACB95}"/>
              </a:ext>
            </a:extLst>
          </p:cNvPr>
          <p:cNvCxnSpPr>
            <a:cxnSpLocks/>
          </p:cNvCxnSpPr>
          <p:nvPr/>
        </p:nvCxnSpPr>
        <p:spPr>
          <a:xfrm>
            <a:off x="5200650" y="3476625"/>
            <a:ext cx="1038226" cy="933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0059DEA-A0E5-4F05-8EE0-F3E615E97686}"/>
                  </a:ext>
                </a:extLst>
              </p:cNvPr>
              <p:cNvSpPr txBox="1"/>
              <p:nvPr/>
            </p:nvSpPr>
            <p:spPr>
              <a:xfrm>
                <a:off x="409575" y="4524375"/>
                <a:ext cx="25241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&lt;4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there will be light dampening and oscillations will be performed 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0059DEA-A0E5-4F05-8EE0-F3E615E97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" y="4524375"/>
                <a:ext cx="2524126" cy="954107"/>
              </a:xfrm>
              <a:prstGeom prst="rect">
                <a:avLst/>
              </a:prstGeom>
              <a:blipFill>
                <a:blip r:embed="rId3"/>
                <a:stretch>
                  <a:fillRect t="-1274" r="-193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2945697-F49C-4732-B02F-A8055DCE3AC1}"/>
                  </a:ext>
                </a:extLst>
              </p:cNvPr>
              <p:cNvSpPr txBox="1"/>
              <p:nvPr/>
            </p:nvSpPr>
            <p:spPr>
              <a:xfrm>
                <a:off x="3143250" y="4524375"/>
                <a:ext cx="25241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there will be critical dampening and no oscillations will be performed 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2945697-F49C-4732-B02F-A8055DCE3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0" y="4524375"/>
                <a:ext cx="2524126" cy="954107"/>
              </a:xfrm>
              <a:prstGeom prst="rect">
                <a:avLst/>
              </a:prstGeom>
              <a:blipFill>
                <a:blip r:embed="rId4"/>
                <a:stretch>
                  <a:fillRect l="-483" t="-1274" r="-2899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B0C9B56-8D18-4299-9428-58B284FCC021}"/>
                  </a:ext>
                </a:extLst>
              </p:cNvPr>
              <p:cNvSpPr txBox="1"/>
              <p:nvPr/>
            </p:nvSpPr>
            <p:spPr>
              <a:xfrm>
                <a:off x="5886450" y="4533900"/>
                <a:ext cx="25241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there will be light dampening and oscillations will be performed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B0C9B56-8D18-4299-9428-58B284FCC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50" y="4533900"/>
                <a:ext cx="2524126" cy="954107"/>
              </a:xfrm>
              <a:prstGeom prst="rect">
                <a:avLst/>
              </a:prstGeom>
              <a:blipFill>
                <a:blip r:embed="rId5"/>
                <a:stretch>
                  <a:fillRect t="-1282" r="-24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152FCAD-717E-475C-BAFE-5BA662B81405}"/>
                  </a:ext>
                </a:extLst>
              </p:cNvPr>
              <p:cNvSpPr txBox="1"/>
              <p:nvPr/>
            </p:nvSpPr>
            <p:spPr>
              <a:xfrm>
                <a:off x="600075" y="5848350"/>
                <a:ext cx="82386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Note that these are equivalent to the rules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shown on the previous slide!</a:t>
                </a: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152FCAD-717E-475C-BAFE-5BA662B81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5848350"/>
                <a:ext cx="8238666" cy="338554"/>
              </a:xfrm>
              <a:prstGeom prst="rect">
                <a:avLst/>
              </a:prstGeom>
              <a:blipFill>
                <a:blip r:embed="rId6"/>
                <a:stretch>
                  <a:fillRect l="-370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>
            <a:extLst>
              <a:ext uri="{FF2B5EF4-FFF2-40B4-BE49-F238E27FC236}">
                <a16:creationId xmlns:a16="http://schemas.microsoft.com/office/drawing/2014/main" id="{56BB05EE-96D9-45C7-8723-BF625EE1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7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Modelling with Differential Equations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5986</Words>
  <Application>Microsoft Office PowerPoint</Application>
  <PresentationFormat>On-screen Show (4:3)</PresentationFormat>
  <Paragraphs>727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HGGyoshotai</vt:lpstr>
      <vt:lpstr>Monotype Corsiva</vt:lpstr>
      <vt:lpstr>Segoe UI Black</vt:lpstr>
      <vt:lpstr>Wingdings</vt:lpstr>
      <vt:lpstr>Office テーマ</vt:lpstr>
      <vt:lpstr>Office Theme</vt:lpstr>
      <vt:lpstr>PowerPoint Presentation</vt:lpstr>
      <vt:lpstr>PowerPoint Presentation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Modelling with Differential Equations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Richard Lawton</cp:lastModifiedBy>
  <cp:revision>199</cp:revision>
  <dcterms:created xsi:type="dcterms:W3CDTF">2017-08-14T15:35:38Z</dcterms:created>
  <dcterms:modified xsi:type="dcterms:W3CDTF">2021-06-22T04:28:49Z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2021-06-22T04:28:42.6282841Z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94e427ee-c95f-407b-adf3-2df733f85012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